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2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3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25" r:id="rId4"/>
    <p:sldMasterId id="2147483926" r:id="rId5"/>
    <p:sldMasterId id="2147483927" r:id="rId6"/>
    <p:sldMasterId id="2147483928" r:id="rId7"/>
    <p:sldMasterId id="2147483929" r:id="rId8"/>
    <p:sldMasterId id="2147483930" r:id="rId9"/>
    <p:sldMasterId id="2147483931" r:id="rId10"/>
    <p:sldMasterId id="2147483932" r:id="rId11"/>
    <p:sldMasterId id="2147483933" r:id="rId12"/>
    <p:sldMasterId id="2147483934" r:id="rId13"/>
    <p:sldMasterId id="2147483935" r:id="rId14"/>
    <p:sldMasterId id="2147483936" r:id="rId15"/>
    <p:sldMasterId id="2147483937" r:id="rId16"/>
    <p:sldMasterId id="2147483938" r:id="rId17"/>
  </p:sldMasterIdLst>
  <p:notesMasterIdLst>
    <p:notesMasterId r:id="rId83"/>
  </p:notesMasterIdLst>
  <p:sldIdLst>
    <p:sldId id="321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</p:sldIdLst>
  <p:sldSz cx="24377650" cy="13716000"/>
  <p:notesSz cx="6858000" cy="9144000"/>
  <p:embeddedFontLst>
    <p:embeddedFont>
      <p:font typeface="Helvetica Neue" panose="020B0604020202020204" charset="0"/>
      <p:regular r:id="rId84"/>
      <p:bold r:id="rId85"/>
      <p:italic r:id="rId86"/>
      <p:boldItalic r:id="rId87"/>
    </p:embeddedFont>
    <p:embeddedFont>
      <p:font typeface="Lato" panose="020F0502020204030203" pitchFamily="34" charset="0"/>
      <p:regular r:id="rId88"/>
      <p:bold r:id="rId89"/>
      <p:italic r:id="rId90"/>
      <p:boldItalic r:id="rId91"/>
    </p:embeddedFont>
    <p:embeddedFont>
      <p:font typeface="Lato Light" panose="020F0502020204030204" pitchFamily="34" charset="0"/>
      <p:regular r:id="rId92"/>
      <p:bold r:id="rId93"/>
      <p:italic r:id="rId94"/>
      <p:boldItalic r:id="rId95"/>
    </p:embeddedFont>
    <p:embeddedFont>
      <p:font typeface="Noto Sans Symbols" panose="020B0604020202020204" charset="0"/>
      <p:regular r:id="rId96"/>
      <p:bold r:id="rId97"/>
    </p:embeddedFont>
    <p:embeddedFont>
      <p:font typeface="Roboto" panose="02000000000000000000" pitchFamily="2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30" d="100"/>
          <a:sy n="30" d="100"/>
        </p:scale>
        <p:origin x="888" y="24"/>
      </p:cViewPr>
      <p:guideLst>
        <p:guide orient="horz" pos="4320"/>
        <p:guide pos="76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font" Target="fonts/font2.fntdata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font" Target="fonts/font14.fntdata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font" Target="fonts/font4.fntdata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font" Target="fonts/font17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 modSld">
      <pc:chgData name="Daniela Ghidini - TFI Lodestar" userId="19874b5f-d719-4a41-ad34-fbf54a3885c7" providerId="ADAL" clId="{B7ABDCD7-F197-48A3-93C1-166B4FBB12F8}" dt="2025-11-13T16:02:46.063" v="1"/>
      <pc:docMkLst>
        <pc:docMk/>
      </pc:docMkLst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65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66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67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71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77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81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82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93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294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310"/>
        </pc:sldMkLst>
      </pc:sldChg>
      <pc:sldChg chg="mod modClrScheme chgLayout">
        <pc:chgData name="Daniela Ghidini - TFI Lodestar" userId="19874b5f-d719-4a41-ad34-fbf54a3885c7" providerId="ADAL" clId="{B7ABDCD7-F197-48A3-93C1-166B4FBB12F8}" dt="2025-11-13T16:02:46.063" v="1"/>
        <pc:sldMkLst>
          <pc:docMk/>
          <pc:sldMk cId="0" sldId="317"/>
        </pc:sldMkLst>
      </pc:sldChg>
      <pc:sldChg chg="del">
        <pc:chgData name="Daniela Ghidini - TFI Lodestar" userId="19874b5f-d719-4a41-ad34-fbf54a3885c7" providerId="ADAL" clId="{B7ABDCD7-F197-48A3-93C1-166B4FBB12F8}" dt="2025-11-13T16:02:42.964" v="0" actId="2696"/>
        <pc:sldMkLst>
          <pc:docMk/>
          <pc:sldMk cId="2450498852" sldId="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8" name="Google Shape;14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01" name="Google Shape;16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09" name="Google Shape;16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17" name="Google Shape;16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5" name="Google Shape;16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6" name="Google Shape;162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1" name="Google Shape;16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2" name="Google Shape;163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7" name="Google Shape;16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8" name="Google Shape;163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43" name="Google Shape;16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</p:txBody>
      </p:sp>
      <p:sp>
        <p:nvSpPr>
          <p:cNvPr id="1655" name="Google Shape;1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7" name="Google Shape;166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8" name="Google Shape;166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5" name="Google Shape;167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6" name="Google Shape;167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3" name="Google Shape;14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4" name="Google Shape;147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1" name="Google Shape;16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1" name="Google Shape;169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2" name="Google Shape;169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03" name="Google Shape;17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2" name="Google Shape;171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3" name="Google Shape;171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0" name="Google Shape;17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9" name="Google Shape;172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38" name="Google Shape;17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50" name="Google Shape;17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3" name="Google Shape;17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2" name="Google Shape;177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3" name="Google Shape;177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5" name="Google Shape;14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6" name="Google Shape;14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4" name="Google Shape;178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5" name="Google Shape;178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6" name="Google Shape;17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7" name="Google Shape;179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3" name="Google Shape;180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4" name="Google Shape;180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9" name="Google Shape;180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0" name="Google Shape;181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8" name="Google Shape;181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9" name="Google Shape;1819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5" name="Google Shape;182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6" name="Google Shape;182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2" name="Google Shape;183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2" name="Google Shape;18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2" name="Google Shape;185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3" name="Google Shape;185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860" name="Google Shape;18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7" name="Google Shape;15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8" name="Google Shape;15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3" name="Google Shape;188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4" name="Google Shape;1884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1" name="Google Shape;189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2" name="Google Shape;189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7" name="Google Shape;18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7" name="Google Shape;19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7" name="Google Shape;191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8" name="Google Shape;1918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5" name="Google Shape;192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6" name="Google Shape;1926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4" name="Google Shape;193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5" name="Google Shape;1935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1" name="Google Shape;194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2" name="Google Shape;194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7" name="Google Shape;19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3" name="Google Shape;19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3" name="Google Shape;15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4" name="Google Shape;151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0" name="Google Shape;196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7" name="Google Shape;196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8" name="Google Shape;1968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3" name="Google Shape;197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9" name="Google Shape;197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6" name="Google Shape;198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3" name="Google Shape;199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4" name="Google Shape;1994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1" name="Google Shape;200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2" name="Google Shape;2002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8" name="Google Shape;200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9" name="Google Shape;2009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6" name="Google Shape;201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7" name="Google Shape;2017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5" name="Google Shape;202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6" name="Google Shape;2026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5" name="Google Shape;15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6" name="Google Shape;15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3" name="Google Shape;2033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4" name="Google Shape;2034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2" name="Google Shape;2042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3" name="Google Shape;2043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9" name="Google Shape;204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0" name="Google Shape;2050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7" name="Google Shape;205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8" name="Google Shape;2058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9" name="Google Shape;2079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7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3" name="Google Shape;15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4" name="Google Shape;15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2" name="Google Shape;15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3" name="Google Shape;15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4" name="Google Shape;15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5" name="Google Shape;15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06"/>
          <p:cNvSpPr>
            <a:spLocks noGrp="1"/>
          </p:cNvSpPr>
          <p:nvPr>
            <p:ph type="pic" idx="2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7"/>
          <p:cNvSpPr>
            <a:spLocks noGrp="1"/>
          </p:cNvSpPr>
          <p:nvPr>
            <p:ph type="pic" idx="2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519" name="Google Shape;519;p107"/>
          <p:cNvSpPr>
            <a:spLocks noGrp="1"/>
          </p:cNvSpPr>
          <p:nvPr>
            <p:ph type="pic" idx="3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107"/>
          <p:cNvSpPr>
            <a:spLocks noGrp="1"/>
          </p:cNvSpPr>
          <p:nvPr>
            <p:ph type="pic" idx="4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107"/>
          <p:cNvSpPr>
            <a:spLocks noGrp="1"/>
          </p:cNvSpPr>
          <p:nvPr>
            <p:ph type="pic" idx="5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8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524" name="Google Shape;524;p108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108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526" name="Google Shape;526;p108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108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528" name="Google Shape;528;p108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09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109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0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110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110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1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111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111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111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12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112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4" name="Google Shape;544;p112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112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p112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112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112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112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13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4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4" name="Google Shape;554;p114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116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564" name="Google Shape;564;p116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6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6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11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568" name="Google Shape;568;p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9" name="Google Shape;569;p11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570" name="Google Shape;570;p116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17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17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17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118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577" name="Google Shape;577;p118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8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8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0" name="Google Shape;580;p118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581" name="Google Shape;581;p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2" name="Google Shape;582;p118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 2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19"/>
          <p:cNvSpPr/>
          <p:nvPr/>
        </p:nvSpPr>
        <p:spPr>
          <a:xfrm>
            <a:off x="18554588" y="6194992"/>
            <a:ext cx="5016000" cy="5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19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20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20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20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21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21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1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123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597" name="Google Shape;597;p123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23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23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12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601" name="Google Shape;601;p1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2" name="Google Shape;602;p12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03" name="Google Shape;603;p123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24"/>
          <p:cNvSpPr/>
          <p:nvPr/>
        </p:nvSpPr>
        <p:spPr>
          <a:xfrm>
            <a:off x="19413441" y="7934177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>
            <a:spLocks noGrp="1"/>
          </p:cNvSpPr>
          <p:nvPr>
            <p:ph type="pic" idx="2"/>
          </p:nvPr>
        </p:nvSpPr>
        <p:spPr>
          <a:xfrm>
            <a:off x="19933228" y="1662"/>
            <a:ext cx="4444500" cy="11872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25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 2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126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611" name="Google Shape;611;p126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26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26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2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615" name="Google Shape;615;p1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6" name="Google Shape;616;p12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6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127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619" name="Google Shape;619;p127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27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27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2" name="Google Shape;622;p12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623" name="Google Shape;623;p1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4" name="Google Shape;624;p12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25" name="Google Shape;625;p127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8"/>
          <p:cNvSpPr/>
          <p:nvPr/>
        </p:nvSpPr>
        <p:spPr>
          <a:xfrm>
            <a:off x="17348667" y="80521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8"/>
          <p:cNvSpPr>
            <a:spLocks noGrp="1"/>
          </p:cNvSpPr>
          <p:nvPr>
            <p:ph type="pic" idx="2"/>
          </p:nvPr>
        </p:nvSpPr>
        <p:spPr>
          <a:xfrm>
            <a:off x="17907000" y="1662"/>
            <a:ext cx="6470700" cy="11872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29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631" name="Google Shape;631;p129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29"/>
            <p:cNvSpPr/>
            <p:nvPr/>
          </p:nvSpPr>
          <p:spPr>
            <a:xfrm>
              <a:off x="5649088" y="3095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29"/>
            <p:cNvSpPr/>
            <p:nvPr/>
          </p:nvSpPr>
          <p:spPr>
            <a:xfrm>
              <a:off x="5945187" y="614362"/>
              <a:ext cx="12487200" cy="1248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4" name="Google Shape;634;p12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635" name="Google Shape;635;p1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6" name="Google Shape;636;p12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30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30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1"/>
          <p:cNvSpPr/>
          <p:nvPr/>
        </p:nvSpPr>
        <p:spPr>
          <a:xfrm>
            <a:off x="13990208" y="6217920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31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32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32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6" name="Google Shape;646;p13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647" name="Google Shape;647;p1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48" name="Google Shape;648;p13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49" name="Google Shape;649;p132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3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652" name="Google Shape;652;p133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33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4" name="Google Shape;654;p133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9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657" name="Google Shape;657;p134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658" name="Google Shape;658;p134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659" name="Google Shape;659;p134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p134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661" name="Google Shape;661;p134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13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663" name="Google Shape;663;p1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64" name="Google Shape;664;p13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5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667" name="Google Shape;667;p135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135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135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135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p135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36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74" name="Google Shape;674;p136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37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677" name="Google Shape;677;p137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678" name="Google Shape;678;p137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8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681" name="Google Shape;681;p138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682" name="Google Shape;682;p138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683" name="Google Shape;683;p138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39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86" name="Google Shape;686;p139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139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88" name="Google Shape;688;p139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89" name="Google Shape;689;p139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90" name="Google Shape;690;p139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91" name="Google Shape;691;p139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692" name="Google Shape;692;p139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0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41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7" name="Google Shape;697;p141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43"/>
          <p:cNvSpPr>
            <a:spLocks noGrp="1"/>
          </p:cNvSpPr>
          <p:nvPr>
            <p:ph type="pic" idx="2"/>
          </p:nvPr>
        </p:nvSpPr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4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44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44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6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45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45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45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3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46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46"/>
          <p:cNvSpPr/>
          <p:nvPr/>
        </p:nvSpPr>
        <p:spPr>
          <a:xfrm>
            <a:off x="18996150" y="6667500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46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 1">
  <p:cSld name="Big Image Placeholder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7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 1">
  <p:cSld name="7_Title Slide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49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49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49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1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52"/>
          <p:cNvSpPr/>
          <p:nvPr/>
        </p:nvSpPr>
        <p:spPr>
          <a:xfrm>
            <a:off x="16084916" y="2324100"/>
            <a:ext cx="4692300" cy="469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52"/>
          <p:cNvSpPr>
            <a:spLocks noGrp="1"/>
          </p:cNvSpPr>
          <p:nvPr>
            <p:ph type="pic" idx="2"/>
          </p:nvPr>
        </p:nvSpPr>
        <p:spPr>
          <a:xfrm>
            <a:off x="16567150" y="274320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53"/>
          <p:cNvSpPr/>
          <p:nvPr/>
        </p:nvSpPr>
        <p:spPr>
          <a:xfrm>
            <a:off x="16084916" y="6800850"/>
            <a:ext cx="4692300" cy="469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53"/>
          <p:cNvSpPr>
            <a:spLocks noGrp="1"/>
          </p:cNvSpPr>
          <p:nvPr>
            <p:ph type="pic" idx="2"/>
          </p:nvPr>
        </p:nvSpPr>
        <p:spPr>
          <a:xfrm>
            <a:off x="16567150" y="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15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737" name="Google Shape;737;p15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54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54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0" name="Google Shape;740;p15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741" name="Google Shape;741;p1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42" name="Google Shape;742;p15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55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55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6"/>
          <p:cNvSpPr/>
          <p:nvPr/>
        </p:nvSpPr>
        <p:spPr>
          <a:xfrm>
            <a:off x="18459230" y="6076642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56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57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751" name="Google Shape;751;p157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57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57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4" name="Google Shape;754;p15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755" name="Google Shape;755;p1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6" name="Google Shape;756;p15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>
            <a:spLocks noGrp="1"/>
          </p:cNvSpPr>
          <p:nvPr>
            <p:ph type="pic" idx="3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7"/>
          <p:cNvSpPr>
            <a:spLocks noGrp="1"/>
          </p:cNvSpPr>
          <p:nvPr>
            <p:ph type="pic" idx="4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7"/>
          <p:cNvSpPr>
            <a:spLocks noGrp="1"/>
          </p:cNvSpPr>
          <p:nvPr>
            <p:ph type="pic" idx="5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9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158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759" name="Google Shape;759;p158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58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58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2" name="Google Shape;762;p158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  <p:grpSp>
        <p:nvGrpSpPr>
          <p:cNvPr id="763" name="Google Shape;763;p158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764" name="Google Shape;764;p1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5" name="Google Shape;765;p158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159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768" name="Google Shape;768;p159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59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59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1" name="Google Shape;771;p159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  <p:grpSp>
        <p:nvGrpSpPr>
          <p:cNvPr id="772" name="Google Shape;772;p15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773" name="Google Shape;773;p1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74" name="Google Shape;774;p15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5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60"/>
          <p:cNvSpPr>
            <a:spLocks noGrp="1"/>
          </p:cNvSpPr>
          <p:nvPr>
            <p:ph type="pic" idx="2"/>
          </p:nvPr>
        </p:nvSpPr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777" name="Google Shape;777;p160"/>
          <p:cNvSpPr txBox="1">
            <a:spLocks noGrp="1"/>
          </p:cNvSpPr>
          <p:nvPr>
            <p:ph type="body" idx="1"/>
          </p:nvPr>
        </p:nvSpPr>
        <p:spPr>
          <a:xfrm>
            <a:off x="4551362" y="5599036"/>
            <a:ext cx="152748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5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161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780" name="Google Shape;780;p161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61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2" name="Google Shape;782;p161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1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62"/>
          <p:cNvSpPr/>
          <p:nvPr/>
        </p:nvSpPr>
        <p:spPr>
          <a:xfrm>
            <a:off x="16251238" y="0"/>
            <a:ext cx="8126400" cy="613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162"/>
          <p:cNvSpPr>
            <a:spLocks noGrp="1"/>
          </p:cNvSpPr>
          <p:nvPr>
            <p:ph type="pic" idx="2"/>
          </p:nvPr>
        </p:nvSpPr>
        <p:spPr>
          <a:xfrm>
            <a:off x="16251238" y="5591175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63"/>
          <p:cNvSpPr/>
          <p:nvPr/>
        </p:nvSpPr>
        <p:spPr>
          <a:xfrm>
            <a:off x="16251238" y="7581900"/>
            <a:ext cx="8126400" cy="613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63"/>
          <p:cNvSpPr>
            <a:spLocks noGrp="1"/>
          </p:cNvSpPr>
          <p:nvPr>
            <p:ph type="pic" idx="2"/>
          </p:nvPr>
        </p:nvSpPr>
        <p:spPr>
          <a:xfrm>
            <a:off x="16251238" y="0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4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0" name="Google Shape;790;p16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791" name="Google Shape;791;p16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64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64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4" name="Google Shape;794;p16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795" name="Google Shape;795;p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6" name="Google Shape;796;p16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6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799" name="Google Shape;799;p16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65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65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2" name="Google Shape;802;p16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03" name="Google Shape;803;p1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4" name="Google Shape;804;p16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 2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66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166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08" name="Google Shape;808;p16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09" name="Google Shape;809;p1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0" name="Google Shape;810;p16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811" name="Google Shape;811;p166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10 2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167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814" name="Google Shape;814;p167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67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67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7" name="Google Shape;817;p167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  <p:grpSp>
        <p:nvGrpSpPr>
          <p:cNvPr id="818" name="Google Shape;818;p16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19" name="Google Shape;819;p1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20" name="Google Shape;820;p16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>
            <a:spLocks noGrp="1"/>
          </p:cNvSpPr>
          <p:nvPr>
            <p:ph type="pic" idx="2"/>
          </p:nvPr>
        </p:nvSpPr>
        <p:spPr>
          <a:xfrm rot="183134">
            <a:off x="1694760" y="4154960"/>
            <a:ext cx="5335569" cy="533556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8"/>
          <p:cNvSpPr>
            <a:spLocks noGrp="1"/>
          </p:cNvSpPr>
          <p:nvPr>
            <p:ph type="pic" idx="3"/>
          </p:nvPr>
        </p:nvSpPr>
        <p:spPr>
          <a:xfrm rot="-507679">
            <a:off x="7161751" y="4277950"/>
            <a:ext cx="5335677" cy="5335677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8"/>
          <p:cNvSpPr>
            <a:spLocks noGrp="1"/>
          </p:cNvSpPr>
          <p:nvPr>
            <p:ph type="pic" idx="4"/>
          </p:nvPr>
        </p:nvSpPr>
        <p:spPr>
          <a:xfrm rot="171136">
            <a:off x="11912158" y="4543342"/>
            <a:ext cx="5335510" cy="533551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8"/>
          <p:cNvSpPr>
            <a:spLocks noGrp="1"/>
          </p:cNvSpPr>
          <p:nvPr>
            <p:ph type="pic" idx="5"/>
          </p:nvPr>
        </p:nvSpPr>
        <p:spPr>
          <a:xfrm rot="-476243">
            <a:off x="17307616" y="4075933"/>
            <a:ext cx="5335618" cy="533561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 2 2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68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23" name="Google Shape;823;p168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24" name="Google Shape;824;p168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25" name="Google Shape;825;p168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26" name="Google Shape;826;p168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27" name="Google Shape;827;p168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168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29" name="Google Shape;829;p1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30" name="Google Shape;830;p168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70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Google Shape;841;p171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842" name="Google Shape;842;p171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71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71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71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46" name="Google Shape;846;p1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7" name="Google Shape;847;p171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848" name="Google Shape;848;p171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 1">
  <p:cSld name="2_Sta_clients 10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72"/>
          <p:cNvSpPr/>
          <p:nvPr/>
        </p:nvSpPr>
        <p:spPr>
          <a:xfrm>
            <a:off x="18459230" y="6076642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72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173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854" name="Google Shape;854;p173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73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73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17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58" name="Google Shape;858;p1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59" name="Google Shape;859;p17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860" name="Google Shape;860;p173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9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74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63" name="Google Shape;863;p174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64" name="Google Shape;864;p174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65" name="Google Shape;865;p174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174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867" name="Google Shape;867;p174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8" name="Google Shape;868;p17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69" name="Google Shape;869;p1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0" name="Google Shape;870;p17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17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873" name="Google Shape;873;p17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75"/>
            <p:cNvSpPr/>
            <p:nvPr/>
          </p:nvSpPr>
          <p:spPr>
            <a:xfrm>
              <a:off x="5649088" y="3095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75"/>
            <p:cNvSpPr/>
            <p:nvPr/>
          </p:nvSpPr>
          <p:spPr>
            <a:xfrm>
              <a:off x="5945187" y="614362"/>
              <a:ext cx="12487200" cy="1248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17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77" name="Google Shape;877;p1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8" name="Google Shape;878;p17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76"/>
          <p:cNvSpPr/>
          <p:nvPr/>
        </p:nvSpPr>
        <p:spPr>
          <a:xfrm>
            <a:off x="18554588" y="6194992"/>
            <a:ext cx="5016000" cy="5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176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77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77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85" name="Google Shape;885;p17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86" name="Google Shape;886;p1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7" name="Google Shape;887;p17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888" name="Google Shape;888;p177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78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178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178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ig Image Placeholder">
  <p:cSld name="8_Big Image Placehol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>
            <a:spLocks noGrp="1"/>
          </p:cNvSpPr>
          <p:nvPr>
            <p:ph type="pic" idx="2"/>
          </p:nvPr>
        </p:nvSpPr>
        <p:spPr>
          <a:xfrm rot="183008">
            <a:off x="2348272" y="3849966"/>
            <a:ext cx="7013736" cy="7013736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9"/>
          <p:cNvSpPr>
            <a:spLocks noGrp="1"/>
          </p:cNvSpPr>
          <p:nvPr>
            <p:ph type="pic" idx="3"/>
          </p:nvPr>
        </p:nvSpPr>
        <p:spPr>
          <a:xfrm rot="-294306">
            <a:off x="8620813" y="4018045"/>
            <a:ext cx="7013586" cy="7013586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9"/>
          <p:cNvSpPr>
            <a:spLocks noGrp="1"/>
          </p:cNvSpPr>
          <p:nvPr>
            <p:ph type="pic" idx="4"/>
          </p:nvPr>
        </p:nvSpPr>
        <p:spPr>
          <a:xfrm rot="171083">
            <a:off x="15502588" y="3542604"/>
            <a:ext cx="7013683" cy="701368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179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895" name="Google Shape;895;p179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79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79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8" name="Google Shape;898;p17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899" name="Google Shape;899;p1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00" name="Google Shape;900;p17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6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180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903" name="Google Shape;903;p180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80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80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18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907" name="Google Shape;907;p1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08" name="Google Shape;908;p18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909" name="Google Shape;909;p180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81"/>
          <p:cNvSpPr/>
          <p:nvPr/>
        </p:nvSpPr>
        <p:spPr>
          <a:xfrm>
            <a:off x="13990208" y="6217920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81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18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915" name="Google Shape;915;p18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82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82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8" name="Google Shape;918;p18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919" name="Google Shape;919;p1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20" name="Google Shape;920;p18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83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83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83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84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84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185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930" name="Google Shape;930;p185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85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2" name="Google Shape;932;p185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86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86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86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87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939" name="Google Shape;939;p187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940" name="Google Shape;940;p187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941" name="Google Shape;941;p187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942" name="Google Shape;942;p187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943" name="Google Shape;943;p187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88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946" name="Google Shape;946;p188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ig Image Placeholder">
  <p:cSld name="7_Big Image Placehol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>
            <a:spLocks noGrp="1"/>
          </p:cNvSpPr>
          <p:nvPr>
            <p:ph type="pic" idx="2"/>
          </p:nvPr>
        </p:nvSpPr>
        <p:spPr>
          <a:xfrm rot="183051">
            <a:off x="4487545" y="2920692"/>
            <a:ext cx="7525065" cy="752506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0"/>
          <p:cNvSpPr>
            <a:spLocks noGrp="1"/>
          </p:cNvSpPr>
          <p:nvPr>
            <p:ph type="pic" idx="3"/>
          </p:nvPr>
        </p:nvSpPr>
        <p:spPr>
          <a:xfrm rot="-507712">
            <a:off x="12207415" y="2920724"/>
            <a:ext cx="7524916" cy="75249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89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949" name="Google Shape;949;p189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950" name="Google Shape;950;p189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90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3" name="Google Shape;953;p190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4" name="Google Shape;954;p190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955" name="Google Shape;955;p190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91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58" name="Google Shape;958;p191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91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60" name="Google Shape;960;p191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61" name="Google Shape;961;p191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62" name="Google Shape;962;p191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63" name="Google Shape;963;p191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964" name="Google Shape;964;p191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92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93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9" name="Google Shape;969;p193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95"/>
          <p:cNvSpPr/>
          <p:nvPr/>
        </p:nvSpPr>
        <p:spPr>
          <a:xfrm>
            <a:off x="17348667" y="80521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95"/>
          <p:cNvSpPr>
            <a:spLocks noGrp="1"/>
          </p:cNvSpPr>
          <p:nvPr>
            <p:ph type="pic" idx="2"/>
          </p:nvPr>
        </p:nvSpPr>
        <p:spPr>
          <a:xfrm>
            <a:off x="17907000" y="1662"/>
            <a:ext cx="6470700" cy="11872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96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 2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7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984" name="Google Shape;984;p197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97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97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987;p19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988" name="Google Shape;988;p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89" name="Google Shape;989;p19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98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198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93" name="Google Shape;993;p198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994" name="Google Shape;994;p1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95" name="Google Shape;995;p198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996" name="Google Shape;996;p198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6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8" name="Google Shape;998;p199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999" name="Google Shape;999;p199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99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99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2" name="Google Shape;1002;p19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003" name="Google Shape;1003;p1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04" name="Google Shape;1004;p19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005" name="Google Shape;1005;p199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1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1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1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1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1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Google Shape;1007;p200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008" name="Google Shape;1008;p200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00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00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1" name="Google Shape;1011;p20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012" name="Google Shape;1012;p2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13" name="Google Shape;1013;p20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014" name="Google Shape;1014;p200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01"/>
          <p:cNvSpPr/>
          <p:nvPr/>
        </p:nvSpPr>
        <p:spPr>
          <a:xfrm>
            <a:off x="13990208" y="6217920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01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03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03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03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20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025" name="Google Shape;1025;p20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04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04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8" name="Google Shape;1028;p20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029" name="Google Shape;1029;p2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0" name="Google Shape;1030;p20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20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033" name="Google Shape;1033;p20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05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05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6" name="Google Shape;1036;p20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037" name="Google Shape;1037;p2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8" name="Google Shape;1038;p20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039" name="Google Shape;1039;p205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206"/>
          <p:cNvSpPr/>
          <p:nvPr/>
        </p:nvSpPr>
        <p:spPr>
          <a:xfrm>
            <a:off x="19413441" y="7934177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06"/>
          <p:cNvSpPr>
            <a:spLocks noGrp="1"/>
          </p:cNvSpPr>
          <p:nvPr>
            <p:ph type="pic" idx="2"/>
          </p:nvPr>
        </p:nvSpPr>
        <p:spPr>
          <a:xfrm>
            <a:off x="19933228" y="1662"/>
            <a:ext cx="4444500" cy="11872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207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07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07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08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08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08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 2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09"/>
          <p:cNvSpPr/>
          <p:nvPr/>
        </p:nvSpPr>
        <p:spPr>
          <a:xfrm>
            <a:off x="18554588" y="6194992"/>
            <a:ext cx="5016000" cy="5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09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8996150" y="6667500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2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210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056" name="Google Shape;1056;p210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10"/>
            <p:cNvSpPr/>
            <p:nvPr/>
          </p:nvSpPr>
          <p:spPr>
            <a:xfrm>
              <a:off x="5649088" y="3095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10"/>
            <p:cNvSpPr/>
            <p:nvPr/>
          </p:nvSpPr>
          <p:spPr>
            <a:xfrm>
              <a:off x="5945187" y="614362"/>
              <a:ext cx="12487200" cy="1248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9" name="Google Shape;1059;p21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060" name="Google Shape;1060;p2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61" name="Google Shape;1061;p21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11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211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212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1067" name="Google Shape;1067;p212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2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9" name="Google Shape;1069;p212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9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13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072" name="Google Shape;1072;p213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073" name="Google Shape;1073;p213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074" name="Google Shape;1074;p213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075" name="Google Shape;1075;p213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076" name="Google Shape;1076;p213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7" name="Google Shape;1077;p21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078" name="Google Shape;1078;p2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79" name="Google Shape;1079;p21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214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2" name="Google Shape;1082;p214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3" name="Google Shape;1083;p214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214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214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214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15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215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16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216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093" name="Google Shape;1093;p216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17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6" name="Google Shape;1096;p217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7" name="Google Shape;1097;p217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8" name="Google Shape;1098;p217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218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1" name="Google Shape;1101;p218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2" name="Google Shape;1102;p218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3" name="Google Shape;1103;p218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4" name="Google Shape;1104;p218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5" name="Google Shape;1105;p218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6" name="Google Shape;1106;p218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7" name="Google Shape;1107;p218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219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3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3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20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2" name="Google Shape;1112;p220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22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3" name="Google Shape;1123;p223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124" name="Google Shape;1124;p223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23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223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2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128" name="Google Shape;1128;p2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29" name="Google Shape;1129;p22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24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224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225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225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225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226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139" name="Google Shape;1139;p226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26"/>
            <p:cNvSpPr/>
            <p:nvPr/>
          </p:nvSpPr>
          <p:spPr>
            <a:xfrm>
              <a:off x="3970388" y="1699434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226"/>
            <p:cNvSpPr/>
            <p:nvPr/>
          </p:nvSpPr>
          <p:spPr>
            <a:xfrm>
              <a:off x="4409168" y="2165859"/>
              <a:ext cx="15568500" cy="9384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2" name="Google Shape;1142;p22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143" name="Google Shape;1143;p2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44" name="Google Shape;1144;p22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1146;p227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1147" name="Google Shape;1147;p227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27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9" name="Google Shape;1149;p227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6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28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228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228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229"/>
          <p:cNvSpPr/>
          <p:nvPr/>
        </p:nvSpPr>
        <p:spPr>
          <a:xfrm>
            <a:off x="19745543" y="3334237"/>
            <a:ext cx="3473100" cy="347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229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229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30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230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61" name="Google Shape;1161;p23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162" name="Google Shape;1162;p2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63" name="Google Shape;1163;p23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164" name="Google Shape;1164;p230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4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4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4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31"/>
          <p:cNvSpPr/>
          <p:nvPr/>
        </p:nvSpPr>
        <p:spPr>
          <a:xfrm>
            <a:off x="16084916" y="2324100"/>
            <a:ext cx="4692300" cy="469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231"/>
          <p:cNvSpPr>
            <a:spLocks noGrp="1"/>
          </p:cNvSpPr>
          <p:nvPr>
            <p:ph type="pic" idx="2"/>
          </p:nvPr>
        </p:nvSpPr>
        <p:spPr>
          <a:xfrm>
            <a:off x="16567150" y="274320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2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23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170" name="Google Shape;1170;p23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32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32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3" name="Google Shape;1173;p23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174" name="Google Shape;1174;p2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75" name="Google Shape;1175;p23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176" name="Google Shape;1176;p232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233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233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233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234"/>
          <p:cNvSpPr/>
          <p:nvPr/>
        </p:nvSpPr>
        <p:spPr>
          <a:xfrm>
            <a:off x="16084916" y="6800850"/>
            <a:ext cx="4692300" cy="469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234"/>
          <p:cNvSpPr>
            <a:spLocks noGrp="1"/>
          </p:cNvSpPr>
          <p:nvPr>
            <p:ph type="pic" idx="2"/>
          </p:nvPr>
        </p:nvSpPr>
        <p:spPr>
          <a:xfrm>
            <a:off x="16567150" y="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9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oogle Shape;1185;p23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186" name="Google Shape;1186;p23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35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35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9" name="Google Shape;1189;p23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190" name="Google Shape;1190;p2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91" name="Google Shape;1191;p23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192" name="Google Shape;1192;p235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36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5" name="Google Shape;1195;p236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6" name="Google Shape;1196;p236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7" name="Google Shape;1197;p236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8" name="Google Shape;1198;p236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9" name="Google Shape;1199;p236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0" name="Google Shape;1200;p23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201" name="Google Shape;1201;p2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02" name="Google Shape;1202;p23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37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205" name="Google Shape;1205;p237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206" name="Google Shape;1206;p237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207" name="Google Shape;1207;p237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208" name="Google Shape;1208;p237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209" name="Google Shape;1209;p237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38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2" name="Google Shape;1212;p238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239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215" name="Google Shape;1215;p239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216" name="Google Shape;1216;p239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240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9" name="Google Shape;1219;p240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0" name="Google Shape;1220;p240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1" name="Google Shape;1221;p240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5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5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5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5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5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5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5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41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4" name="Google Shape;1224;p241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5" name="Google Shape;1225;p241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6" name="Google Shape;1226;p241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7" name="Google Shape;1227;p241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8" name="Google Shape;1228;p241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p241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30" name="Google Shape;1230;p241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242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243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5" name="Google Shape;1235;p243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245"/>
          <p:cNvSpPr/>
          <p:nvPr/>
        </p:nvSpPr>
        <p:spPr>
          <a:xfrm>
            <a:off x="18022531" y="7285702"/>
            <a:ext cx="3244500" cy="643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45"/>
          <p:cNvSpPr>
            <a:spLocks noGrp="1"/>
          </p:cNvSpPr>
          <p:nvPr>
            <p:ph type="pic" idx="2"/>
          </p:nvPr>
        </p:nvSpPr>
        <p:spPr>
          <a:xfrm>
            <a:off x="18464981" y="0"/>
            <a:ext cx="5912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246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46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46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6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47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47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47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248"/>
          <p:cNvSpPr/>
          <p:nvPr/>
        </p:nvSpPr>
        <p:spPr>
          <a:xfrm>
            <a:off x="19469202" y="0"/>
            <a:ext cx="49083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48"/>
          <p:cNvSpPr>
            <a:spLocks noGrp="1"/>
          </p:cNvSpPr>
          <p:nvPr>
            <p:ph type="pic" idx="2"/>
          </p:nvPr>
        </p:nvSpPr>
        <p:spPr>
          <a:xfrm>
            <a:off x="17484725" y="3829050"/>
            <a:ext cx="6057900" cy="605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1_Big Image Placeholder"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250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251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51"/>
          <p:cNvSpPr/>
          <p:nvPr/>
        </p:nvSpPr>
        <p:spPr>
          <a:xfrm>
            <a:off x="14325487" y="2628899"/>
            <a:ext cx="4229100" cy="4229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51"/>
          <p:cNvSpPr>
            <a:spLocks noGrp="1"/>
          </p:cNvSpPr>
          <p:nvPr>
            <p:ph type="pic" idx="2"/>
          </p:nvPr>
        </p:nvSpPr>
        <p:spPr>
          <a:xfrm>
            <a:off x="14827477" y="3131618"/>
            <a:ext cx="7454100" cy="745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5" name="Google Shape;1265;p25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266" name="Google Shape;1266;p25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52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52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9" name="Google Shape;1269;p25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270" name="Google Shape;1270;p2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71" name="Google Shape;1271;p25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253"/>
          <p:cNvSpPr/>
          <p:nvPr/>
        </p:nvSpPr>
        <p:spPr>
          <a:xfrm>
            <a:off x="16084916" y="2324100"/>
            <a:ext cx="4692300" cy="469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253"/>
          <p:cNvSpPr>
            <a:spLocks noGrp="1"/>
          </p:cNvSpPr>
          <p:nvPr>
            <p:ph type="pic" idx="2"/>
          </p:nvPr>
        </p:nvSpPr>
        <p:spPr>
          <a:xfrm>
            <a:off x="16567150" y="274320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277" name="Google Shape;1277;p25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54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54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25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281" name="Google Shape;1281;p2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82" name="Google Shape;1282;p25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25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285" name="Google Shape;1285;p25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55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55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25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289" name="Google Shape;1289;p2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0" name="Google Shape;1290;p25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9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oogle Shape;1292;p256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293" name="Google Shape;1293;p256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56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56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5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297" name="Google Shape;1297;p2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8" name="Google Shape;1298;p25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299" name="Google Shape;1299;p256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4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257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1302" name="Google Shape;1302;p257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57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257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5"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258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1307" name="Google Shape;1307;p258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58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9" name="Google Shape;1309;p258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259"/>
          <p:cNvSpPr/>
          <p:nvPr/>
        </p:nvSpPr>
        <p:spPr>
          <a:xfrm>
            <a:off x="15849600" y="7962900"/>
            <a:ext cx="8528100" cy="575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259"/>
          <p:cNvSpPr>
            <a:spLocks noGrp="1"/>
          </p:cNvSpPr>
          <p:nvPr>
            <p:ph type="pic" idx="2"/>
          </p:nvPr>
        </p:nvSpPr>
        <p:spPr>
          <a:xfrm>
            <a:off x="15849600" y="0"/>
            <a:ext cx="8528100" cy="8610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60"/>
          <p:cNvSpPr/>
          <p:nvPr/>
        </p:nvSpPr>
        <p:spPr>
          <a:xfrm>
            <a:off x="15849600" y="0"/>
            <a:ext cx="8528100" cy="575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260"/>
          <p:cNvSpPr>
            <a:spLocks noGrp="1"/>
          </p:cNvSpPr>
          <p:nvPr>
            <p:ph type="pic" idx="2"/>
          </p:nvPr>
        </p:nvSpPr>
        <p:spPr>
          <a:xfrm>
            <a:off x="15849600" y="5105400"/>
            <a:ext cx="8528100" cy="8610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10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7" name="Google Shape;1317;p261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318" name="Google Shape;1318;p261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61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61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61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322" name="Google Shape;1322;p2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23" name="Google Shape;1323;p261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324" name="Google Shape;1324;p261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8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22" name="Google Shape;122;p28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28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26" name="Google Shape;126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7" name="Google Shape;127;p28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1_Big Image Placeholder 2"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262"/>
          <p:cNvPicPr preferRelativeResize="0"/>
          <p:nvPr/>
        </p:nvPicPr>
        <p:blipFill rotWithShape="1">
          <a:blip r:embed="rId2">
            <a:alphaModFix/>
          </a:blip>
          <a:srcRect r="25484"/>
          <a:stretch/>
        </p:blipFill>
        <p:spPr>
          <a:xfrm>
            <a:off x="6486706" y="0"/>
            <a:ext cx="1789079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262"/>
          <p:cNvSpPr/>
          <p:nvPr/>
        </p:nvSpPr>
        <p:spPr>
          <a:xfrm>
            <a:off x="3573353" y="0"/>
            <a:ext cx="14736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00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28" name="Google Shape;1328;p262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329" name="Google Shape;1329;p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1"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263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263"/>
          <p:cNvSpPr/>
          <p:nvPr/>
        </p:nvSpPr>
        <p:spPr>
          <a:xfrm>
            <a:off x="14325487" y="2628899"/>
            <a:ext cx="4229100" cy="422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263"/>
          <p:cNvSpPr>
            <a:spLocks noGrp="1"/>
          </p:cNvSpPr>
          <p:nvPr>
            <p:ph type="pic" idx="2"/>
          </p:nvPr>
        </p:nvSpPr>
        <p:spPr>
          <a:xfrm>
            <a:off x="14827477" y="3131618"/>
            <a:ext cx="7454100" cy="745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6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" name="Google Shape;1335;p26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336" name="Google Shape;1336;p26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264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264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9" name="Google Shape;1339;p26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340" name="Google Shape;1340;p2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41" name="Google Shape;1341;p26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2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5"/>
          <p:cNvSpPr/>
          <p:nvPr/>
        </p:nvSpPr>
        <p:spPr>
          <a:xfrm>
            <a:off x="13754100" y="0"/>
            <a:ext cx="106236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 2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66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346" name="Google Shape;1346;p266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347" name="Google Shape;1347;p266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348" name="Google Shape;1348;p266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349" name="Google Shape;1349;p266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0" name="Google Shape;1350;p266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1" name="Google Shape;1351;p26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352" name="Google Shape;1352;p2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53" name="Google Shape;1353;p26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267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56" name="Google Shape;1356;p267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57" name="Google Shape;1357;p267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58" name="Google Shape;1358;p267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59" name="Google Shape;1359;p267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60" name="Google Shape;1360;p267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268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63" name="Google Shape;1363;p268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269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6" name="Google Shape;1366;p269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7" name="Google Shape;1367;p269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70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70" name="Google Shape;1370;p270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71" name="Google Shape;1371;p270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372" name="Google Shape;1372;p270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71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75" name="Google Shape;1375;p271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76" name="Google Shape;1376;p271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77" name="Google Shape;1377;p271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78" name="Google Shape;1378;p271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79" name="Google Shape;1379;p271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80" name="Google Shape;1380;p271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81" name="Google Shape;1381;p271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9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9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30" name="Google Shape;130;p29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9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9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2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34" name="Google Shape;134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5" name="Google Shape;135;p2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272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273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6" name="Google Shape;1386;p273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7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396" name="Google Shape;1396;p27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75"/>
            <p:cNvSpPr/>
            <p:nvPr/>
          </p:nvSpPr>
          <p:spPr>
            <a:xfrm>
              <a:off x="5649088" y="3095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75"/>
            <p:cNvSpPr/>
            <p:nvPr/>
          </p:nvSpPr>
          <p:spPr>
            <a:xfrm>
              <a:off x="5945187" y="614362"/>
              <a:ext cx="12487200" cy="1248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76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277"/>
          <p:cNvSpPr/>
          <p:nvPr/>
        </p:nvSpPr>
        <p:spPr>
          <a:xfrm>
            <a:off x="13990208" y="6217920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77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79"/>
          <p:cNvSpPr/>
          <p:nvPr/>
        </p:nvSpPr>
        <p:spPr>
          <a:xfrm>
            <a:off x="18554588" y="1760220"/>
            <a:ext cx="5016000" cy="50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279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280"/>
          <p:cNvSpPr/>
          <p:nvPr/>
        </p:nvSpPr>
        <p:spPr>
          <a:xfrm>
            <a:off x="18554588" y="6194992"/>
            <a:ext cx="5016000" cy="5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280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281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413" name="Google Shape;1413;p281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81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81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282"/>
          <p:cNvSpPr>
            <a:spLocks noGrp="1"/>
          </p:cNvSpPr>
          <p:nvPr>
            <p:ph type="pic" idx="2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0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0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83"/>
          <p:cNvSpPr>
            <a:spLocks noGrp="1"/>
          </p:cNvSpPr>
          <p:nvPr>
            <p:ph type="pic" idx="2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0" name="Google Shape;1420;p283"/>
          <p:cNvSpPr>
            <a:spLocks noGrp="1"/>
          </p:cNvSpPr>
          <p:nvPr>
            <p:ph type="pic" idx="3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1" name="Google Shape;1421;p283"/>
          <p:cNvSpPr>
            <a:spLocks noGrp="1"/>
          </p:cNvSpPr>
          <p:nvPr>
            <p:ph type="pic" idx="4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2" name="Google Shape;1422;p283"/>
          <p:cNvSpPr>
            <a:spLocks noGrp="1"/>
          </p:cNvSpPr>
          <p:nvPr>
            <p:ph type="pic" idx="5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284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25" name="Google Shape;1425;p284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26" name="Google Shape;1426;p284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27" name="Google Shape;1427;p284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28" name="Google Shape;1428;p284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29" name="Google Shape;1429;p284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85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432" name="Google Shape;1432;p285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286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5" name="Google Shape;1435;p286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6" name="Google Shape;1436;p286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87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439" name="Google Shape;1439;p287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440" name="Google Shape;1440;p287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1441" name="Google Shape;1441;p287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88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44" name="Google Shape;1444;p288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45" name="Google Shape;1445;p288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46" name="Google Shape;1446;p288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47" name="Google Shape;1447;p288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48" name="Google Shape;1448;p288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49" name="Google Shape;1449;p288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50" name="Google Shape;1450;p288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289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90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5" name="Google Shape;1455;p290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9" y="404"/>
            <a:ext cx="24376213" cy="137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57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6" y="4151"/>
            <a:ext cx="24382889" cy="13711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411" y="1594016"/>
            <a:ext cx="22003978" cy="2887739"/>
          </a:xfrm>
        </p:spPr>
        <p:txBody>
          <a:bodyPr anchor="t">
            <a:normAutofit/>
          </a:bodyPr>
          <a:lstStyle>
            <a:lvl1pPr>
              <a:lnSpc>
                <a:spcPts val="7998"/>
              </a:lnSpc>
              <a:defRPr sz="9598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411" y="4481756"/>
            <a:ext cx="22003978" cy="1674925"/>
          </a:xfrm>
        </p:spPr>
        <p:txBody>
          <a:bodyPr>
            <a:normAutofit/>
          </a:bodyPr>
          <a:lstStyle>
            <a:lvl1pPr marL="0" indent="0">
              <a:lnSpc>
                <a:spcPts val="4266"/>
              </a:lnSpc>
              <a:buNone/>
              <a:defRPr sz="5332">
                <a:solidFill>
                  <a:srgbClr val="FFFFFF"/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980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1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" y="4149"/>
            <a:ext cx="24382886" cy="13711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411" y="1594014"/>
            <a:ext cx="13601180" cy="4553701"/>
          </a:xfrm>
        </p:spPr>
        <p:txBody>
          <a:bodyPr anchor="b">
            <a:normAutofit/>
          </a:bodyPr>
          <a:lstStyle>
            <a:lvl1pPr>
              <a:lnSpc>
                <a:spcPts val="7998"/>
              </a:lnSpc>
              <a:defRPr sz="9598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411" y="6853785"/>
            <a:ext cx="11163415" cy="1674925"/>
          </a:xfrm>
        </p:spPr>
        <p:txBody>
          <a:bodyPr>
            <a:normAutofit/>
          </a:bodyPr>
          <a:lstStyle>
            <a:lvl1pPr marL="0" indent="0">
              <a:lnSpc>
                <a:spcPts val="4266"/>
              </a:lnSpc>
              <a:buNone/>
              <a:defRPr sz="5332">
                <a:solidFill>
                  <a:srgbClr val="FFFFFF"/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39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9" y="404"/>
            <a:ext cx="24376213" cy="13707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459" y="7305973"/>
            <a:ext cx="23126733" cy="1686784"/>
          </a:xfrm>
        </p:spPr>
        <p:txBody>
          <a:bodyPr anchor="t">
            <a:normAutofit/>
          </a:bodyPr>
          <a:lstStyle>
            <a:lvl1pPr algn="ctr">
              <a:lnSpc>
                <a:spcPts val="8265"/>
              </a:lnSpc>
              <a:defRPr sz="5332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459" y="4790333"/>
            <a:ext cx="23126733" cy="1516816"/>
          </a:xfrm>
        </p:spPr>
        <p:txBody>
          <a:bodyPr anchor="b">
            <a:normAutofit/>
          </a:bodyPr>
          <a:lstStyle>
            <a:lvl1pPr marL="0" indent="0" algn="ctr">
              <a:lnSpc>
                <a:spcPts val="6665"/>
              </a:lnSpc>
              <a:buNone/>
              <a:defRPr sz="6398">
                <a:solidFill>
                  <a:srgbClr val="FFFFFF"/>
                </a:solidFill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265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8265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7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3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46" name="Google Shape;146;p3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2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2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3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50" name="Google Shape;150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1" name="Google Shape;151;p3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18459230" y="607664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3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54" name="Google Shape;154;p33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3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3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58" name="Google Shape;158;p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9" name="Google Shape;159;p3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/>
          <p:nvPr/>
        </p:nvSpPr>
        <p:spPr>
          <a:xfrm>
            <a:off x="16084916" y="2324100"/>
            <a:ext cx="4692300" cy="469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16567150" y="274320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/>
          <p:nvPr/>
        </p:nvSpPr>
        <p:spPr>
          <a:xfrm>
            <a:off x="16084916" y="6800850"/>
            <a:ext cx="4692300" cy="469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5"/>
          <p:cNvSpPr>
            <a:spLocks noGrp="1"/>
          </p:cNvSpPr>
          <p:nvPr>
            <p:ph type="pic" idx="2"/>
          </p:nvPr>
        </p:nvSpPr>
        <p:spPr>
          <a:xfrm>
            <a:off x="16567150" y="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36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68" name="Google Shape;168;p36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6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6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3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72" name="Google Shape;172;p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3" name="Google Shape;173;p3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74" name="Google Shape;174;p36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37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177" name="Google Shape;177;p37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7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7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3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81" name="Google Shape;181;p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" name="Google Shape;182;p3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9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0" name="Google Shape;190;p3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91" name="Google Shape;191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2" name="Google Shape;192;p3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93" name="Google Shape;193;p39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5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40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196" name="Google Shape;196;p40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0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40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1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1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10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4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205" name="Google Shape;205;p4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2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2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209" name="Google Shape;209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0" name="Google Shape;210;p4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211" name="Google Shape;211;p42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 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43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43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43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43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43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4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220" name="Google Shape;220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1" name="Google Shape;221;p4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4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4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44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44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44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44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5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45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46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46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7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47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47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47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8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48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48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48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8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48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48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48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9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0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50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Sta_client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5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264" name="Google Shape;264;p5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2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2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5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268" name="Google Shape;268;p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9" name="Google Shape;269;p5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270" name="Google Shape;270;p52"/>
          <p:cNvSpPr txBox="1">
            <a:spLocks noGrp="1"/>
          </p:cNvSpPr>
          <p:nvPr>
            <p:ph type="body" idx="1"/>
          </p:nvPr>
        </p:nvSpPr>
        <p:spPr>
          <a:xfrm>
            <a:off x="2603499" y="5599112"/>
            <a:ext cx="191706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3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18459230" y="6076642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4"/>
          <p:cNvSpPr>
            <a:spLocks noGrp="1"/>
          </p:cNvSpPr>
          <p:nvPr>
            <p:ph type="pic" idx="2"/>
          </p:nvPr>
        </p:nvSpPr>
        <p:spPr>
          <a:xfrm>
            <a:off x="18554588" y="1664"/>
            <a:ext cx="5823000" cy="13714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5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5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5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7"/>
          <p:cNvSpPr/>
          <p:nvPr/>
        </p:nvSpPr>
        <p:spPr>
          <a:xfrm>
            <a:off x="18554588" y="1760220"/>
            <a:ext cx="5016000" cy="50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7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8"/>
          <p:cNvSpPr/>
          <p:nvPr/>
        </p:nvSpPr>
        <p:spPr>
          <a:xfrm>
            <a:off x="18554588" y="6194992"/>
            <a:ext cx="5016000" cy="5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8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9"/>
          <p:cNvSpPr>
            <a:spLocks noGrp="1"/>
          </p:cNvSpPr>
          <p:nvPr>
            <p:ph type="pic" idx="2"/>
          </p:nvPr>
        </p:nvSpPr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59"/>
          <p:cNvSpPr/>
          <p:nvPr/>
        </p:nvSpPr>
        <p:spPr>
          <a:xfrm>
            <a:off x="16371334" y="2461638"/>
            <a:ext cx="4572000" cy="45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9"/>
          <p:cNvSpPr/>
          <p:nvPr/>
        </p:nvSpPr>
        <p:spPr>
          <a:xfrm>
            <a:off x="4005250" y="2961475"/>
            <a:ext cx="16367100" cy="689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0" name="Google Shape;290;p5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291" name="Google Shape;291;p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2" name="Google Shape;292;p5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0"/>
          <p:cNvSpPr/>
          <p:nvPr/>
        </p:nvSpPr>
        <p:spPr>
          <a:xfrm>
            <a:off x="13990208" y="6217920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60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3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61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298" name="Google Shape;298;p61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1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1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61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302" name="Google Shape;302;p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3" name="Google Shape;303;p61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04" name="Google Shape;304;p61"/>
          <p:cNvSpPr txBox="1">
            <a:spLocks noGrp="1"/>
          </p:cNvSpPr>
          <p:nvPr>
            <p:ph type="body" idx="1"/>
          </p:nvPr>
        </p:nvSpPr>
        <p:spPr>
          <a:xfrm>
            <a:off x="2603499" y="5599112"/>
            <a:ext cx="191706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5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2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307" name="Google Shape;307;p62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2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2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62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311" name="Google Shape;311;p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2" name="Google Shape;312;p62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13" name="Google Shape;313;p62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63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316" name="Google Shape;316;p63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3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3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6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320" name="Google Shape;320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1" name="Google Shape;321;p6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16251238" y="0"/>
            <a:ext cx="8126400" cy="613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7"/>
          <p:cNvSpPr>
            <a:spLocks noGrp="1"/>
          </p:cNvSpPr>
          <p:nvPr>
            <p:ph type="pic" idx="2"/>
          </p:nvPr>
        </p:nvSpPr>
        <p:spPr>
          <a:xfrm>
            <a:off x="16251238" y="5591175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ig Image Placeholder">
  <p:cSld name="2_Big Image Placeholde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4"/>
          <p:cNvSpPr>
            <a:spLocks noGrp="1"/>
          </p:cNvSpPr>
          <p:nvPr>
            <p:ph type="pic" idx="2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64"/>
          <p:cNvSpPr>
            <a:spLocks noGrp="1"/>
          </p:cNvSpPr>
          <p:nvPr>
            <p:ph type="pic" idx="3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64"/>
          <p:cNvSpPr>
            <a:spLocks noGrp="1"/>
          </p:cNvSpPr>
          <p:nvPr>
            <p:ph type="pic" idx="4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64"/>
          <p:cNvSpPr>
            <a:spLocks noGrp="1"/>
          </p:cNvSpPr>
          <p:nvPr>
            <p:ph type="pic" idx="5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64"/>
          <p:cNvSpPr>
            <a:spLocks noGrp="1"/>
          </p:cNvSpPr>
          <p:nvPr>
            <p:ph type="pic" idx="6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64"/>
          <p:cNvSpPr>
            <a:spLocks noGrp="1"/>
          </p:cNvSpPr>
          <p:nvPr>
            <p:ph type="pic" idx="7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Image Placeholder">
  <p:cSld name="3_Big Image Placehold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5"/>
          <p:cNvSpPr>
            <a:spLocks noGrp="1"/>
          </p:cNvSpPr>
          <p:nvPr>
            <p:ph type="pic" idx="2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65"/>
          <p:cNvSpPr>
            <a:spLocks noGrp="1"/>
          </p:cNvSpPr>
          <p:nvPr>
            <p:ph type="pic" idx="3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ig Image Placeholder">
  <p:cSld name="4_Big Image Placehold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6"/>
          <p:cNvSpPr>
            <a:spLocks noGrp="1"/>
          </p:cNvSpPr>
          <p:nvPr>
            <p:ph type="pic" idx="2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66"/>
          <p:cNvSpPr>
            <a:spLocks noGrp="1"/>
          </p:cNvSpPr>
          <p:nvPr>
            <p:ph type="pic" idx="3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66"/>
          <p:cNvSpPr>
            <a:spLocks noGrp="1"/>
          </p:cNvSpPr>
          <p:nvPr>
            <p:ph type="pic" idx="4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ig Image Placeholder">
  <p:cSld name="5_Big Image Placehol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7"/>
          <p:cNvSpPr>
            <a:spLocks noGrp="1"/>
          </p:cNvSpPr>
          <p:nvPr>
            <p:ph type="pic" idx="2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67"/>
          <p:cNvSpPr>
            <a:spLocks noGrp="1"/>
          </p:cNvSpPr>
          <p:nvPr>
            <p:ph type="pic" idx="3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67"/>
          <p:cNvSpPr>
            <a:spLocks noGrp="1"/>
          </p:cNvSpPr>
          <p:nvPr>
            <p:ph type="pic" idx="4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67"/>
          <p:cNvSpPr>
            <a:spLocks noGrp="1"/>
          </p:cNvSpPr>
          <p:nvPr>
            <p:ph type="pic" idx="5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One">
  <p:cSld name="1_Portfolio On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8"/>
          <p:cNvSpPr>
            <a:spLocks noGrp="1"/>
          </p:cNvSpPr>
          <p:nvPr>
            <p:ph type="pic" idx="2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68"/>
          <p:cNvSpPr>
            <a:spLocks noGrp="1"/>
          </p:cNvSpPr>
          <p:nvPr>
            <p:ph type="pic" idx="3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4" name="Google Shape;344;p68"/>
          <p:cNvSpPr>
            <a:spLocks noGrp="1"/>
          </p:cNvSpPr>
          <p:nvPr>
            <p:ph type="pic" idx="4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5" name="Google Shape;345;p68"/>
          <p:cNvSpPr>
            <a:spLocks noGrp="1"/>
          </p:cNvSpPr>
          <p:nvPr>
            <p:ph type="pic" idx="5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68"/>
          <p:cNvSpPr>
            <a:spLocks noGrp="1"/>
          </p:cNvSpPr>
          <p:nvPr>
            <p:ph type="pic" idx="6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68"/>
          <p:cNvSpPr>
            <a:spLocks noGrp="1"/>
          </p:cNvSpPr>
          <p:nvPr>
            <p:ph type="pic" idx="7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68"/>
          <p:cNvSpPr>
            <a:spLocks noGrp="1"/>
          </p:cNvSpPr>
          <p:nvPr>
            <p:ph type="pic" idx="8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68"/>
          <p:cNvSpPr>
            <a:spLocks noGrp="1"/>
          </p:cNvSpPr>
          <p:nvPr>
            <p:ph type="pic" idx="9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9"/>
          <p:cNvSpPr txBox="1">
            <a:spLocks noGrp="1"/>
          </p:cNvSpPr>
          <p:nvPr>
            <p:ph type="body" idx="1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0"/>
          <p:cNvSpPr txBox="1">
            <a:spLocks noGrp="1"/>
          </p:cNvSpPr>
          <p:nvPr>
            <p:ph type="sldNum" idx="12"/>
          </p:nvPr>
        </p:nvSpPr>
        <p:spPr>
          <a:xfrm>
            <a:off x="22900836" y="510459"/>
            <a:ext cx="824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4" name="Google Shape;354;p70"/>
          <p:cNvSpPr>
            <a:spLocks noGrp="1"/>
          </p:cNvSpPr>
          <p:nvPr>
            <p:ph type="pic" idx="2"/>
          </p:nvPr>
        </p:nvSpPr>
        <p:spPr>
          <a:xfrm>
            <a:off x="8074045" y="3749678"/>
            <a:ext cx="7915500" cy="437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2"/>
          <p:cNvSpPr/>
          <p:nvPr/>
        </p:nvSpPr>
        <p:spPr>
          <a:xfrm>
            <a:off x="18821400" y="0"/>
            <a:ext cx="55563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72"/>
          <p:cNvSpPr>
            <a:spLocks noGrp="1"/>
          </p:cNvSpPr>
          <p:nvPr>
            <p:ph type="pic" idx="2"/>
          </p:nvPr>
        </p:nvSpPr>
        <p:spPr>
          <a:xfrm>
            <a:off x="17671079" y="2390638"/>
            <a:ext cx="5823000" cy="11325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 1">
  <p:cSld name="7_Title Slid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16251238" y="7581900"/>
            <a:ext cx="8126400" cy="613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"/>
          <p:cNvSpPr>
            <a:spLocks noGrp="1"/>
          </p:cNvSpPr>
          <p:nvPr>
            <p:ph type="pic" idx="2"/>
          </p:nvPr>
        </p:nvSpPr>
        <p:spPr>
          <a:xfrm>
            <a:off x="16251238" y="0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7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369" name="Google Shape;369;p7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5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5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7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373" name="Google Shape;373;p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4" name="Google Shape;374;p7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7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6"/>
          <p:cNvSpPr/>
          <p:nvPr/>
        </p:nvSpPr>
        <p:spPr>
          <a:xfrm>
            <a:off x="14110166" y="1813322"/>
            <a:ext cx="5016000" cy="50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76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4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7"/>
          <p:cNvSpPr/>
          <p:nvPr/>
        </p:nvSpPr>
        <p:spPr>
          <a:xfrm>
            <a:off x="16084916" y="6800850"/>
            <a:ext cx="4692300" cy="469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77"/>
          <p:cNvSpPr>
            <a:spLocks noGrp="1"/>
          </p:cNvSpPr>
          <p:nvPr>
            <p:ph type="pic" idx="2"/>
          </p:nvPr>
        </p:nvSpPr>
        <p:spPr>
          <a:xfrm>
            <a:off x="16567150" y="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8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8"/>
          <p:cNvSpPr/>
          <p:nvPr/>
        </p:nvSpPr>
        <p:spPr>
          <a:xfrm>
            <a:off x="18996150" y="6667500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78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6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9"/>
          <p:cNvSpPr/>
          <p:nvPr/>
        </p:nvSpPr>
        <p:spPr>
          <a:xfrm>
            <a:off x="19469203" y="0"/>
            <a:ext cx="4908300" cy="708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79"/>
          <p:cNvSpPr/>
          <p:nvPr/>
        </p:nvSpPr>
        <p:spPr>
          <a:xfrm>
            <a:off x="15996117" y="7086599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79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2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80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391" name="Google Shape;391;p80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80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80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8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395" name="Google Shape;395;p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6" name="Google Shape;396;p8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8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1"/>
          <p:cNvSpPr/>
          <p:nvPr/>
        </p:nvSpPr>
        <p:spPr>
          <a:xfrm>
            <a:off x="19469202" y="6743700"/>
            <a:ext cx="4908300" cy="6972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81"/>
          <p:cNvSpPr/>
          <p:nvPr/>
        </p:nvSpPr>
        <p:spPr>
          <a:xfrm>
            <a:off x="15996117" y="3270614"/>
            <a:ext cx="3473100" cy="347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81"/>
          <p:cNvSpPr>
            <a:spLocks noGrp="1"/>
          </p:cNvSpPr>
          <p:nvPr>
            <p:ph type="pic" idx="2"/>
          </p:nvPr>
        </p:nvSpPr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5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82"/>
          <p:cNvGrpSpPr/>
          <p:nvPr/>
        </p:nvGrpSpPr>
        <p:grpSpPr>
          <a:xfrm>
            <a:off x="6753988" y="1566838"/>
            <a:ext cx="10328267" cy="10184593"/>
            <a:chOff x="6753988" y="1566838"/>
            <a:chExt cx="10328267" cy="10184593"/>
          </a:xfrm>
        </p:grpSpPr>
        <p:sp>
          <p:nvSpPr>
            <p:cNvPr id="403" name="Google Shape;403;p82"/>
            <p:cNvSpPr/>
            <p:nvPr/>
          </p:nvSpPr>
          <p:spPr>
            <a:xfrm>
              <a:off x="6753988" y="15668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82"/>
            <p:cNvSpPr/>
            <p:nvPr/>
          </p:nvSpPr>
          <p:spPr>
            <a:xfrm>
              <a:off x="7295355" y="1964531"/>
              <a:ext cx="9786900" cy="9786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82"/>
          <p:cNvSpPr txBox="1">
            <a:spLocks noGrp="1"/>
          </p:cNvSpPr>
          <p:nvPr>
            <p:ph type="body" idx="1"/>
          </p:nvPr>
        </p:nvSpPr>
        <p:spPr>
          <a:xfrm>
            <a:off x="7294563" y="3810000"/>
            <a:ext cx="97869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5334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 sz="9600">
                <a:solidFill>
                  <a:schemeClr val="lt1"/>
                </a:solidFill>
              </a:defRPr>
            </a:lvl1pPr>
            <a:lvl2pPr marL="914400" lvl="1" indent="-482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  <a:defRPr sz="9600">
                <a:solidFill>
                  <a:schemeClr val="lt1"/>
                </a:solidFill>
              </a:defRPr>
            </a:lvl2pPr>
            <a:lvl3pPr marL="1371600" lvl="2" indent="-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 sz="9600">
                <a:solidFill>
                  <a:schemeClr val="lt1"/>
                </a:solidFill>
              </a:defRPr>
            </a:lvl3pPr>
            <a:lvl4pPr marL="1828800" lvl="3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4pPr>
            <a:lvl5pPr marL="2286000" lvl="4" indent="-431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9600">
                <a:solidFill>
                  <a:schemeClr val="lt1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9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83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408" name="Google Shape;408;p83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83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83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411;p83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12" name="Google Shape;412;p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3" name="Google Shape;413;p83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14" name="Google Shape;414;p83"/>
          <p:cNvSpPr txBox="1">
            <a:spLocks noGrp="1"/>
          </p:cNvSpPr>
          <p:nvPr>
            <p:ph type="body" idx="1"/>
          </p:nvPr>
        </p:nvSpPr>
        <p:spPr>
          <a:xfrm>
            <a:off x="4111626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4"/>
          <p:cNvSpPr/>
          <p:nvPr/>
        </p:nvSpPr>
        <p:spPr>
          <a:xfrm>
            <a:off x="18459230" y="6076642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84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8" name="Google Shape;38;p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39" name="Google Shape;39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" name="Google Shape;40;p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1" name="Google Shape;41;p9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85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420" name="Google Shape;420;p85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85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85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8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24" name="Google Shape;424;p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5" name="Google Shape;425;p8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26" name="Google Shape;426;p85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6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3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7"/>
          <p:cNvSpPr/>
          <p:nvPr/>
        </p:nvSpPr>
        <p:spPr>
          <a:xfrm>
            <a:off x="16084916" y="2324100"/>
            <a:ext cx="4692300" cy="4692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7"/>
          <p:cNvSpPr>
            <a:spLocks noGrp="1"/>
          </p:cNvSpPr>
          <p:nvPr>
            <p:ph type="pic" idx="2"/>
          </p:nvPr>
        </p:nvSpPr>
        <p:spPr>
          <a:xfrm>
            <a:off x="16567150" y="2743200"/>
            <a:ext cx="7810500" cy="10972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 2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8"/>
          <p:cNvSpPr/>
          <p:nvPr/>
        </p:nvSpPr>
        <p:spPr>
          <a:xfrm>
            <a:off x="18554588" y="0"/>
            <a:ext cx="5823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88"/>
          <p:cNvSpPr/>
          <p:nvPr/>
        </p:nvSpPr>
        <p:spPr>
          <a:xfrm>
            <a:off x="14110167" y="1841864"/>
            <a:ext cx="4444500" cy="444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88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 1">
  <p:cSld name="Big Image Placeholder_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9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1_Big Image Placeholder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0"/>
          <p:cNvSpPr>
            <a:spLocks noGrp="1"/>
          </p:cNvSpPr>
          <p:nvPr>
            <p:ph type="pic" idx="2"/>
          </p:nvPr>
        </p:nvSpPr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5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1"/>
          <p:cNvSpPr>
            <a:spLocks noGrp="1"/>
          </p:cNvSpPr>
          <p:nvPr>
            <p:ph type="pic" idx="2"/>
          </p:nvPr>
        </p:nvSpPr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91"/>
          <p:cNvSpPr txBox="1">
            <a:spLocks noGrp="1"/>
          </p:cNvSpPr>
          <p:nvPr>
            <p:ph type="body" idx="1"/>
          </p:nvPr>
        </p:nvSpPr>
        <p:spPr>
          <a:xfrm>
            <a:off x="4551362" y="5599036"/>
            <a:ext cx="152748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92"/>
          <p:cNvSpPr/>
          <p:nvPr/>
        </p:nvSpPr>
        <p:spPr>
          <a:xfrm>
            <a:off x="16251238" y="0"/>
            <a:ext cx="8126400" cy="613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92"/>
          <p:cNvSpPr>
            <a:spLocks noGrp="1"/>
          </p:cNvSpPr>
          <p:nvPr>
            <p:ph type="pic" idx="2"/>
          </p:nvPr>
        </p:nvSpPr>
        <p:spPr>
          <a:xfrm>
            <a:off x="16251238" y="5591175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2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93"/>
          <p:cNvSpPr/>
          <p:nvPr/>
        </p:nvSpPr>
        <p:spPr>
          <a:xfrm>
            <a:off x="16251238" y="7581900"/>
            <a:ext cx="8126400" cy="613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93"/>
          <p:cNvSpPr>
            <a:spLocks noGrp="1"/>
          </p:cNvSpPr>
          <p:nvPr>
            <p:ph type="pic" idx="2"/>
          </p:nvPr>
        </p:nvSpPr>
        <p:spPr>
          <a:xfrm>
            <a:off x="16251238" y="0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 4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9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451" name="Google Shape;451;p9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94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94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94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55" name="Google Shape;455;p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6" name="Google Shape;456;p94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0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0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0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0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0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1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50" name="Google Shape;50;p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" name="Google Shape;51;p1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5 2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5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95"/>
          <p:cNvSpPr>
            <a:spLocks noGrp="1"/>
          </p:cNvSpPr>
          <p:nvPr>
            <p:ph type="pic" idx="2"/>
          </p:nvPr>
        </p:nvSpPr>
        <p:spPr>
          <a:xfrm>
            <a:off x="2572866" y="4443412"/>
            <a:ext cx="4830000" cy="4829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60" name="Google Shape;460;p95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61" name="Google Shape;461;p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2" name="Google Shape;462;p95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63" name="Google Shape;463;p95"/>
          <p:cNvSpPr/>
          <p:nvPr/>
        </p:nvSpPr>
        <p:spPr>
          <a:xfrm>
            <a:off x="7402984" y="4443411"/>
            <a:ext cx="14457000" cy="482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_clients">
  <p:cSld name="2_Sta_clients 10 2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96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466" name="Google Shape;466;p96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96"/>
            <p:cNvSpPr/>
            <p:nvPr/>
          </p:nvSpPr>
          <p:spPr>
            <a:xfrm>
              <a:off x="3546764" y="4128655"/>
              <a:ext cx="3685200" cy="368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96"/>
            <p:cNvSpPr/>
            <p:nvPr/>
          </p:nvSpPr>
          <p:spPr>
            <a:xfrm>
              <a:off x="4111625" y="4682836"/>
              <a:ext cx="16154400" cy="43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96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70" name="Google Shape;470;p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1" name="Google Shape;471;p96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472" name="Google Shape;472;p96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  <a:defRPr sz="9600">
                <a:solidFill>
                  <a:schemeClr val="accent5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5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9600">
                <a:solidFill>
                  <a:schemeClr val="accent5"/>
                </a:solidFill>
              </a:defRPr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10 2 2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7"/>
          <p:cNvSpPr>
            <a:spLocks noGrp="1"/>
          </p:cNvSpPr>
          <p:nvPr>
            <p:ph type="pic" idx="2"/>
          </p:nvPr>
        </p:nvSpPr>
        <p:spPr>
          <a:xfrm>
            <a:off x="898342" y="4541767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97"/>
          <p:cNvSpPr>
            <a:spLocks noGrp="1"/>
          </p:cNvSpPr>
          <p:nvPr>
            <p:ph type="pic" idx="3"/>
          </p:nvPr>
        </p:nvSpPr>
        <p:spPr>
          <a:xfrm>
            <a:off x="5463496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97"/>
          <p:cNvSpPr>
            <a:spLocks noGrp="1"/>
          </p:cNvSpPr>
          <p:nvPr>
            <p:ph type="pic" idx="4"/>
          </p:nvPr>
        </p:nvSpPr>
        <p:spPr>
          <a:xfrm>
            <a:off x="10028650" y="4549634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97"/>
          <p:cNvSpPr>
            <a:spLocks noGrp="1"/>
          </p:cNvSpPr>
          <p:nvPr>
            <p:ph type="pic" idx="5"/>
          </p:nvPr>
        </p:nvSpPr>
        <p:spPr>
          <a:xfrm>
            <a:off x="14593805" y="4557501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97"/>
          <p:cNvSpPr>
            <a:spLocks noGrp="1"/>
          </p:cNvSpPr>
          <p:nvPr>
            <p:ph type="pic" idx="6"/>
          </p:nvPr>
        </p:nvSpPr>
        <p:spPr>
          <a:xfrm>
            <a:off x="19158958" y="4541766"/>
            <a:ext cx="4228800" cy="42282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97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0" name="Google Shape;480;p97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81" name="Google Shape;481;p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2" name="Google Shape;482;p97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8_Title Slid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9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492" name="Google Shape;492;p99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99"/>
            <p:cNvSpPr/>
            <p:nvPr/>
          </p:nvSpPr>
          <p:spPr>
            <a:xfrm>
              <a:off x="5591938" y="2734437"/>
              <a:ext cx="4323600" cy="432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99"/>
            <p:cNvSpPr/>
            <p:nvPr/>
          </p:nvSpPr>
          <p:spPr>
            <a:xfrm>
              <a:off x="5945187" y="3064669"/>
              <a:ext cx="12487200" cy="758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9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496" name="Google Shape;496;p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7" name="Google Shape;497;p9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1_Sta_clien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00"/>
          <p:cNvSpPr/>
          <p:nvPr/>
        </p:nvSpPr>
        <p:spPr>
          <a:xfrm>
            <a:off x="13990208" y="6217920"/>
            <a:ext cx="5016000" cy="50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00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Placeholder">
  <p:cSld name="Big Image Placeholder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02"/>
          <p:cNvSpPr>
            <a:spLocks noGrp="1"/>
          </p:cNvSpPr>
          <p:nvPr>
            <p:ph type="pic" idx="2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3"/>
          <p:cNvSpPr/>
          <p:nvPr/>
        </p:nvSpPr>
        <p:spPr>
          <a:xfrm>
            <a:off x="18554588" y="1760220"/>
            <a:ext cx="5016000" cy="50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03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104"/>
          <p:cNvGrpSpPr/>
          <p:nvPr/>
        </p:nvGrpSpPr>
        <p:grpSpPr>
          <a:xfrm>
            <a:off x="0" y="0"/>
            <a:ext cx="24377700" cy="13716000"/>
            <a:chOff x="0" y="0"/>
            <a:chExt cx="24377700" cy="13716000"/>
          </a:xfrm>
        </p:grpSpPr>
        <p:sp>
          <p:nvSpPr>
            <p:cNvPr id="509" name="Google Shape;509;p104"/>
            <p:cNvSpPr/>
            <p:nvPr/>
          </p:nvSpPr>
          <p:spPr>
            <a:xfrm>
              <a:off x="0" y="0"/>
              <a:ext cx="24377700" cy="137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04"/>
            <p:cNvSpPr/>
            <p:nvPr/>
          </p:nvSpPr>
          <p:spPr>
            <a:xfrm>
              <a:off x="5649088" y="309538"/>
              <a:ext cx="4323600" cy="4323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04"/>
            <p:cNvSpPr/>
            <p:nvPr/>
          </p:nvSpPr>
          <p:spPr>
            <a:xfrm>
              <a:off x="5945187" y="614362"/>
              <a:ext cx="12487200" cy="1248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_clients">
  <p:cSld name="2_Sta_clients 2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5"/>
          <p:cNvSpPr/>
          <p:nvPr/>
        </p:nvSpPr>
        <p:spPr>
          <a:xfrm>
            <a:off x="18554588" y="6194992"/>
            <a:ext cx="5016000" cy="50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05"/>
          <p:cNvSpPr>
            <a:spLocks noGrp="1"/>
          </p:cNvSpPr>
          <p:nvPr>
            <p:ph type="pic" idx="2"/>
          </p:nvPr>
        </p:nvSpPr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29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0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5" name="Google Shape;15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94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2" name="Google Shape;972;p194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3" name="Google Shape;973;p194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4" name="Google Shape;974;p194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75" name="Google Shape;975;p194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76" name="Google Shape;976;p19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221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5" name="Google Shape;1115;p22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16" name="Google Shape;1116;p221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7" name="Google Shape;1117;p221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18" name="Google Shape;1118;p221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19" name="Google Shape;1119;p22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244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8" name="Google Shape;1238;p244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39" name="Google Shape;1239;p244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0" name="Google Shape;1240;p244"/>
          <p:cNvSpPr txBox="1"/>
          <p:nvPr/>
        </p:nvSpPr>
        <p:spPr>
          <a:xfrm>
            <a:off x="22701686" y="640852"/>
            <a:ext cx="1020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41" name="Google Shape;1241;p244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42" name="Google Shape;1242;p24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  <p:sldLayoutId id="2147483905" r:id="rId26"/>
    <p:sldLayoutId id="2147483906" r:id="rId27"/>
    <p:sldLayoutId id="2147483907" r:id="rId28"/>
    <p:sldLayoutId id="2147483908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274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9" name="Google Shape;1389;p274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0" name="Google Shape;1390;p274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1" name="Google Shape;1391;p274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92" name="Google Shape;1392;p274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393" name="Google Shape;1393;p27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2689" y="730251"/>
            <a:ext cx="22696432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689" y="3651251"/>
            <a:ext cx="22696432" cy="816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12546158"/>
            <a:ext cx="24377650" cy="11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</p:sldLayoutIdLst>
  <p:txStyles>
    <p:titleStyle>
      <a:lvl1pPr algn="l" defTabSz="1828343" rtl="0" eaLnBrk="1" latinLnBrk="0" hangingPunct="1">
        <a:lnSpc>
          <a:spcPts val="7998"/>
        </a:lnSpc>
        <a:spcBef>
          <a:spcPct val="0"/>
        </a:spcBef>
        <a:buNone/>
        <a:defRPr sz="79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6" name="Google Shape;56;p11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sz="24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57" name="Google Shape;57;p1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4" name="Google Shape;114;p26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26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6" name="Google Shape;116;p26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7" name="Google Shape;117;p2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1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5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8" name="Google Shape;258;p51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51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60" name="Google Shape;260;p51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261" name="Google Shape;261;p5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1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7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8" name="Google Shape;358;p71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71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0" name="Google Shape;360;p71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61" name="Google Shape;361;p7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8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" name="Google Shape;485;p98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86" name="Google Shape;486;p98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7" name="Google Shape;487;p98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8" name="Google Shape;488;p98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89" name="Google Shape;489;p9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15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115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8" name="Google Shape;558;p115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9" name="Google Shape;559;p115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60" name="Google Shape;560;p115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61" name="Google Shape;561;p11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42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142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01" name="Google Shape;701;p142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2" name="Google Shape;702;p142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03" name="Google Shape;703;p142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04" name="Google Shape;704;p14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69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3" name="Google Shape;833;p169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34" name="Google Shape;834;p169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5" name="Google Shape;835;p169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36" name="Google Shape;836;p169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37" name="Google Shape;837;p169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1.xml"/><Relationship Id="rId4" Type="http://schemas.openxmlformats.org/officeDocument/2006/relationships/hyperlink" Target="https://fpadvance.com/dd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quotefancy.com/peter-f-drucker-quot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11" y="1339571"/>
            <a:ext cx="15429504" cy="2886987"/>
          </a:xfrm>
        </p:spPr>
        <p:txBody>
          <a:bodyPr>
            <a:normAutofit fontScale="90000"/>
          </a:bodyPr>
          <a:lstStyle/>
          <a:p>
            <a:r>
              <a:rPr lang="en-GB" dirty="0"/>
              <a:t>How do you want to go out? Build a business worth leaving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5411" y="5183512"/>
            <a:ext cx="22003978" cy="1674489"/>
          </a:xfrm>
        </p:spPr>
        <p:txBody>
          <a:bodyPr/>
          <a:lstStyle/>
          <a:p>
            <a:r>
              <a:rPr lang="en-US" dirty="0"/>
              <a:t>Brett Davidson</a:t>
            </a:r>
          </a:p>
          <a:p>
            <a:r>
              <a:rPr lang="en-US" sz="4799" i="1" dirty="0"/>
              <a:t>FP Advance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214A6-D9E5-7CFE-408B-2BC568A02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26" r="25312"/>
          <a:stretch>
            <a:fillRect/>
          </a:stretch>
        </p:blipFill>
        <p:spPr>
          <a:xfrm>
            <a:off x="16872787" y="1090074"/>
            <a:ext cx="6156602" cy="5985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299"/>
          <p:cNvSpPr txBox="1"/>
          <p:nvPr/>
        </p:nvSpPr>
        <p:spPr>
          <a:xfrm>
            <a:off x="1675965" y="1106705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Must Come First - Why?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8" name="Google Shape;1578;p299"/>
          <p:cNvGrpSpPr/>
          <p:nvPr/>
        </p:nvGrpSpPr>
        <p:grpSpPr>
          <a:xfrm>
            <a:off x="1675914" y="4984553"/>
            <a:ext cx="12446485" cy="2340808"/>
            <a:chOff x="1675901" y="3013008"/>
            <a:chExt cx="14188880" cy="2668500"/>
          </a:xfrm>
        </p:grpSpPr>
        <p:sp>
          <p:nvSpPr>
            <p:cNvPr id="1579" name="Google Shape;1579;p299"/>
            <p:cNvSpPr txBox="1"/>
            <p:nvPr/>
          </p:nvSpPr>
          <p:spPr>
            <a:xfrm>
              <a:off x="3949357" y="3013008"/>
              <a:ext cx="11915424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 dirty="0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The key to growth is not chasing growth</a:t>
              </a:r>
              <a:endParaRPr sz="4800" b="0" i="1" u="none" strike="noStrike" cap="none" dirty="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 dirty="0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(It’s laying foundations - the inputs)</a:t>
              </a:r>
              <a:endParaRPr sz="4800" b="0" i="1" u="none" strike="noStrike" cap="none" dirty="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80" name="Google Shape;1580;p299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81" name="Google Shape;1581;p299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82" name="Google Shape;1582;p299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2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3" name="Google Shape;1583;p299"/>
          <p:cNvGrpSpPr/>
          <p:nvPr/>
        </p:nvGrpSpPr>
        <p:grpSpPr>
          <a:xfrm>
            <a:off x="1675914" y="7074353"/>
            <a:ext cx="14560439" cy="2365880"/>
            <a:chOff x="1675901" y="1073336"/>
            <a:chExt cx="16598768" cy="2697082"/>
          </a:xfrm>
        </p:grpSpPr>
        <p:sp>
          <p:nvSpPr>
            <p:cNvPr id="1584" name="Google Shape;1584;p299"/>
            <p:cNvSpPr txBox="1"/>
            <p:nvPr/>
          </p:nvSpPr>
          <p:spPr>
            <a:xfrm>
              <a:off x="3949369" y="1101918"/>
              <a:ext cx="143253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What is growth?</a:t>
              </a:r>
              <a:endParaRPr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(Strip out market movements, or acquisitions)</a:t>
              </a:r>
              <a:endParaRPr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85" name="Google Shape;1585;p299"/>
            <p:cNvGrpSpPr/>
            <p:nvPr/>
          </p:nvGrpSpPr>
          <p:grpSpPr>
            <a:xfrm>
              <a:off x="1675901" y="1073336"/>
              <a:ext cx="1705613" cy="1620900"/>
              <a:chOff x="1302218" y="351424"/>
              <a:chExt cx="8506800" cy="1620900"/>
            </a:xfrm>
          </p:grpSpPr>
          <p:sp>
            <p:nvSpPr>
              <p:cNvPr id="1586" name="Google Shape;1586;p299"/>
              <p:cNvSpPr/>
              <p:nvPr/>
            </p:nvSpPr>
            <p:spPr>
              <a:xfrm flipH="1">
                <a:off x="1302218" y="351424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87" name="Google Shape;1587;p299"/>
              <p:cNvSpPr txBox="1"/>
              <p:nvPr/>
            </p:nvSpPr>
            <p:spPr>
              <a:xfrm>
                <a:off x="2696038" y="351424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3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8" name="Google Shape;1588;p299"/>
          <p:cNvGrpSpPr/>
          <p:nvPr/>
        </p:nvGrpSpPr>
        <p:grpSpPr>
          <a:xfrm>
            <a:off x="1675914" y="8997753"/>
            <a:ext cx="14859643" cy="2340808"/>
            <a:chOff x="1675901" y="3013008"/>
            <a:chExt cx="16939857" cy="2668500"/>
          </a:xfrm>
        </p:grpSpPr>
        <p:sp>
          <p:nvSpPr>
            <p:cNvPr id="1589" name="Google Shape;1589;p299"/>
            <p:cNvSpPr txBox="1"/>
            <p:nvPr/>
          </p:nvSpPr>
          <p:spPr>
            <a:xfrm>
              <a:off x="3949358" y="3013008"/>
              <a:ext cx="146664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 dirty="0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Getting your structure right is vital for growth </a:t>
              </a:r>
              <a:endParaRPr sz="3200" b="0" i="1" u="none" strike="noStrike" cap="none" dirty="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0" name="Google Shape;1590;p299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91" name="Google Shape;1591;p299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92" name="Google Shape;1592;p299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4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93" name="Google Shape;1593;p29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3829" t="1605" r="7695" b="1020"/>
          <a:stretch/>
        </p:blipFill>
        <p:spPr>
          <a:xfrm>
            <a:off x="17671079" y="2390638"/>
            <a:ext cx="5823002" cy="11325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4" name="Google Shape;1594;p299"/>
          <p:cNvGrpSpPr/>
          <p:nvPr/>
        </p:nvGrpSpPr>
        <p:grpSpPr>
          <a:xfrm>
            <a:off x="1675915" y="3002350"/>
            <a:ext cx="15774659" cy="2340808"/>
            <a:chOff x="1675901" y="3013008"/>
            <a:chExt cx="17982968" cy="2668500"/>
          </a:xfrm>
        </p:grpSpPr>
        <p:sp>
          <p:nvSpPr>
            <p:cNvPr id="1595" name="Google Shape;1595;p299"/>
            <p:cNvSpPr txBox="1"/>
            <p:nvPr/>
          </p:nvSpPr>
          <p:spPr>
            <a:xfrm>
              <a:off x="3949369" y="3013008"/>
              <a:ext cx="157095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Opportunities for your team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(To attract and retain talent)</a:t>
              </a:r>
              <a:endParaRPr sz="32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96" name="Google Shape;1596;p299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97" name="Google Shape;1597;p299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98" name="Google Shape;1598;p299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00"/>
          <p:cNvSpPr txBox="1"/>
          <p:nvPr/>
        </p:nvSpPr>
        <p:spPr>
          <a:xfrm>
            <a:off x="742523" y="561850"/>
            <a:ext cx="163656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Recommended Reading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HBR Article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300"/>
          <p:cNvSpPr txBox="1"/>
          <p:nvPr/>
        </p:nvSpPr>
        <p:spPr>
          <a:xfrm>
            <a:off x="1866275" y="2473375"/>
            <a:ext cx="11537400" cy="3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5" name="Google Shape;1605;p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39175" y="1921450"/>
            <a:ext cx="8011474" cy="102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300"/>
          <p:cNvSpPr txBox="1"/>
          <p:nvPr/>
        </p:nvSpPr>
        <p:spPr>
          <a:xfrm>
            <a:off x="1287075" y="4532600"/>
            <a:ext cx="12300300" cy="3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Fast Should Your Company Really Grow</a:t>
            </a:r>
            <a:endParaRPr sz="7200" b="1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leaders should take a strategic perspective </a:t>
            </a:r>
            <a:endParaRPr sz="3600" b="0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Gary P. Pisano</a:t>
            </a:r>
            <a:endParaRPr sz="24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301"/>
          <p:cNvSpPr txBox="1"/>
          <p:nvPr/>
        </p:nvSpPr>
        <p:spPr>
          <a:xfrm>
            <a:off x="742523" y="561850"/>
            <a:ext cx="163656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Recommended Reading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HBR Article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301"/>
          <p:cNvSpPr txBox="1"/>
          <p:nvPr/>
        </p:nvSpPr>
        <p:spPr>
          <a:xfrm>
            <a:off x="1028075" y="2092375"/>
            <a:ext cx="12847800" cy="3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inflation is taken into account, most companies barely grow.</a:t>
            </a: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Analysis of 10,897 publicly held U.S. companies from 1976 to 2019:</a:t>
            </a: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○"/>
            </a:pPr>
            <a:r>
              <a:rPr lang="en-US" sz="3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Firms in the top quartile grew at an inflation-adjusted average of 11.8% per year</a:t>
            </a: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○"/>
            </a:pPr>
            <a:r>
              <a:rPr lang="en-US" sz="3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Those in the lower three quartiles experienced little or no growth (0.3%, 0.03%, and -0.5%, respectively). </a:t>
            </a: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 the majority of firms in the top quartile were unable to sustain superior growth performance for more than a few years. </a:t>
            </a: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3" name="Google Shape;1613;p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39175" y="1921450"/>
            <a:ext cx="8011474" cy="102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301"/>
          <p:cNvSpPr txBox="1"/>
          <p:nvPr/>
        </p:nvSpPr>
        <p:spPr>
          <a:xfrm>
            <a:off x="3516700" y="11885225"/>
            <a:ext cx="118539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US"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Fast Should Your Company Really Grow by Gary P. Pisano</a:t>
            </a:r>
            <a:endParaRPr sz="18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302"/>
          <p:cNvSpPr txBox="1"/>
          <p:nvPr/>
        </p:nvSpPr>
        <p:spPr>
          <a:xfrm>
            <a:off x="742523" y="561850"/>
            <a:ext cx="163656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Recommended Reading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HBR Article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02"/>
          <p:cNvSpPr txBox="1"/>
          <p:nvPr/>
        </p:nvSpPr>
        <p:spPr>
          <a:xfrm>
            <a:off x="1028075" y="3159175"/>
            <a:ext cx="12847800" cy="3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“I have found that while the usual explanations for slow or minimal growth - market forces and technological changes such as disruptive innovation - play a role, </a:t>
            </a:r>
            <a:r>
              <a:rPr lang="en-US" sz="4800" b="1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many companies’ growth problems are self-inflicted.</a:t>
            </a:r>
            <a:r>
              <a:rPr lang="en-US" sz="4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21" name="Google Shape;1621;p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39175" y="1921450"/>
            <a:ext cx="8011474" cy="102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2" name="Google Shape;1622;p302"/>
          <p:cNvSpPr txBox="1"/>
          <p:nvPr/>
        </p:nvSpPr>
        <p:spPr>
          <a:xfrm>
            <a:off x="3516700" y="11885225"/>
            <a:ext cx="11853900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US"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Fast Should Your Company Really Grow by Gary P. Pisano</a:t>
            </a:r>
            <a:endParaRPr sz="18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03"/>
          <p:cNvSpPr txBox="1">
            <a:spLocks noGrp="1"/>
          </p:cNvSpPr>
          <p:nvPr>
            <p:ph type="body" idx="1"/>
          </p:nvPr>
        </p:nvSpPr>
        <p:spPr>
          <a:xfrm>
            <a:off x="2603499" y="5599112"/>
            <a:ext cx="191706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/>
              <a:t>Structural Barriers </a:t>
            </a: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/>
              <a:t>To Growth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304"/>
          <p:cNvSpPr txBox="1"/>
          <p:nvPr/>
        </p:nvSpPr>
        <p:spPr>
          <a:xfrm>
            <a:off x="6717050" y="4341700"/>
            <a:ext cx="109938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Businesses generating </a:t>
            </a:r>
            <a:r>
              <a:rPr lang="en-US" sz="96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&lt;£1M</a:t>
            </a:r>
            <a:r>
              <a:rPr lang="en-US" sz="9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revenue</a:t>
            </a:r>
            <a:endParaRPr sz="9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305"/>
          <p:cNvSpPr txBox="1">
            <a:spLocks noGrp="1"/>
          </p:cNvSpPr>
          <p:nvPr>
            <p:ph type="body" idx="1"/>
          </p:nvPr>
        </p:nvSpPr>
        <p:spPr>
          <a:xfrm>
            <a:off x="4111625" y="5599112"/>
            <a:ext cx="161544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 b="1"/>
              <a:t>DO NOT try to grow by hiring more advisers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306"/>
          <p:cNvSpPr/>
          <p:nvPr/>
        </p:nvSpPr>
        <p:spPr>
          <a:xfrm>
            <a:off x="9533625" y="4742100"/>
            <a:ext cx="4339800" cy="194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Adviser 1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06"/>
          <p:cNvSpPr/>
          <p:nvPr/>
        </p:nvSpPr>
        <p:spPr>
          <a:xfrm>
            <a:off x="9713625" y="10301125"/>
            <a:ext cx="4159800" cy="194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06"/>
          <p:cNvSpPr/>
          <p:nvPr/>
        </p:nvSpPr>
        <p:spPr>
          <a:xfrm>
            <a:off x="7883575" y="7324400"/>
            <a:ext cx="3515100" cy="237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admin planner (wanna-be adviser) 2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06"/>
          <p:cNvSpPr txBox="1"/>
          <p:nvPr/>
        </p:nvSpPr>
        <p:spPr>
          <a:xfrm>
            <a:off x="742523" y="561850"/>
            <a:ext cx="163656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Up and Coming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Firm - Example*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06"/>
          <p:cNvSpPr/>
          <p:nvPr/>
        </p:nvSpPr>
        <p:spPr>
          <a:xfrm>
            <a:off x="9533750" y="2283100"/>
            <a:ext cx="4339800" cy="194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Owner-Adviser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06"/>
          <p:cNvSpPr/>
          <p:nvPr/>
        </p:nvSpPr>
        <p:spPr>
          <a:xfrm>
            <a:off x="12303175" y="7324400"/>
            <a:ext cx="3515100" cy="237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admin planner (wanna-be adviser) 3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06"/>
          <p:cNvSpPr txBox="1"/>
          <p:nvPr/>
        </p:nvSpPr>
        <p:spPr>
          <a:xfrm>
            <a:off x="1866275" y="2473375"/>
            <a:ext cx="5733900" cy="4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2" name="Google Shape;1652;p306"/>
          <p:cNvSpPr/>
          <p:nvPr/>
        </p:nvSpPr>
        <p:spPr>
          <a:xfrm>
            <a:off x="2383425" y="2428400"/>
            <a:ext cx="4587000" cy="4069800"/>
          </a:xfrm>
          <a:prstGeom prst="rect">
            <a:avLst/>
          </a:prstGeom>
          <a:solidFill>
            <a:schemeClr val="lt2"/>
          </a:solidFill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*Annual revenue approximately £500,000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30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210" b="10210"/>
          <a:stretch/>
        </p:blipFill>
        <p:spPr>
          <a:xfrm>
            <a:off x="0" y="0"/>
            <a:ext cx="24377702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8" name="Google Shape;1658;p307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 Light"/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59" name="Google Shape;1659;p307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660" name="Google Shape;1660;p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3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2656" y="12087738"/>
            <a:ext cx="2725148" cy="1036410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Google Shape;1662;p307"/>
          <p:cNvSpPr/>
          <p:nvPr/>
        </p:nvSpPr>
        <p:spPr>
          <a:xfrm>
            <a:off x="16177719" y="5883843"/>
            <a:ext cx="3437700" cy="343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07"/>
          <p:cNvSpPr/>
          <p:nvPr/>
        </p:nvSpPr>
        <p:spPr>
          <a:xfrm>
            <a:off x="5134287" y="4173795"/>
            <a:ext cx="14129100" cy="483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07"/>
          <p:cNvSpPr txBox="1"/>
          <p:nvPr/>
        </p:nvSpPr>
        <p:spPr>
          <a:xfrm>
            <a:off x="6918774" y="4939827"/>
            <a:ext cx="10560000" cy="3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96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What’s the real issue?</a:t>
            </a:r>
            <a:endParaRPr sz="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308"/>
          <p:cNvSpPr txBox="1"/>
          <p:nvPr/>
        </p:nvSpPr>
        <p:spPr>
          <a:xfrm>
            <a:off x="1447365" y="3103700"/>
            <a:ext cx="12211500" cy="9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2950" marR="0" lvl="0" indent="-74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owner has hired future advisers </a:t>
            </a:r>
            <a:r>
              <a:rPr lang="en-US" sz="3600" b="1" i="1" u="sng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before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getting themselves truly productive.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428750" marR="0" lvl="0" indent="-74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0" indent="-74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That decision has </a:t>
            </a:r>
            <a:r>
              <a:rPr lang="en-US" sz="3600" b="1" i="1" u="sng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created a bunch of management problems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that put the owner under even more pressure: 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●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 so many aspiring advisers they need a Practice Manager 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●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aspiring advisers are demanding (more pay and opportunity) 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●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But there’s not enough revenue to pay for these things…yet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1" name="Google Shape;1671;p308"/>
          <p:cNvSpPr txBox="1"/>
          <p:nvPr/>
        </p:nvSpPr>
        <p:spPr>
          <a:xfrm>
            <a:off x="913975" y="1901350"/>
            <a:ext cx="135858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This Is What I See…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2" name="Google Shape;1672;p30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678" r="24676"/>
          <a:stretch/>
        </p:blipFill>
        <p:spPr>
          <a:xfrm>
            <a:off x="14681881" y="2390638"/>
            <a:ext cx="8126412" cy="81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291"/>
          <p:cNvGrpSpPr/>
          <p:nvPr/>
        </p:nvGrpSpPr>
        <p:grpSpPr>
          <a:xfrm>
            <a:off x="-1" y="0"/>
            <a:ext cx="24377648" cy="13716000"/>
            <a:chOff x="-1" y="0"/>
            <a:chExt cx="24377648" cy="13716000"/>
          </a:xfrm>
        </p:grpSpPr>
        <p:pic>
          <p:nvPicPr>
            <p:cNvPr id="1462" name="Google Shape;1462;p291"/>
            <p:cNvPicPr preferRelativeResize="0"/>
            <p:nvPr/>
          </p:nvPicPr>
          <p:blipFill rotWithShape="1">
            <a:blip r:embed="rId3">
              <a:alphaModFix/>
            </a:blip>
            <a:srcRect r="85255" b="96595"/>
            <a:stretch/>
          </p:blipFill>
          <p:spPr>
            <a:xfrm rot="10800000">
              <a:off x="-1" y="0"/>
              <a:ext cx="3668769" cy="1409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3" name="Google Shape;1463;p291"/>
            <p:cNvPicPr preferRelativeResize="0"/>
            <p:nvPr/>
          </p:nvPicPr>
          <p:blipFill rotWithShape="1">
            <a:blip r:embed="rId3">
              <a:alphaModFix/>
            </a:blip>
            <a:srcRect r="11933" b="98452"/>
            <a:stretch/>
          </p:blipFill>
          <p:spPr>
            <a:xfrm rot="10800000" flipH="1">
              <a:off x="3668767" y="0"/>
              <a:ext cx="20708880" cy="1409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4" name="Google Shape;1464;p291"/>
            <p:cNvPicPr preferRelativeResize="0"/>
            <p:nvPr/>
          </p:nvPicPr>
          <p:blipFill rotWithShape="1">
            <a:blip r:embed="rId3">
              <a:alphaModFix/>
            </a:blip>
            <a:srcRect r="85255"/>
            <a:stretch/>
          </p:blipFill>
          <p:spPr>
            <a:xfrm flipH="1">
              <a:off x="-1" y="1409699"/>
              <a:ext cx="3668769" cy="12306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5" name="Google Shape;1465;p291"/>
            <p:cNvPicPr preferRelativeResize="0"/>
            <p:nvPr/>
          </p:nvPicPr>
          <p:blipFill rotWithShape="1">
            <a:blip r:embed="rId3">
              <a:alphaModFix/>
            </a:blip>
            <a:srcRect r="11933"/>
            <a:stretch/>
          </p:blipFill>
          <p:spPr>
            <a:xfrm>
              <a:off x="3668767" y="1409699"/>
              <a:ext cx="20708880" cy="12306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6" name="Google Shape;1466;p291"/>
          <p:cNvSpPr/>
          <p:nvPr/>
        </p:nvSpPr>
        <p:spPr>
          <a:xfrm>
            <a:off x="16139073" y="7448396"/>
            <a:ext cx="2816700" cy="12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291"/>
          <p:cNvSpPr/>
          <p:nvPr/>
        </p:nvSpPr>
        <p:spPr>
          <a:xfrm>
            <a:off x="2279325" y="5281900"/>
            <a:ext cx="16246800" cy="313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8" name="Google Shape;1468;p291"/>
          <p:cNvSpPr txBox="1"/>
          <p:nvPr/>
        </p:nvSpPr>
        <p:spPr>
          <a:xfrm>
            <a:off x="2789579" y="5604648"/>
            <a:ext cx="15951370" cy="15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88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Do You Want To Go Out?</a:t>
            </a:r>
            <a:endParaRPr sz="8800" b="0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72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Build A Business Worth Leaving</a:t>
            </a:r>
            <a:endParaRPr sz="7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291"/>
          <p:cNvSpPr txBox="1"/>
          <p:nvPr/>
        </p:nvSpPr>
        <p:spPr>
          <a:xfrm>
            <a:off x="2279314" y="10966535"/>
            <a:ext cx="109893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Brett Davidson</a:t>
            </a:r>
            <a:br>
              <a:rPr lang="en-US" sz="4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" name="Google Shape;1470;p2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9314" y="589554"/>
            <a:ext cx="3705850" cy="1752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309"/>
          <p:cNvSpPr txBox="1"/>
          <p:nvPr/>
        </p:nvSpPr>
        <p:spPr>
          <a:xfrm>
            <a:off x="6484748" y="4303469"/>
            <a:ext cx="114081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Here’s how to get to </a:t>
            </a:r>
            <a:r>
              <a:rPr lang="en-US" sz="96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£1M of revenue</a:t>
            </a:r>
            <a:r>
              <a:rPr lang="en-US" sz="9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in great shape</a:t>
            </a:r>
            <a:endParaRPr sz="96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310"/>
          <p:cNvSpPr/>
          <p:nvPr/>
        </p:nvSpPr>
        <p:spPr>
          <a:xfrm>
            <a:off x="2117290" y="2751153"/>
            <a:ext cx="137313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Who’s your biggest asset?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310"/>
          <p:cNvSpPr/>
          <p:nvPr/>
        </p:nvSpPr>
        <p:spPr>
          <a:xfrm flipH="1">
            <a:off x="-135" y="2776894"/>
            <a:ext cx="1676100" cy="1466400"/>
          </a:xfrm>
          <a:prstGeom prst="homePlate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85" name="Google Shape;1685;p310"/>
          <p:cNvSpPr txBox="1"/>
          <p:nvPr/>
        </p:nvSpPr>
        <p:spPr>
          <a:xfrm>
            <a:off x="296330" y="3003334"/>
            <a:ext cx="9795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1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</a:t>
            </a:r>
            <a:endParaRPr sz="7200" b="1" i="1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86" name="Google Shape;1686;p310"/>
          <p:cNvSpPr/>
          <p:nvPr/>
        </p:nvSpPr>
        <p:spPr>
          <a:xfrm>
            <a:off x="2117301" y="5073625"/>
            <a:ext cx="12475500" cy="3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sng" strike="noStrike" cap="non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You are </a:t>
            </a:r>
            <a:r>
              <a:rPr lang="en-US" sz="4400" b="0" i="0" u="none" strike="noStrike" cap="non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the best adviser and rainmaker - that’s why you started your own firm</a:t>
            </a:r>
            <a:endParaRPr sz="4400" b="0" i="0" u="none" strike="noStrike" cap="non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The people working for you haven’t started their own firm because they can’t do what you do</a:t>
            </a:r>
            <a:endParaRPr sz="4400" b="0" i="0" u="none" strike="noStrike" cap="non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Priority #1 </a:t>
            </a:r>
            <a:r>
              <a:rPr lang="en-US" sz="4400" b="0" i="1" u="none" strike="noStrike" cap="non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- build your own productivity to £600,000</a:t>
            </a:r>
            <a:endParaRPr sz="4400" b="0" i="1" u="none" strike="noStrike" cap="non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87" name="Google Shape;1687;p310"/>
          <p:cNvCxnSpPr/>
          <p:nvPr/>
        </p:nvCxnSpPr>
        <p:spPr>
          <a:xfrm>
            <a:off x="0" y="4243208"/>
            <a:ext cx="117567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88" name="Google Shape;1688;p3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212" b="7212"/>
          <a:stretch/>
        </p:blipFill>
        <p:spPr>
          <a:xfrm>
            <a:off x="16406380" y="3657668"/>
            <a:ext cx="6401912" cy="64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4" name="Google Shape;1694;p3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-3176" y="0"/>
            <a:ext cx="24377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p311"/>
          <p:cNvSpPr/>
          <p:nvPr/>
        </p:nvSpPr>
        <p:spPr>
          <a:xfrm>
            <a:off x="17504588" y="5561557"/>
            <a:ext cx="2314500" cy="23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311"/>
          <p:cNvSpPr/>
          <p:nvPr/>
        </p:nvSpPr>
        <p:spPr>
          <a:xfrm>
            <a:off x="4942300" y="4799381"/>
            <a:ext cx="14486700" cy="271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311"/>
          <p:cNvSpPr txBox="1"/>
          <p:nvPr/>
        </p:nvSpPr>
        <p:spPr>
          <a:xfrm>
            <a:off x="4786750" y="4989650"/>
            <a:ext cx="14258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Please DO hire anyone who can help you be more productive</a:t>
            </a:r>
            <a:endParaRPr sz="7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98" name="Google Shape;1698;p311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699" name="Google Shape;1699;p3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0" name="Google Shape;1700;p311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312"/>
          <p:cNvSpPr/>
          <p:nvPr/>
        </p:nvSpPr>
        <p:spPr>
          <a:xfrm>
            <a:off x="12380625" y="5195725"/>
            <a:ext cx="4159800" cy="237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312"/>
          <p:cNvSpPr/>
          <p:nvPr/>
        </p:nvSpPr>
        <p:spPr>
          <a:xfrm>
            <a:off x="7442625" y="5190800"/>
            <a:ext cx="3956100" cy="237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Paraplanner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312"/>
          <p:cNvSpPr txBox="1"/>
          <p:nvPr/>
        </p:nvSpPr>
        <p:spPr>
          <a:xfrm>
            <a:off x="742524" y="561850"/>
            <a:ext cx="131310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Up and Coming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Firm - Example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312"/>
          <p:cNvSpPr/>
          <p:nvPr/>
        </p:nvSpPr>
        <p:spPr>
          <a:xfrm>
            <a:off x="9533750" y="2283100"/>
            <a:ext cx="4339800" cy="194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Owner-Adviser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312"/>
          <p:cNvSpPr txBox="1"/>
          <p:nvPr/>
        </p:nvSpPr>
        <p:spPr>
          <a:xfrm>
            <a:off x="1866275" y="2473375"/>
            <a:ext cx="5733900" cy="4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313"/>
          <p:cNvSpPr txBox="1"/>
          <p:nvPr/>
        </p:nvSpPr>
        <p:spPr>
          <a:xfrm>
            <a:off x="1569425" y="2124327"/>
            <a:ext cx="15164100" cy="3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8000" b="1" i="1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When you get to…</a:t>
            </a:r>
            <a:endParaRPr sz="8000" b="1" i="1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6" name="Google Shape;1716;p313"/>
          <p:cNvSpPr txBox="1"/>
          <p:nvPr/>
        </p:nvSpPr>
        <p:spPr>
          <a:xfrm>
            <a:off x="1569357" y="5638116"/>
            <a:ext cx="11586300" cy="6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8000" b="0" i="1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about £300,000 of revenue, look for a shadow adviser to support you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7" name="Google Shape;1717;p3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029" r="13021"/>
          <a:stretch/>
        </p:blipFill>
        <p:spPr>
          <a:xfrm>
            <a:off x="14681881" y="2390638"/>
            <a:ext cx="8126414" cy="812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31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Shadow Adviser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314"/>
          <p:cNvSpPr/>
          <p:nvPr/>
        </p:nvSpPr>
        <p:spPr>
          <a:xfrm flipH="1">
            <a:off x="-72477" y="2979426"/>
            <a:ext cx="11394900" cy="1932300"/>
          </a:xfrm>
          <a:prstGeom prst="homePlat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4" name="Google Shape;1724;p314"/>
          <p:cNvSpPr txBox="1"/>
          <p:nvPr/>
        </p:nvSpPr>
        <p:spPr>
          <a:xfrm>
            <a:off x="1675965" y="3164084"/>
            <a:ext cx="92163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do they actually do?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314"/>
          <p:cNvSpPr txBox="1"/>
          <p:nvPr/>
        </p:nvSpPr>
        <p:spPr>
          <a:xfrm>
            <a:off x="1675964" y="5508593"/>
            <a:ext cx="14045700" cy="5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Shadow you in every client meeting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Take all the notes and get them documented afterwards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Hand off work to the other members of your support team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Manage ALL of the follow through with the team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Keep you informed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Do the technical research and create the strategy (with your input)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6" name="Google Shape;1726;p3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751" r="5743"/>
          <a:stretch/>
        </p:blipFill>
        <p:spPr>
          <a:xfrm>
            <a:off x="16406380" y="3657668"/>
            <a:ext cx="6401912" cy="6400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315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Shadow Adviser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315"/>
          <p:cNvSpPr/>
          <p:nvPr/>
        </p:nvSpPr>
        <p:spPr>
          <a:xfrm flipH="1">
            <a:off x="-72477" y="2979426"/>
            <a:ext cx="11394900" cy="1932300"/>
          </a:xfrm>
          <a:prstGeom prst="homePlat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3" name="Google Shape;1733;p315"/>
          <p:cNvSpPr txBox="1"/>
          <p:nvPr/>
        </p:nvSpPr>
        <p:spPr>
          <a:xfrm>
            <a:off x="1675965" y="3164084"/>
            <a:ext cx="92163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do they look like?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315"/>
          <p:cNvSpPr txBox="1"/>
          <p:nvPr/>
        </p:nvSpPr>
        <p:spPr>
          <a:xfrm>
            <a:off x="1675964" y="5508594"/>
            <a:ext cx="10152300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Technically qualified (CFP, Chartered)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Can do almost everything you do (cashflows, tax, pensions, investment strategy)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Great paraplanner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36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Struggling adviser</a:t>
            </a:r>
            <a:endParaRPr sz="36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5" name="Google Shape;1735;p3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751" r="5743"/>
          <a:stretch/>
        </p:blipFill>
        <p:spPr>
          <a:xfrm>
            <a:off x="16406380" y="3657668"/>
            <a:ext cx="6401912" cy="6400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316"/>
          <p:cNvSpPr/>
          <p:nvPr/>
        </p:nvSpPr>
        <p:spPr>
          <a:xfrm>
            <a:off x="9533625" y="4742100"/>
            <a:ext cx="4339800" cy="194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Shadow Adviser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316"/>
          <p:cNvSpPr/>
          <p:nvPr/>
        </p:nvSpPr>
        <p:spPr>
          <a:xfrm>
            <a:off x="7351425" y="10301125"/>
            <a:ext cx="4159800" cy="194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316"/>
          <p:cNvSpPr txBox="1"/>
          <p:nvPr/>
        </p:nvSpPr>
        <p:spPr>
          <a:xfrm>
            <a:off x="742524" y="561850"/>
            <a:ext cx="131310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Up and Coming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Firm - Example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316"/>
          <p:cNvSpPr/>
          <p:nvPr/>
        </p:nvSpPr>
        <p:spPr>
          <a:xfrm>
            <a:off x="9533750" y="2283100"/>
            <a:ext cx="4339800" cy="194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Owner-Adviser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316"/>
          <p:cNvSpPr txBox="1"/>
          <p:nvPr/>
        </p:nvSpPr>
        <p:spPr>
          <a:xfrm>
            <a:off x="1866275" y="2473375"/>
            <a:ext cx="5733900" cy="4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5" name="Google Shape;1745;p316"/>
          <p:cNvSpPr/>
          <p:nvPr/>
        </p:nvSpPr>
        <p:spPr>
          <a:xfrm>
            <a:off x="9804825" y="7248200"/>
            <a:ext cx="3956100" cy="237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Paraplanner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316"/>
          <p:cNvSpPr/>
          <p:nvPr/>
        </p:nvSpPr>
        <p:spPr>
          <a:xfrm>
            <a:off x="11999625" y="10301125"/>
            <a:ext cx="4159800" cy="194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316"/>
          <p:cNvSpPr/>
          <p:nvPr/>
        </p:nvSpPr>
        <p:spPr>
          <a:xfrm>
            <a:off x="9398825" y="4564500"/>
            <a:ext cx="4654500" cy="25185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317"/>
          <p:cNvSpPr/>
          <p:nvPr/>
        </p:nvSpPr>
        <p:spPr>
          <a:xfrm>
            <a:off x="9533625" y="4742100"/>
            <a:ext cx="4339800" cy="194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Shadow Adviser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317"/>
          <p:cNvSpPr/>
          <p:nvPr/>
        </p:nvSpPr>
        <p:spPr>
          <a:xfrm>
            <a:off x="7351425" y="10301125"/>
            <a:ext cx="4159800" cy="194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317"/>
          <p:cNvSpPr txBox="1"/>
          <p:nvPr/>
        </p:nvSpPr>
        <p:spPr>
          <a:xfrm>
            <a:off x="742524" y="561850"/>
            <a:ext cx="131310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Up and Coming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Firm - Example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317"/>
          <p:cNvSpPr/>
          <p:nvPr/>
        </p:nvSpPr>
        <p:spPr>
          <a:xfrm>
            <a:off x="9533750" y="2283100"/>
            <a:ext cx="4339800" cy="194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Owner-Adviser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317"/>
          <p:cNvSpPr txBox="1"/>
          <p:nvPr/>
        </p:nvSpPr>
        <p:spPr>
          <a:xfrm>
            <a:off x="1866275" y="2473375"/>
            <a:ext cx="5733900" cy="4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7" name="Google Shape;1757;p317"/>
          <p:cNvSpPr/>
          <p:nvPr/>
        </p:nvSpPr>
        <p:spPr>
          <a:xfrm>
            <a:off x="9804825" y="7248200"/>
            <a:ext cx="3956100" cy="237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Paraplanner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317"/>
          <p:cNvSpPr/>
          <p:nvPr/>
        </p:nvSpPr>
        <p:spPr>
          <a:xfrm>
            <a:off x="11999625" y="10301125"/>
            <a:ext cx="4159800" cy="1943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317"/>
          <p:cNvSpPr/>
          <p:nvPr/>
        </p:nvSpPr>
        <p:spPr>
          <a:xfrm>
            <a:off x="9331375" y="1866275"/>
            <a:ext cx="4834200" cy="27432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317"/>
          <p:cNvSpPr/>
          <p:nvPr/>
        </p:nvSpPr>
        <p:spPr>
          <a:xfrm>
            <a:off x="15402400" y="1641425"/>
            <a:ext cx="5733882" cy="4249692"/>
          </a:xfrm>
          <a:prstGeom prst="irregularSeal1">
            <a:avLst/>
          </a:prstGeom>
          <a:solidFill>
            <a:schemeClr val="lt2"/>
          </a:solidFill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Stay focused on your productivity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318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Your Next Adviser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Google Shape;1766;p318"/>
          <p:cNvSpPr/>
          <p:nvPr/>
        </p:nvSpPr>
        <p:spPr>
          <a:xfrm flipH="1">
            <a:off x="-72477" y="2979426"/>
            <a:ext cx="11394900" cy="1932300"/>
          </a:xfrm>
          <a:prstGeom prst="homePlat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7" name="Google Shape;1767;p318"/>
          <p:cNvSpPr txBox="1"/>
          <p:nvPr/>
        </p:nvSpPr>
        <p:spPr>
          <a:xfrm>
            <a:off x="1675965" y="3164084"/>
            <a:ext cx="92163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Is your current shadow adviser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318"/>
          <p:cNvSpPr txBox="1"/>
          <p:nvPr/>
        </p:nvSpPr>
        <p:spPr>
          <a:xfrm>
            <a:off x="1675964" y="5660994"/>
            <a:ext cx="13367400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44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When you get to £600k+ of revenue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44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Split off bottom ⅔ or ¾ of your client base - say £400k to your shadow (quality clients)</a:t>
            </a:r>
            <a:endParaRPr sz="44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44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You will have the top ⅓ or ¼  of client relationships - say £200k (that need your level of expertise)</a:t>
            </a:r>
            <a:endParaRPr sz="44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B0F10"/>
              </a:buClr>
              <a:buSzPts val="4400"/>
              <a:buFont typeface="Arial"/>
              <a:buChar char="•"/>
            </a:pPr>
            <a:r>
              <a:rPr lang="en-US" sz="4400" b="0" i="1" u="none" strike="noStrike" cap="non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Hire a new shadow - and build again</a:t>
            </a:r>
            <a:endParaRPr sz="44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9" name="Google Shape;1769;p3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42" r="4742"/>
          <a:stretch/>
        </p:blipFill>
        <p:spPr>
          <a:xfrm>
            <a:off x="16406380" y="3657668"/>
            <a:ext cx="6401914" cy="64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292"/>
          <p:cNvSpPr/>
          <p:nvPr/>
        </p:nvSpPr>
        <p:spPr>
          <a:xfrm>
            <a:off x="15589499" y="7301552"/>
            <a:ext cx="3193575" cy="6414448"/>
          </a:xfrm>
          <a:prstGeom prst="rect">
            <a:avLst/>
          </a:prstGeom>
          <a:solidFill>
            <a:srgbClr val="F9B3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7" name="Google Shape;1477;p292"/>
          <p:cNvPicPr preferRelativeResize="0"/>
          <p:nvPr/>
        </p:nvPicPr>
        <p:blipFill rotWithShape="1">
          <a:blip r:embed="rId3">
            <a:alphaModFix/>
          </a:blip>
          <a:srcRect l="41673" r="21272"/>
          <a:stretch/>
        </p:blipFill>
        <p:spPr>
          <a:xfrm>
            <a:off x="16051236" y="0"/>
            <a:ext cx="8326413" cy="13715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8" name="Google Shape;1478;p29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79" name="Google Shape;1479;p292"/>
          <p:cNvSpPr txBox="1"/>
          <p:nvPr/>
        </p:nvSpPr>
        <p:spPr>
          <a:xfrm>
            <a:off x="1675965" y="1106705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Learning </a:t>
            </a:r>
            <a:r>
              <a:rPr lang="en-US" sz="8000" b="1" i="0" u="none" strike="noStrike" cap="none">
                <a:solidFill>
                  <a:srgbClr val="FF3972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-US" sz="8000" b="1">
                <a:solidFill>
                  <a:srgbClr val="FF3972"/>
                </a:solidFill>
                <a:latin typeface="Lato"/>
                <a:ea typeface="Lato"/>
                <a:cs typeface="Lato"/>
                <a:sym typeface="Lato"/>
              </a:rPr>
              <a:t>bjectives</a:t>
            </a:r>
            <a:r>
              <a:rPr lang="en-US" sz="8000" b="1" i="0" u="none" strike="noStrike" cap="none">
                <a:solidFill>
                  <a:srgbClr val="FF3972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600" b="0" i="0" u="none" strike="noStrike" cap="none">
              <a:solidFill>
                <a:srgbClr val="FF39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292"/>
          <p:cNvSpPr txBox="1"/>
          <p:nvPr/>
        </p:nvSpPr>
        <p:spPr>
          <a:xfrm>
            <a:off x="3670192" y="2926150"/>
            <a:ext cx="11669892" cy="234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Learn what really drives business value </a:t>
            </a:r>
            <a:r>
              <a:rPr lang="en-US" sz="36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(and it’s not a bunch of short-term hacks)</a:t>
            </a:r>
            <a:endParaRPr sz="36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1" name="Google Shape;1481;p292"/>
          <p:cNvGrpSpPr/>
          <p:nvPr/>
        </p:nvGrpSpPr>
        <p:grpSpPr>
          <a:xfrm>
            <a:off x="1675915" y="3053469"/>
            <a:ext cx="1496164" cy="1408433"/>
            <a:chOff x="1302218" y="2349372"/>
            <a:chExt cx="8506800" cy="1605601"/>
          </a:xfrm>
        </p:grpSpPr>
        <p:sp>
          <p:nvSpPr>
            <p:cNvPr id="1482" name="Google Shape;1482;p292"/>
            <p:cNvSpPr/>
            <p:nvPr/>
          </p:nvSpPr>
          <p:spPr>
            <a:xfrm flipH="1">
              <a:off x="1302218" y="2349372"/>
              <a:ext cx="8506800" cy="1605600"/>
            </a:xfrm>
            <a:prstGeom prst="homePlate">
              <a:avLst>
                <a:gd name="adj" fmla="val 0"/>
              </a:avLst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76200" tIns="38100" rIns="762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3" name="Google Shape;1483;p292"/>
            <p:cNvSpPr txBox="1"/>
            <p:nvPr/>
          </p:nvSpPr>
          <p:spPr>
            <a:xfrm>
              <a:off x="2696037" y="2349373"/>
              <a:ext cx="5719201" cy="1605600"/>
            </a:xfrm>
            <a:prstGeom prst="rect">
              <a:avLst/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4" name="Google Shape;1484;p292"/>
          <p:cNvSpPr txBox="1"/>
          <p:nvPr/>
        </p:nvSpPr>
        <p:spPr>
          <a:xfrm>
            <a:off x="3670191" y="5517953"/>
            <a:ext cx="11882931" cy="234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Discover how to unlock value in your business, at whatever stage of development you find yourself</a:t>
            </a: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5" name="Google Shape;1485;p292"/>
          <p:cNvGrpSpPr/>
          <p:nvPr/>
        </p:nvGrpSpPr>
        <p:grpSpPr>
          <a:xfrm>
            <a:off x="1675914" y="5645272"/>
            <a:ext cx="1496164" cy="1408432"/>
            <a:chOff x="1302218" y="2349372"/>
            <a:chExt cx="8506800" cy="1605600"/>
          </a:xfrm>
        </p:grpSpPr>
        <p:sp>
          <p:nvSpPr>
            <p:cNvPr id="1486" name="Google Shape;1486;p292"/>
            <p:cNvSpPr/>
            <p:nvPr/>
          </p:nvSpPr>
          <p:spPr>
            <a:xfrm flipH="1">
              <a:off x="1302218" y="2349372"/>
              <a:ext cx="8506800" cy="1605600"/>
            </a:xfrm>
            <a:prstGeom prst="homePlate">
              <a:avLst>
                <a:gd name="adj" fmla="val 0"/>
              </a:avLst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76200" tIns="38100" rIns="762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7" name="Google Shape;1487;p292"/>
            <p:cNvSpPr txBox="1"/>
            <p:nvPr/>
          </p:nvSpPr>
          <p:spPr>
            <a:xfrm>
              <a:off x="2696037" y="2349372"/>
              <a:ext cx="5719201" cy="1544751"/>
            </a:xfrm>
            <a:prstGeom prst="rect">
              <a:avLst/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8" name="Google Shape;1488;p292"/>
          <p:cNvSpPr txBox="1"/>
          <p:nvPr/>
        </p:nvSpPr>
        <p:spPr>
          <a:xfrm>
            <a:off x="3670205" y="8699625"/>
            <a:ext cx="11295434" cy="234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Understand how to position yourself for maximum choice at the end of your business career</a:t>
            </a:r>
            <a:endParaRPr sz="48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9" name="Google Shape;1489;p292"/>
          <p:cNvGrpSpPr/>
          <p:nvPr/>
        </p:nvGrpSpPr>
        <p:grpSpPr>
          <a:xfrm>
            <a:off x="1675914" y="8826952"/>
            <a:ext cx="1496164" cy="1408433"/>
            <a:chOff x="1302218" y="2349372"/>
            <a:chExt cx="8506800" cy="1605601"/>
          </a:xfrm>
        </p:grpSpPr>
        <p:sp>
          <p:nvSpPr>
            <p:cNvPr id="1490" name="Google Shape;1490;p292"/>
            <p:cNvSpPr/>
            <p:nvPr/>
          </p:nvSpPr>
          <p:spPr>
            <a:xfrm flipH="1">
              <a:off x="1302218" y="2349372"/>
              <a:ext cx="8506800" cy="1605600"/>
            </a:xfrm>
            <a:prstGeom prst="homePlate">
              <a:avLst>
                <a:gd name="adj" fmla="val 0"/>
              </a:avLst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76200" tIns="38100" rIns="762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1" name="Google Shape;1491;p292"/>
            <p:cNvSpPr txBox="1"/>
            <p:nvPr/>
          </p:nvSpPr>
          <p:spPr>
            <a:xfrm>
              <a:off x="2696037" y="2349373"/>
              <a:ext cx="5719201" cy="1605600"/>
            </a:xfrm>
            <a:prstGeom prst="rect">
              <a:avLst/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92" name="Google Shape;1492;p2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5" name="Google Shape;1775;p3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-3176" y="0"/>
            <a:ext cx="24377701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6" name="Google Shape;1776;p319"/>
          <p:cNvSpPr/>
          <p:nvPr/>
        </p:nvSpPr>
        <p:spPr>
          <a:xfrm>
            <a:off x="3546764" y="4128655"/>
            <a:ext cx="3685200" cy="368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319"/>
          <p:cNvSpPr/>
          <p:nvPr/>
        </p:nvSpPr>
        <p:spPr>
          <a:xfrm>
            <a:off x="4111625" y="4682836"/>
            <a:ext cx="16154400" cy="43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8" name="Google Shape;1778;p319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779" name="Google Shape;1779;p3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80" name="Google Shape;1780;p319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781" name="Google Shape;1781;p319"/>
          <p:cNvSpPr txBox="1"/>
          <p:nvPr/>
        </p:nvSpPr>
        <p:spPr>
          <a:xfrm>
            <a:off x="4609475" y="5284200"/>
            <a:ext cx="152451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How does your </a:t>
            </a:r>
            <a:r>
              <a:rPr lang="en-US" sz="96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new  servicing adviser</a:t>
            </a:r>
            <a:r>
              <a:rPr lang="en-US" sz="9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get paid?</a:t>
            </a:r>
            <a:endParaRPr sz="96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Google Shape;1787;p3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9" b="7812"/>
          <a:stretch/>
        </p:blipFill>
        <p:spPr>
          <a:xfrm>
            <a:off x="-3176" y="0"/>
            <a:ext cx="24377701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320"/>
          <p:cNvSpPr/>
          <p:nvPr/>
        </p:nvSpPr>
        <p:spPr>
          <a:xfrm>
            <a:off x="3546764" y="4128655"/>
            <a:ext cx="3685200" cy="368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320"/>
          <p:cNvSpPr/>
          <p:nvPr/>
        </p:nvSpPr>
        <p:spPr>
          <a:xfrm>
            <a:off x="4111625" y="4682836"/>
            <a:ext cx="16154400" cy="43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0" name="Google Shape;1790;p320"/>
          <p:cNvGrpSpPr/>
          <p:nvPr/>
        </p:nvGrpSpPr>
        <p:grpSpPr>
          <a:xfrm>
            <a:off x="1532656" y="12046067"/>
            <a:ext cx="21184612" cy="1036410"/>
            <a:chOff x="1532656" y="12046067"/>
            <a:chExt cx="21184612" cy="1036410"/>
          </a:xfrm>
        </p:grpSpPr>
        <p:pic>
          <p:nvPicPr>
            <p:cNvPr id="1791" name="Google Shape;1791;p3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32656" y="12046067"/>
              <a:ext cx="2725148" cy="10364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92" name="Google Shape;1792;p320"/>
            <p:cNvCxnSpPr/>
            <p:nvPr/>
          </p:nvCxnSpPr>
          <p:spPr>
            <a:xfrm>
              <a:off x="4409168" y="13082477"/>
              <a:ext cx="18308100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1793" name="Google Shape;1793;p320"/>
          <p:cNvSpPr txBox="1"/>
          <p:nvPr/>
        </p:nvSpPr>
        <p:spPr>
          <a:xfrm>
            <a:off x="5426811" y="5284204"/>
            <a:ext cx="13517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On £400k of revenue your 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shadow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gets paid a salary</a:t>
            </a:r>
            <a:endParaRPr sz="72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8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(e.g. £60k, £80k, 100k)</a:t>
            </a:r>
            <a:endParaRPr sz="48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21"/>
          <p:cNvSpPr txBox="1"/>
          <p:nvPr/>
        </p:nvSpPr>
        <p:spPr>
          <a:xfrm>
            <a:off x="2437350" y="5103688"/>
            <a:ext cx="97515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But eventually this model slows growth and doesn’t scale well</a:t>
            </a:r>
            <a:endParaRPr sz="7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0" name="Google Shape;1800;p3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993" r="9991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322"/>
          <p:cNvSpPr txBox="1"/>
          <p:nvPr/>
        </p:nvSpPr>
        <p:spPr>
          <a:xfrm>
            <a:off x="6717050" y="4341700"/>
            <a:ext cx="109938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Businesses generating </a:t>
            </a:r>
            <a:r>
              <a:rPr lang="en-US" sz="96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&gt;£1M</a:t>
            </a:r>
            <a:r>
              <a:rPr lang="en-US" sz="9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revenue</a:t>
            </a:r>
            <a:endParaRPr sz="9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323"/>
          <p:cNvSpPr txBox="1"/>
          <p:nvPr/>
        </p:nvSpPr>
        <p:spPr>
          <a:xfrm>
            <a:off x="2460098" y="3572700"/>
            <a:ext cx="133569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Solve The Scale Problem </a:t>
            </a:r>
            <a:endParaRPr sz="7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 financial planning businesses)</a:t>
            </a:r>
            <a:endParaRPr sz="4800" b="1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8800" b="0" i="1" u="none" strike="noStrike" cap="none">
              <a:solidFill>
                <a:srgbClr val="0B0F1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3" name="Google Shape;1813;p323"/>
          <p:cNvSpPr txBox="1"/>
          <p:nvPr/>
        </p:nvSpPr>
        <p:spPr>
          <a:xfrm>
            <a:off x="2741548" y="-381001"/>
            <a:ext cx="132534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1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You can download my white paper here: </a:t>
            </a:r>
            <a:endParaRPr sz="8800" b="1" i="1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4" name="Google Shape;1814;p3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4033" t="10" r="5019" b="-10"/>
          <a:stretch/>
        </p:blipFill>
        <p:spPr>
          <a:xfrm>
            <a:off x="17907000" y="1662"/>
            <a:ext cx="6470699" cy="118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3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4225" y="6640125"/>
            <a:ext cx="5475675" cy="5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Google Shape;1821;p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2743200"/>
            <a:ext cx="16321527" cy="91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324"/>
          <p:cNvSpPr txBox="1"/>
          <p:nvPr/>
        </p:nvSpPr>
        <p:spPr>
          <a:xfrm>
            <a:off x="759750" y="479000"/>
            <a:ext cx="208239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 dirty="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Double-Digit Growth (and why you're stuck on single digits)</a:t>
            </a:r>
            <a:endParaRPr sz="4800" b="1" i="1" u="none" strike="noStrike" cap="none" dirty="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FF"/>
              </a:buClr>
              <a:buSzPts val="4800"/>
              <a:buFont typeface="Roboto"/>
              <a:buNone/>
            </a:pPr>
            <a:r>
              <a:rPr lang="en-US" sz="4800" b="0" i="0" u="none" strike="noStrike" cap="none" dirty="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Use link: </a:t>
            </a:r>
            <a:r>
              <a:rPr lang="en-US" sz="4800" b="1" i="0" u="sng" strike="noStrike" cap="none" dirty="0">
                <a:solidFill>
                  <a:srgbClr val="00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https://fpadvance.com/ddg</a:t>
            </a:r>
            <a:endParaRPr sz="4800" b="1" i="0" u="sng" strike="noStrike" cap="none" dirty="0">
              <a:solidFill>
                <a:srgbClr val="0000F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 dirty="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325"/>
          <p:cNvSpPr txBox="1"/>
          <p:nvPr/>
        </p:nvSpPr>
        <p:spPr>
          <a:xfrm>
            <a:off x="2666784" y="3406115"/>
            <a:ext cx="12468600" cy="60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Revenue is the responsibility of Operations,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1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not Sales</a:t>
            </a:r>
            <a:endParaRPr sz="9600" b="1" i="1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9" name="Google Shape;1829;p3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865" r="21872"/>
          <a:stretch/>
        </p:blipFill>
        <p:spPr>
          <a:xfrm>
            <a:off x="14681881" y="2390638"/>
            <a:ext cx="8126400" cy="812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326"/>
          <p:cNvSpPr/>
          <p:nvPr/>
        </p:nvSpPr>
        <p:spPr>
          <a:xfrm>
            <a:off x="18059400" y="0"/>
            <a:ext cx="4321500" cy="590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326"/>
          <p:cNvSpPr/>
          <p:nvPr/>
        </p:nvSpPr>
        <p:spPr>
          <a:xfrm flipH="1">
            <a:off x="150" y="3045834"/>
            <a:ext cx="7943700" cy="1613700"/>
          </a:xfrm>
          <a:prstGeom prst="homePlate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6" name="Google Shape;1836;p32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Operations</a:t>
            </a: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New Focus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326"/>
          <p:cNvSpPr txBox="1"/>
          <p:nvPr/>
        </p:nvSpPr>
        <p:spPr>
          <a:xfrm>
            <a:off x="1675975" y="5240175"/>
            <a:ext cx="12535200" cy="4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lang="en-US"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Incremental growth of revenue</a:t>
            </a: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lang="en-US"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Helping clients do more business with you </a:t>
            </a:r>
            <a:r>
              <a:rPr lang="en-US" sz="30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(by providing a frictionless ongoing service, engaging deeply and spotting opportunities)</a:t>
            </a:r>
            <a:endParaRPr sz="30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0" indent="-196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326"/>
          <p:cNvSpPr txBox="1"/>
          <p:nvPr/>
        </p:nvSpPr>
        <p:spPr>
          <a:xfrm>
            <a:off x="1675965" y="3340972"/>
            <a:ext cx="82680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Responsibilities: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9" name="Google Shape;1839;p3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601" r="8600"/>
          <a:stretch/>
        </p:blipFill>
        <p:spPr>
          <a:xfrm>
            <a:off x="18554588" y="1664"/>
            <a:ext cx="5823000" cy="1371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327"/>
          <p:cNvSpPr/>
          <p:nvPr/>
        </p:nvSpPr>
        <p:spPr>
          <a:xfrm>
            <a:off x="18059400" y="0"/>
            <a:ext cx="4321500" cy="590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327"/>
          <p:cNvSpPr/>
          <p:nvPr/>
        </p:nvSpPr>
        <p:spPr>
          <a:xfrm flipH="1">
            <a:off x="150" y="3045834"/>
            <a:ext cx="7943700" cy="1613700"/>
          </a:xfrm>
          <a:prstGeom prst="homePlate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6" name="Google Shape;1846;p327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Sales</a:t>
            </a: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- A New Focus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327"/>
          <p:cNvSpPr txBox="1"/>
          <p:nvPr/>
        </p:nvSpPr>
        <p:spPr>
          <a:xfrm>
            <a:off x="1675975" y="5240175"/>
            <a:ext cx="13718700" cy="4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lang="en-US"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New business </a:t>
            </a:r>
            <a:r>
              <a:rPr lang="en-US" sz="30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(and that’s it) </a:t>
            </a: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6858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•"/>
            </a:pPr>
            <a:r>
              <a:rPr lang="en-US"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And we value </a:t>
            </a: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new sale as an annuity </a:t>
            </a:r>
            <a:r>
              <a:rPr lang="en-US" sz="30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(which might be worth 5x, 10 x, or 15x the initial sale value)</a:t>
            </a:r>
            <a:endParaRPr sz="30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0" indent="-196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8" name="Google Shape;1848;p327"/>
          <p:cNvSpPr txBox="1"/>
          <p:nvPr/>
        </p:nvSpPr>
        <p:spPr>
          <a:xfrm>
            <a:off x="1675965" y="3340972"/>
            <a:ext cx="82680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Responsibilities: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9" name="Google Shape;1849;p3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601" r="8600"/>
          <a:stretch/>
        </p:blipFill>
        <p:spPr>
          <a:xfrm>
            <a:off x="18554588" y="1664"/>
            <a:ext cx="5823000" cy="1371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328"/>
          <p:cNvSpPr/>
          <p:nvPr/>
        </p:nvSpPr>
        <p:spPr>
          <a:xfrm>
            <a:off x="17808574" y="7391400"/>
            <a:ext cx="4368900" cy="436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p328"/>
          <p:cNvSpPr/>
          <p:nvPr/>
        </p:nvSpPr>
        <p:spPr>
          <a:xfrm>
            <a:off x="2663824" y="1193800"/>
            <a:ext cx="19050000" cy="1016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10A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p328"/>
          <p:cNvSpPr txBox="1"/>
          <p:nvPr/>
        </p:nvSpPr>
        <p:spPr>
          <a:xfrm>
            <a:off x="3381374" y="2175577"/>
            <a:ext cx="17614800" cy="9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One adviser-owner I was speaking with about this idea, put it this way:</a:t>
            </a:r>
            <a:endParaRPr sz="4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“If all I did was hold meetings to secure new clients, which might mean I have two meeting slots set aside on Tuesday, Wednesday and Thursday, a morning and an afternoon slot, and if securing a new client takes say four meetings, and I work for 46 weeks per year, then as a single adviser I have room to secure 69 new clients per year. </a:t>
            </a:r>
            <a:endParaRPr sz="4400" b="0" i="1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1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We’ve probably not secured 69 new clients in the last 5 years with two of us supposedly focused on sales.”</a:t>
            </a:r>
            <a:endParaRPr sz="4400" b="0" i="1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Google Shape;1498;p293"/>
          <p:cNvPicPr preferRelativeResize="0"/>
          <p:nvPr/>
        </p:nvPicPr>
        <p:blipFill rotWithShape="1">
          <a:blip r:embed="rId3">
            <a:alphaModFix/>
          </a:blip>
          <a:srcRect r="23230"/>
          <a:stretch/>
        </p:blipFill>
        <p:spPr>
          <a:xfrm>
            <a:off x="5658380" y="0"/>
            <a:ext cx="1871927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293"/>
          <p:cNvSpPr/>
          <p:nvPr/>
        </p:nvSpPr>
        <p:spPr>
          <a:xfrm>
            <a:off x="6544071" y="0"/>
            <a:ext cx="6095700" cy="609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293"/>
          <p:cNvSpPr/>
          <p:nvPr/>
        </p:nvSpPr>
        <p:spPr>
          <a:xfrm>
            <a:off x="-1" y="0"/>
            <a:ext cx="12176700" cy="13716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212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1" name="Google Shape;1501;p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2656" y="12075430"/>
            <a:ext cx="2725148" cy="1036410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293"/>
          <p:cNvSpPr txBox="1"/>
          <p:nvPr/>
        </p:nvSpPr>
        <p:spPr>
          <a:xfrm>
            <a:off x="2648245" y="8095900"/>
            <a:ext cx="7683300" cy="43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293"/>
          <p:cNvSpPr txBox="1"/>
          <p:nvPr/>
        </p:nvSpPr>
        <p:spPr>
          <a:xfrm>
            <a:off x="2648238" y="6662795"/>
            <a:ext cx="7791600" cy="29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Growth, Sale, or Succession: </a:t>
            </a:r>
            <a:r>
              <a:rPr lang="en-US" sz="7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Which has to come first?</a:t>
            </a:r>
            <a:endParaRPr sz="7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04" name="Google Shape;1504;p293"/>
          <p:cNvCxnSpPr/>
          <p:nvPr/>
        </p:nvCxnSpPr>
        <p:spPr>
          <a:xfrm>
            <a:off x="4409168" y="13082477"/>
            <a:ext cx="18308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329"/>
          <p:cNvSpPr/>
          <p:nvPr/>
        </p:nvSpPr>
        <p:spPr>
          <a:xfrm>
            <a:off x="9093100" y="4890925"/>
            <a:ext cx="2610300" cy="10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Adviser 1 -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Business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329"/>
          <p:cNvSpPr/>
          <p:nvPr/>
        </p:nvSpPr>
        <p:spPr>
          <a:xfrm>
            <a:off x="18875600" y="4890925"/>
            <a:ext cx="2771700" cy="1175100"/>
          </a:xfrm>
          <a:prstGeom prst="rect">
            <a:avLst/>
          </a:prstGeom>
          <a:solidFill>
            <a:srgbClr val="94E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Servicing Advisers (£600k revenue)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329"/>
          <p:cNvSpPr/>
          <p:nvPr/>
        </p:nvSpPr>
        <p:spPr>
          <a:xfrm>
            <a:off x="19028000" y="6491125"/>
            <a:ext cx="2610300" cy="775500"/>
          </a:xfrm>
          <a:prstGeom prst="rect">
            <a:avLst/>
          </a:prstGeom>
          <a:solidFill>
            <a:srgbClr val="FCE0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Paraplanning Support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329"/>
          <p:cNvSpPr/>
          <p:nvPr/>
        </p:nvSpPr>
        <p:spPr>
          <a:xfrm>
            <a:off x="18846800" y="7710325"/>
            <a:ext cx="3033900" cy="117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Administrator Support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329"/>
          <p:cNvSpPr/>
          <p:nvPr/>
        </p:nvSpPr>
        <p:spPr>
          <a:xfrm>
            <a:off x="12272725" y="6376825"/>
            <a:ext cx="2200500" cy="101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Shadow Adviser 2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329"/>
          <p:cNvSpPr/>
          <p:nvPr/>
        </p:nvSpPr>
        <p:spPr>
          <a:xfrm>
            <a:off x="9274400" y="6414925"/>
            <a:ext cx="2200500" cy="101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Shadow Adviser 1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329"/>
          <p:cNvSpPr/>
          <p:nvPr/>
        </p:nvSpPr>
        <p:spPr>
          <a:xfrm>
            <a:off x="11912500" y="4890925"/>
            <a:ext cx="2610300" cy="10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Adviser 2 -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Business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329"/>
          <p:cNvSpPr/>
          <p:nvPr/>
        </p:nvSpPr>
        <p:spPr>
          <a:xfrm>
            <a:off x="2990850" y="3214525"/>
            <a:ext cx="2354400" cy="101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329"/>
          <p:cNvSpPr/>
          <p:nvPr/>
        </p:nvSpPr>
        <p:spPr>
          <a:xfrm>
            <a:off x="18923300" y="9379975"/>
            <a:ext cx="3033900" cy="77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CRM’s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329"/>
          <p:cNvSpPr txBox="1"/>
          <p:nvPr/>
        </p:nvSpPr>
        <p:spPr>
          <a:xfrm>
            <a:off x="742526" y="561850"/>
            <a:ext cx="64365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New Structure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329"/>
          <p:cNvSpPr/>
          <p:nvPr/>
        </p:nvSpPr>
        <p:spPr>
          <a:xfrm>
            <a:off x="10610850" y="3214525"/>
            <a:ext cx="2354400" cy="101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Sales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329"/>
          <p:cNvSpPr/>
          <p:nvPr/>
        </p:nvSpPr>
        <p:spPr>
          <a:xfrm>
            <a:off x="18992850" y="3214525"/>
            <a:ext cx="2354400" cy="101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329"/>
          <p:cNvSpPr/>
          <p:nvPr/>
        </p:nvSpPr>
        <p:spPr>
          <a:xfrm>
            <a:off x="2616200" y="4886000"/>
            <a:ext cx="3033900" cy="775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(Existing clients)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329"/>
          <p:cNvSpPr/>
          <p:nvPr/>
        </p:nvSpPr>
        <p:spPr>
          <a:xfrm>
            <a:off x="2616200" y="6257600"/>
            <a:ext cx="3033900" cy="775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Promotion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(New clients)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329"/>
          <p:cNvSpPr/>
          <p:nvPr/>
        </p:nvSpPr>
        <p:spPr>
          <a:xfrm>
            <a:off x="10493600" y="8167525"/>
            <a:ext cx="2610300" cy="775500"/>
          </a:xfrm>
          <a:prstGeom prst="rect">
            <a:avLst/>
          </a:prstGeom>
          <a:solidFill>
            <a:srgbClr val="FCE0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Paraplanning Support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7" name="Google Shape;1877;p329"/>
          <p:cNvCxnSpPr/>
          <p:nvPr/>
        </p:nvCxnSpPr>
        <p:spPr>
          <a:xfrm rot="10800000" flipH="1">
            <a:off x="6412050" y="3704725"/>
            <a:ext cx="2558700" cy="15600"/>
          </a:xfrm>
          <a:prstGeom prst="straightConnector1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78" name="Google Shape;1878;p329"/>
          <p:cNvCxnSpPr/>
          <p:nvPr/>
        </p:nvCxnSpPr>
        <p:spPr>
          <a:xfrm rot="10800000" flipH="1">
            <a:off x="14794050" y="3704725"/>
            <a:ext cx="2558700" cy="15600"/>
          </a:xfrm>
          <a:prstGeom prst="straightConnector1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79" name="Google Shape;1879;p329"/>
          <p:cNvCxnSpPr/>
          <p:nvPr/>
        </p:nvCxnSpPr>
        <p:spPr>
          <a:xfrm flipH="1">
            <a:off x="4348800" y="9806725"/>
            <a:ext cx="13689600" cy="26700"/>
          </a:xfrm>
          <a:prstGeom prst="straightConnector1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0" name="Google Shape;1880;p329"/>
          <p:cNvCxnSpPr/>
          <p:nvPr/>
        </p:nvCxnSpPr>
        <p:spPr>
          <a:xfrm rot="10800000">
            <a:off x="4401975" y="7604600"/>
            <a:ext cx="0" cy="2175600"/>
          </a:xfrm>
          <a:prstGeom prst="straightConnector1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33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These changes lead to…</a:t>
            </a:r>
            <a:endParaRPr sz="72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7" name="Google Shape;1887;p330"/>
          <p:cNvSpPr txBox="1"/>
          <p:nvPr/>
        </p:nvSpPr>
        <p:spPr>
          <a:xfrm>
            <a:off x="1675965" y="3210211"/>
            <a:ext cx="16158900" cy="5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Noto Sans Symbols"/>
              <a:buChar char="▪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meaningful improvement in customer service quality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Noto Sans Symbols"/>
              <a:buNone/>
            </a:pP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Noto Sans Symbols"/>
              <a:buChar char="▪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dramatic increase in (true) sales activity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Noto Sans Symbols"/>
              <a:buNone/>
            </a:pP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Noto Sans Symbols"/>
              <a:buChar char="▪"/>
            </a:pPr>
            <a:r>
              <a:rPr lang="en-US" sz="4400" b="1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 significant change in operating expenses</a:t>
            </a:r>
            <a:endParaRPr sz="4400" b="1" i="0" u="sng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8" name="Google Shape;1888;p3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312" t="-182" r="48495" b="3443"/>
          <a:stretch/>
        </p:blipFill>
        <p:spPr>
          <a:xfrm>
            <a:off x="17671079" y="2390638"/>
            <a:ext cx="5823001" cy="1132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331"/>
          <p:cNvSpPr txBox="1">
            <a:spLocks noGrp="1"/>
          </p:cNvSpPr>
          <p:nvPr>
            <p:ph type="body" idx="1"/>
          </p:nvPr>
        </p:nvSpPr>
        <p:spPr>
          <a:xfrm>
            <a:off x="2603499" y="5599112"/>
            <a:ext cx="191706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/>
              <a:t>The Business With </a:t>
            </a: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/>
              <a:t>Four Advisers</a:t>
            </a:r>
            <a:endParaRPr/>
          </a:p>
          <a:p>
            <a:pPr marL="45720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 sz="4800"/>
              <a:t>(Treated the same)</a:t>
            </a:r>
            <a:endParaRPr sz="6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332"/>
          <p:cNvSpPr/>
          <p:nvPr/>
        </p:nvSpPr>
        <p:spPr>
          <a:xfrm>
            <a:off x="1937764" y="2982179"/>
            <a:ext cx="137313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structure that works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0" name="Google Shape;1900;p332"/>
          <p:cNvSpPr/>
          <p:nvPr/>
        </p:nvSpPr>
        <p:spPr>
          <a:xfrm flipH="1">
            <a:off x="-135" y="2776894"/>
            <a:ext cx="1676100" cy="1466400"/>
          </a:xfrm>
          <a:prstGeom prst="homePlate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01" name="Google Shape;1901;p332"/>
          <p:cNvSpPr txBox="1"/>
          <p:nvPr/>
        </p:nvSpPr>
        <p:spPr>
          <a:xfrm>
            <a:off x="296330" y="3003334"/>
            <a:ext cx="9795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i="1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02" name="Google Shape;1902;p332"/>
          <p:cNvSpPr/>
          <p:nvPr/>
        </p:nvSpPr>
        <p:spPr>
          <a:xfrm>
            <a:off x="2053442" y="4997414"/>
            <a:ext cx="110814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Char char="●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servicing advisers could look after  £800,000 - £1M of annual revenue</a:t>
            </a: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Char char="●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Is this a difficult conversation?</a:t>
            </a: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03" name="Google Shape;1903;p332"/>
          <p:cNvCxnSpPr/>
          <p:nvPr/>
        </p:nvCxnSpPr>
        <p:spPr>
          <a:xfrm>
            <a:off x="0" y="4243208"/>
            <a:ext cx="11991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04" name="Google Shape;1904;p3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910" r="2899"/>
          <a:stretch/>
        </p:blipFill>
        <p:spPr>
          <a:xfrm>
            <a:off x="16406380" y="3657668"/>
            <a:ext cx="6401915" cy="64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333"/>
          <p:cNvSpPr/>
          <p:nvPr/>
        </p:nvSpPr>
        <p:spPr>
          <a:xfrm>
            <a:off x="1937764" y="2982179"/>
            <a:ext cx="137313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structure that works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0" name="Google Shape;1910;p333"/>
          <p:cNvSpPr/>
          <p:nvPr/>
        </p:nvSpPr>
        <p:spPr>
          <a:xfrm flipH="1">
            <a:off x="-135" y="2776894"/>
            <a:ext cx="1676100" cy="1466400"/>
          </a:xfrm>
          <a:prstGeom prst="homePlate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11" name="Google Shape;1911;p333"/>
          <p:cNvSpPr txBox="1"/>
          <p:nvPr/>
        </p:nvSpPr>
        <p:spPr>
          <a:xfrm>
            <a:off x="296330" y="3003334"/>
            <a:ext cx="9795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i="1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12" name="Google Shape;1912;p333"/>
          <p:cNvSpPr/>
          <p:nvPr/>
        </p:nvSpPr>
        <p:spPr>
          <a:xfrm>
            <a:off x="2053442" y="4997414"/>
            <a:ext cx="110814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Char char="●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servicing advisers could look after  £800,000 - £1M of annual revenue</a:t>
            </a: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Char char="●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Is this a difficult conversation?</a:t>
            </a: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Char char="●"/>
            </a:pPr>
            <a:r>
              <a:rPr lang="en-US" sz="4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do the  ‘selling’ advisers get paid?</a:t>
            </a:r>
            <a:endParaRPr sz="4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13" name="Google Shape;1913;p333"/>
          <p:cNvCxnSpPr/>
          <p:nvPr/>
        </p:nvCxnSpPr>
        <p:spPr>
          <a:xfrm>
            <a:off x="0" y="4243208"/>
            <a:ext cx="11991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14" name="Google Shape;1914;p3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910" r="2899"/>
          <a:stretch/>
        </p:blipFill>
        <p:spPr>
          <a:xfrm>
            <a:off x="16406380" y="3657668"/>
            <a:ext cx="6401915" cy="64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334"/>
          <p:cNvSpPr txBox="1"/>
          <p:nvPr/>
        </p:nvSpPr>
        <p:spPr>
          <a:xfrm>
            <a:off x="1675965" y="3846606"/>
            <a:ext cx="26007600" cy="55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planning fee:	 			£2,500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implementation fee:		£5,000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ongoing fee: 				£8,000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Yr 1: 50 x £7,500	=	£375,000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Yr 2: 50 x £8,000	=	£400,000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21" name="Google Shape;1921;p3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976" r="31981"/>
          <a:stretch/>
        </p:blipFill>
        <p:spPr>
          <a:xfrm>
            <a:off x="16567150" y="0"/>
            <a:ext cx="7810501" cy="109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33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Bringing On 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50 - 70 New Clients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pa</a:t>
            </a:r>
            <a:endParaRPr sz="72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8" name="Google Shape;1928;p3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976" r="31981"/>
          <a:stretch/>
        </p:blipFill>
        <p:spPr>
          <a:xfrm>
            <a:off x="16567150" y="0"/>
            <a:ext cx="7810501" cy="109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9" name="Google Shape;1929;p335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Bringing On 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50 - 70 New Clients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pa</a:t>
            </a:r>
            <a:endParaRPr sz="72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0" name="Google Shape;1930;p335"/>
          <p:cNvSpPr txBox="1"/>
          <p:nvPr/>
        </p:nvSpPr>
        <p:spPr>
          <a:xfrm>
            <a:off x="1375350" y="8689850"/>
            <a:ext cx="12942900" cy="22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Salary Package:</a:t>
            </a:r>
            <a:r>
              <a:rPr lang="en-US" sz="60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£200,000 - £250,000</a:t>
            </a:r>
            <a:endParaRPr sz="6000" b="1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1" name="Google Shape;1931;p335"/>
          <p:cNvSpPr txBox="1"/>
          <p:nvPr/>
        </p:nvSpPr>
        <p:spPr>
          <a:xfrm>
            <a:off x="1675965" y="3846606"/>
            <a:ext cx="26007600" cy="55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planning fee: 			£2,500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implementation fee:	£5,000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Average ongoing fee: 			£8,000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Yr 1: 50 x £7,500	=	£375,000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Yr 2: 50 x £8,000	=	£400,000</a:t>
            </a:r>
            <a:endParaRPr sz="4800" b="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336"/>
          <p:cNvSpPr txBox="1"/>
          <p:nvPr/>
        </p:nvSpPr>
        <p:spPr>
          <a:xfrm>
            <a:off x="2292000" y="3069870"/>
            <a:ext cx="11675460" cy="6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Now we have a high growth business with a </a:t>
            </a:r>
            <a:r>
              <a:rPr lang="en-US" sz="8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bunch of excited people working in it</a:t>
            </a:r>
            <a:endParaRPr sz="8000" b="1" i="0" u="none" strike="noStrike" cap="non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38" name="Google Shape;1938;p3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342" t="563" r="34648" b="-563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337"/>
          <p:cNvSpPr txBox="1"/>
          <p:nvPr/>
        </p:nvSpPr>
        <p:spPr>
          <a:xfrm>
            <a:off x="6388025" y="2499975"/>
            <a:ext cx="11698200" cy="7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sz="7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you are trying to </a:t>
            </a:r>
            <a:r>
              <a:rPr lang="en-US" sz="9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position</a:t>
            </a:r>
            <a:r>
              <a:rPr lang="en-US" sz="9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yourself for </a:t>
            </a:r>
            <a:r>
              <a:rPr lang="en-US" sz="9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sale</a:t>
            </a:r>
            <a:r>
              <a:rPr lang="en-US" sz="9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does any of this help you?</a:t>
            </a:r>
            <a:endParaRPr sz="9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338"/>
          <p:cNvSpPr txBox="1"/>
          <p:nvPr/>
        </p:nvSpPr>
        <p:spPr>
          <a:xfrm>
            <a:off x="2593336" y="2416169"/>
            <a:ext cx="9601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15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But what is the key foundation to lay?</a:t>
            </a:r>
            <a:endParaRPr sz="12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0" name="Google Shape;1950;p3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004" t="351" r="826" b="2068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94"/>
          <p:cNvSpPr txBox="1">
            <a:spLocks noGrp="1"/>
          </p:cNvSpPr>
          <p:nvPr>
            <p:ph type="body" idx="1"/>
          </p:nvPr>
        </p:nvSpPr>
        <p:spPr>
          <a:xfrm>
            <a:off x="2603499" y="5599112"/>
            <a:ext cx="191706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None/>
            </a:pPr>
            <a:r>
              <a:rPr lang="en-US" sz="7000" b="1"/>
              <a:t>G</a:t>
            </a:r>
            <a:r>
              <a:rPr lang="en-US" sz="12000"/>
              <a:t>r</a:t>
            </a:r>
            <a:r>
              <a:rPr lang="en-US" sz="14000"/>
              <a:t>o</a:t>
            </a:r>
            <a:r>
              <a:rPr lang="en-US" sz="16000"/>
              <a:t>w</a:t>
            </a:r>
            <a:r>
              <a:rPr lang="en-US" sz="18000"/>
              <a:t>t</a:t>
            </a:r>
            <a:r>
              <a:rPr lang="en-US" sz="20000"/>
              <a:t>h</a:t>
            </a:r>
            <a:endParaRPr sz="20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39"/>
          <p:cNvSpPr txBox="1"/>
          <p:nvPr/>
        </p:nvSpPr>
        <p:spPr>
          <a:xfrm>
            <a:off x="2593336" y="2416169"/>
            <a:ext cx="9601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15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But what is the key foundation to lay?</a:t>
            </a:r>
            <a:endParaRPr sz="12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6" name="Google Shape;1956;p3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004" t="351" r="826" b="2068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39"/>
          <p:cNvSpPr txBox="1"/>
          <p:nvPr/>
        </p:nvSpPr>
        <p:spPr>
          <a:xfrm>
            <a:off x="2776075" y="7513225"/>
            <a:ext cx="11065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Char char="●"/>
            </a:pPr>
            <a:r>
              <a:rPr lang="en-US" sz="72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Building future leaders</a:t>
            </a:r>
            <a:endParaRPr sz="72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340"/>
          <p:cNvSpPr txBox="1"/>
          <p:nvPr/>
        </p:nvSpPr>
        <p:spPr>
          <a:xfrm>
            <a:off x="2593336" y="2416169"/>
            <a:ext cx="9601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15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But what is the key foundation to lay?</a:t>
            </a:r>
            <a:endParaRPr sz="12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3" name="Google Shape;1963;p3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004" t="351" r="826" b="2068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340"/>
          <p:cNvSpPr txBox="1"/>
          <p:nvPr/>
        </p:nvSpPr>
        <p:spPr>
          <a:xfrm>
            <a:off x="2776075" y="7513225"/>
            <a:ext cx="11065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Char char="●"/>
            </a:pPr>
            <a:r>
              <a:rPr lang="en-US" sz="72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Building future leaders</a:t>
            </a:r>
            <a:endParaRPr sz="72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○"/>
            </a:pPr>
            <a:r>
              <a:rPr lang="en-US" sz="48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With the leadership skills…</a:t>
            </a: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○"/>
            </a:pPr>
            <a:r>
              <a:rPr lang="en-US" sz="48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 the selling skills…</a:t>
            </a: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○"/>
            </a:pPr>
            <a:r>
              <a:rPr lang="en-US" sz="48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 take the business onward</a:t>
            </a: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341"/>
          <p:cNvSpPr txBox="1"/>
          <p:nvPr/>
        </p:nvSpPr>
        <p:spPr>
          <a:xfrm>
            <a:off x="6123575" y="3934138"/>
            <a:ext cx="12130500" cy="584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you are trying to </a:t>
            </a:r>
            <a:r>
              <a:rPr lang="en-US" sz="8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position</a:t>
            </a:r>
            <a:r>
              <a:rPr lang="en-US" sz="8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yourself for </a:t>
            </a:r>
            <a:r>
              <a:rPr lang="en-US" sz="80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internal succession</a:t>
            </a:r>
            <a:r>
              <a:rPr lang="en-US" sz="8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does any of this help you?</a:t>
            </a:r>
            <a:endParaRPr sz="8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342"/>
          <p:cNvSpPr txBox="1"/>
          <p:nvPr/>
        </p:nvSpPr>
        <p:spPr>
          <a:xfrm>
            <a:off x="2593336" y="2416169"/>
            <a:ext cx="9601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15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But what is the key foundation to lay?</a:t>
            </a:r>
            <a:endParaRPr sz="12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6" name="Google Shape;1976;p3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004" t="351" r="826" b="2068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343"/>
          <p:cNvSpPr txBox="1"/>
          <p:nvPr/>
        </p:nvSpPr>
        <p:spPr>
          <a:xfrm>
            <a:off x="2593336" y="2416169"/>
            <a:ext cx="9601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15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But what is the key foundation to lay?</a:t>
            </a:r>
            <a:endParaRPr sz="12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2" name="Google Shape;1982;p3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004" t="351" r="826" b="2068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3" name="Google Shape;1983;p343"/>
          <p:cNvSpPr txBox="1"/>
          <p:nvPr/>
        </p:nvSpPr>
        <p:spPr>
          <a:xfrm>
            <a:off x="2776075" y="7513225"/>
            <a:ext cx="11065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Char char="●"/>
            </a:pPr>
            <a:r>
              <a:rPr lang="en-US" sz="72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Building future leaders</a:t>
            </a:r>
            <a:endParaRPr sz="72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344"/>
          <p:cNvSpPr txBox="1"/>
          <p:nvPr/>
        </p:nvSpPr>
        <p:spPr>
          <a:xfrm>
            <a:off x="2593336" y="2416169"/>
            <a:ext cx="9601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1500" b="1" i="1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But what is the key foundation to lay?</a:t>
            </a:r>
            <a:endParaRPr sz="12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9" name="Google Shape;1989;p3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004" t="351" r="826" b="2068"/>
          <a:stretch/>
        </p:blipFill>
        <p:spPr>
          <a:xfrm>
            <a:off x="14681881" y="2390638"/>
            <a:ext cx="8126400" cy="81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Google Shape;1990;p344"/>
          <p:cNvSpPr txBox="1"/>
          <p:nvPr/>
        </p:nvSpPr>
        <p:spPr>
          <a:xfrm>
            <a:off x="2776075" y="7513225"/>
            <a:ext cx="110658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Char char="●"/>
            </a:pPr>
            <a:r>
              <a:rPr lang="en-US" sz="72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Building future leaders</a:t>
            </a:r>
            <a:endParaRPr sz="72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○"/>
            </a:pPr>
            <a:r>
              <a:rPr lang="en-US" sz="48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With the leadership skills…</a:t>
            </a: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○"/>
            </a:pPr>
            <a:r>
              <a:rPr lang="en-US" sz="48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and the selling skills…</a:t>
            </a: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○"/>
            </a:pPr>
            <a:r>
              <a:rPr lang="en-US" sz="48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 take the business onward</a:t>
            </a:r>
            <a:endParaRPr sz="4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345"/>
          <p:cNvSpPr/>
          <p:nvPr/>
        </p:nvSpPr>
        <p:spPr>
          <a:xfrm>
            <a:off x="0" y="0"/>
            <a:ext cx="5161432" cy="5161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345"/>
          <p:cNvSpPr txBox="1"/>
          <p:nvPr/>
        </p:nvSpPr>
        <p:spPr>
          <a:xfrm>
            <a:off x="1277075" y="5538750"/>
            <a:ext cx="21823500" cy="6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Growth, sale or succession?</a:t>
            </a:r>
            <a:endParaRPr sz="9600" b="1" i="0" u="none" strike="noStrike" cap="non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issues are identical</a:t>
            </a:r>
            <a:endParaRPr sz="8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(not similar, identical)</a:t>
            </a:r>
            <a:endParaRPr sz="48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8" name="Google Shape;1998;p345"/>
          <p:cNvPicPr preferRelativeResize="0"/>
          <p:nvPr/>
        </p:nvPicPr>
        <p:blipFill rotWithShape="1">
          <a:blip r:embed="rId3">
            <a:alphaModFix/>
          </a:blip>
          <a:srcRect t="65111"/>
          <a:stretch/>
        </p:blipFill>
        <p:spPr>
          <a:xfrm>
            <a:off x="0" y="0"/>
            <a:ext cx="24377650" cy="4784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346"/>
          <p:cNvSpPr txBox="1"/>
          <p:nvPr/>
        </p:nvSpPr>
        <p:spPr>
          <a:xfrm>
            <a:off x="2536230" y="3964868"/>
            <a:ext cx="11904060" cy="6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you understand these issues the conversation shifts to creating more valuable firms</a:t>
            </a:r>
            <a:endParaRPr sz="7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05" name="Google Shape;2005;p3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333" r="8333"/>
          <a:stretch/>
        </p:blipFill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347"/>
          <p:cNvSpPr txBox="1"/>
          <p:nvPr/>
        </p:nvSpPr>
        <p:spPr>
          <a:xfrm>
            <a:off x="1675975" y="1139030"/>
            <a:ext cx="183324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Creating More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 Valuable Firms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47"/>
          <p:cNvSpPr txBox="1"/>
          <p:nvPr/>
        </p:nvSpPr>
        <p:spPr>
          <a:xfrm>
            <a:off x="1675975" y="2989550"/>
            <a:ext cx="15343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marR="0" lvl="0" indent="-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Measure ‘real’ organic growth and invest in it</a:t>
            </a: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13" name="Google Shape;2013;p3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6858" r="31585"/>
          <a:stretch/>
        </p:blipFill>
        <p:spPr>
          <a:xfrm>
            <a:off x="18464981" y="0"/>
            <a:ext cx="59127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9" name="Google Shape;2019;p3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678" r="24677"/>
          <a:stretch/>
        </p:blipFill>
        <p:spPr>
          <a:xfrm>
            <a:off x="14681881" y="2390638"/>
            <a:ext cx="8126412" cy="81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Google Shape;2020;p348"/>
          <p:cNvSpPr txBox="1"/>
          <p:nvPr/>
        </p:nvSpPr>
        <p:spPr>
          <a:xfrm>
            <a:off x="1675975" y="1215870"/>
            <a:ext cx="183324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Truth About 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</a:t>
            </a:r>
            <a:endParaRPr sz="14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48"/>
          <p:cNvSpPr txBox="1"/>
          <p:nvPr/>
        </p:nvSpPr>
        <p:spPr>
          <a:xfrm>
            <a:off x="1675975" y="2534453"/>
            <a:ext cx="16239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6000" b="1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 Data - SEI</a:t>
            </a:r>
            <a:endParaRPr sz="6000" b="1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2" name="Google Shape;2022;p348"/>
          <p:cNvSpPr txBox="1"/>
          <p:nvPr/>
        </p:nvSpPr>
        <p:spPr>
          <a:xfrm>
            <a:off x="1675975" y="4061473"/>
            <a:ext cx="15343800" cy="7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70% of growth in the last decade came from the market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0287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5715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30% came from true organic growth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0287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5715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But only 6% of firms generated 76% of the 30%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0287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5715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 94% of firms experienced minimal organic growth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5715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5715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Strip our market movements and measure the net inflow of 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028700" marR="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new AUM (after withdrawals)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endParaRPr sz="3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95"/>
          <p:cNvSpPr txBox="1"/>
          <p:nvPr/>
        </p:nvSpPr>
        <p:spPr>
          <a:xfrm>
            <a:off x="1675965" y="1106705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Must Come First - Why?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7" name="Google Shape;1517;p29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3829" t="1605" r="7695" b="1020"/>
          <a:stretch/>
        </p:blipFill>
        <p:spPr>
          <a:xfrm>
            <a:off x="17671079" y="2390638"/>
            <a:ext cx="5823002" cy="11325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8" name="Google Shape;1518;p295"/>
          <p:cNvGrpSpPr/>
          <p:nvPr/>
        </p:nvGrpSpPr>
        <p:grpSpPr>
          <a:xfrm>
            <a:off x="1675915" y="3002350"/>
            <a:ext cx="15774659" cy="2340808"/>
            <a:chOff x="1675901" y="3013008"/>
            <a:chExt cx="17982968" cy="2668500"/>
          </a:xfrm>
        </p:grpSpPr>
        <p:sp>
          <p:nvSpPr>
            <p:cNvPr id="1519" name="Google Shape;1519;p295"/>
            <p:cNvSpPr txBox="1"/>
            <p:nvPr/>
          </p:nvSpPr>
          <p:spPr>
            <a:xfrm>
              <a:off x="3949369" y="3013008"/>
              <a:ext cx="157095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Opportunities for your team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(To attract and retain talent)</a:t>
              </a:r>
              <a:endParaRPr sz="32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20" name="Google Shape;1520;p295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21" name="Google Shape;1521;p295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22" name="Google Shape;1522;p295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349"/>
          <p:cNvSpPr txBox="1"/>
          <p:nvPr/>
        </p:nvSpPr>
        <p:spPr>
          <a:xfrm>
            <a:off x="1675975" y="1139030"/>
            <a:ext cx="183324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Creating More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 Valuable Firms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349"/>
          <p:cNvSpPr txBox="1"/>
          <p:nvPr/>
        </p:nvSpPr>
        <p:spPr>
          <a:xfrm>
            <a:off x="1675975" y="2989550"/>
            <a:ext cx="153438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Measure ‘real’ organic growth and invest in it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4287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Get equity into the hands of more motivated team members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4287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175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+mj-lt"/>
              <a:buAutoNum type="arabicPeriod"/>
            </a:pPr>
            <a:endParaRPr sz="3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30" name="Google Shape;2030;p3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6858" r="31585"/>
          <a:stretch/>
        </p:blipFill>
        <p:spPr>
          <a:xfrm>
            <a:off x="18464981" y="0"/>
            <a:ext cx="59127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350"/>
          <p:cNvSpPr txBox="1"/>
          <p:nvPr/>
        </p:nvSpPr>
        <p:spPr>
          <a:xfrm>
            <a:off x="1675975" y="1139030"/>
            <a:ext cx="183324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lang="en-US" sz="72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Creating More</a:t>
            </a: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 Valuable Firms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350"/>
          <p:cNvSpPr txBox="1"/>
          <p:nvPr/>
        </p:nvSpPr>
        <p:spPr>
          <a:xfrm>
            <a:off x="1675975" y="2989550"/>
            <a:ext cx="15343800" cy="85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Measure ‘real’ organic growth and invest in it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4287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Get equity into the hands of more motivated team members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4287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+mj-lt"/>
              <a:buAutoNum type="arabicPeriod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Transferring ownership and leadership is really difficult for founders*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○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Everything that made you successful now works against you: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■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Obsessing over the business and the clients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■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Controlling every detail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■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Taking on every challenge as your own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■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Rushing to be first to do things that need to be done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■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Wanting to be the clients most trusted adviser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ato"/>
              <a:buChar char="○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of these things helped you build a great business…</a:t>
            </a:r>
            <a:r>
              <a:rPr lang="en-US" sz="3600" b="1" i="1" u="sng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 all of them will sabotage you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as you try to create successors</a:t>
            </a:r>
            <a:endParaRPr sz="3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38" name="Google Shape;2038;p3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6858" r="31585"/>
          <a:stretch/>
        </p:blipFill>
        <p:spPr>
          <a:xfrm>
            <a:off x="18464981" y="0"/>
            <a:ext cx="5912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Google Shape;2039;p350"/>
          <p:cNvSpPr txBox="1"/>
          <p:nvPr/>
        </p:nvSpPr>
        <p:spPr>
          <a:xfrm>
            <a:off x="3029025" y="11972000"/>
            <a:ext cx="124665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*Source: </a:t>
            </a:r>
            <a:r>
              <a:rPr lang="en-US"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Philip Palaveev: The Ensemble Practice</a:t>
            </a:r>
            <a:endParaRPr sz="24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51"/>
          <p:cNvSpPr txBox="1"/>
          <p:nvPr/>
        </p:nvSpPr>
        <p:spPr>
          <a:xfrm>
            <a:off x="2543460" y="4191600"/>
            <a:ext cx="11698320" cy="6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Training G2 to lead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next phase of our profession is the biggest challenge</a:t>
            </a:r>
            <a:endParaRPr sz="54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6" name="Google Shape;2046;p3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749" r="18749"/>
          <a:stretch/>
        </p:blipFill>
        <p:spPr>
          <a:xfrm>
            <a:off x="16406380" y="3657668"/>
            <a:ext cx="64020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52"/>
          <p:cNvSpPr/>
          <p:nvPr/>
        </p:nvSpPr>
        <p:spPr>
          <a:xfrm>
            <a:off x="0" y="0"/>
            <a:ext cx="5161432" cy="5161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2053;p352"/>
          <p:cNvSpPr txBox="1"/>
          <p:nvPr/>
        </p:nvSpPr>
        <p:spPr>
          <a:xfrm>
            <a:off x="1277075" y="5538750"/>
            <a:ext cx="21823500" cy="6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Growth, sale or succession?</a:t>
            </a:r>
            <a:endParaRPr sz="9600" b="1" i="0" u="none" strike="noStrike" cap="non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issues are identical</a:t>
            </a:r>
            <a:endParaRPr sz="8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(not similar, identical)</a:t>
            </a:r>
            <a:endParaRPr sz="48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4" name="Google Shape;2054;p352"/>
          <p:cNvPicPr preferRelativeResize="0"/>
          <p:nvPr/>
        </p:nvPicPr>
        <p:blipFill rotWithShape="1">
          <a:blip r:embed="rId3">
            <a:alphaModFix/>
          </a:blip>
          <a:srcRect t="65111"/>
          <a:stretch/>
        </p:blipFill>
        <p:spPr>
          <a:xfrm>
            <a:off x="0" y="0"/>
            <a:ext cx="24377650" cy="4784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353"/>
          <p:cNvSpPr/>
          <p:nvPr/>
        </p:nvSpPr>
        <p:spPr>
          <a:xfrm>
            <a:off x="15589499" y="7301552"/>
            <a:ext cx="3193575" cy="6414448"/>
          </a:xfrm>
          <a:prstGeom prst="rect">
            <a:avLst/>
          </a:prstGeom>
          <a:solidFill>
            <a:srgbClr val="F9B3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1" name="Google Shape;2061;p35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062" name="Google Shape;2062;p353"/>
          <p:cNvSpPr txBox="1"/>
          <p:nvPr/>
        </p:nvSpPr>
        <p:spPr>
          <a:xfrm>
            <a:off x="1675965" y="1106705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Learning </a:t>
            </a:r>
            <a:r>
              <a:rPr lang="en-US" sz="8000" b="1" i="0" u="none" strike="noStrike" cap="none">
                <a:solidFill>
                  <a:srgbClr val="FF3972"/>
                </a:solidFill>
                <a:latin typeface="Lato"/>
                <a:ea typeface="Lato"/>
                <a:cs typeface="Lato"/>
                <a:sym typeface="Lato"/>
              </a:rPr>
              <a:t>Outcomes:</a:t>
            </a:r>
            <a:endParaRPr sz="1600" b="0" i="0" u="none" strike="noStrike" cap="none">
              <a:solidFill>
                <a:srgbClr val="FF39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3" name="Google Shape;2063;p353"/>
          <p:cNvSpPr txBox="1"/>
          <p:nvPr/>
        </p:nvSpPr>
        <p:spPr>
          <a:xfrm>
            <a:off x="3670192" y="2926150"/>
            <a:ext cx="12043420" cy="234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Learn what really drives business value </a:t>
            </a:r>
            <a:r>
              <a:rPr lang="en-US" sz="36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(and it’s not a bunch of short-term hacks)</a:t>
            </a:r>
            <a:endParaRPr sz="36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64" name="Google Shape;2064;p353"/>
          <p:cNvGrpSpPr/>
          <p:nvPr/>
        </p:nvGrpSpPr>
        <p:grpSpPr>
          <a:xfrm>
            <a:off x="1675915" y="3053469"/>
            <a:ext cx="1496164" cy="1408433"/>
            <a:chOff x="1302218" y="2349372"/>
            <a:chExt cx="8506800" cy="1605601"/>
          </a:xfrm>
        </p:grpSpPr>
        <p:sp>
          <p:nvSpPr>
            <p:cNvPr id="2065" name="Google Shape;2065;p353"/>
            <p:cNvSpPr/>
            <p:nvPr/>
          </p:nvSpPr>
          <p:spPr>
            <a:xfrm flipH="1">
              <a:off x="1302218" y="2349372"/>
              <a:ext cx="8506800" cy="1605600"/>
            </a:xfrm>
            <a:prstGeom prst="homePlate">
              <a:avLst>
                <a:gd name="adj" fmla="val 0"/>
              </a:avLst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76200" tIns="38100" rIns="762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6" name="Google Shape;2066;p353"/>
            <p:cNvSpPr txBox="1"/>
            <p:nvPr/>
          </p:nvSpPr>
          <p:spPr>
            <a:xfrm>
              <a:off x="2696037" y="2349373"/>
              <a:ext cx="5719201" cy="1605600"/>
            </a:xfrm>
            <a:prstGeom prst="rect">
              <a:avLst/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7" name="Google Shape;2067;p353"/>
          <p:cNvSpPr txBox="1"/>
          <p:nvPr/>
        </p:nvSpPr>
        <p:spPr>
          <a:xfrm>
            <a:off x="3670191" y="5517953"/>
            <a:ext cx="12043420" cy="234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Discover how to unlock value in your business, at whatever stage of development you find yourself</a:t>
            </a:r>
            <a:endParaRPr sz="48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68" name="Google Shape;2068;p353"/>
          <p:cNvGrpSpPr/>
          <p:nvPr/>
        </p:nvGrpSpPr>
        <p:grpSpPr>
          <a:xfrm>
            <a:off x="1675914" y="5645272"/>
            <a:ext cx="1496164" cy="1408432"/>
            <a:chOff x="1302218" y="2349372"/>
            <a:chExt cx="8506800" cy="1605600"/>
          </a:xfrm>
        </p:grpSpPr>
        <p:sp>
          <p:nvSpPr>
            <p:cNvPr id="2069" name="Google Shape;2069;p353"/>
            <p:cNvSpPr/>
            <p:nvPr/>
          </p:nvSpPr>
          <p:spPr>
            <a:xfrm flipH="1">
              <a:off x="1302218" y="2349372"/>
              <a:ext cx="8506800" cy="1605600"/>
            </a:xfrm>
            <a:prstGeom prst="homePlate">
              <a:avLst>
                <a:gd name="adj" fmla="val 0"/>
              </a:avLst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76200" tIns="38100" rIns="762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0" name="Google Shape;2070;p353"/>
            <p:cNvSpPr txBox="1"/>
            <p:nvPr/>
          </p:nvSpPr>
          <p:spPr>
            <a:xfrm>
              <a:off x="2696037" y="2349372"/>
              <a:ext cx="5719201" cy="1544751"/>
            </a:xfrm>
            <a:prstGeom prst="rect">
              <a:avLst/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1" name="Google Shape;2071;p353"/>
          <p:cNvSpPr txBox="1"/>
          <p:nvPr/>
        </p:nvSpPr>
        <p:spPr>
          <a:xfrm>
            <a:off x="3670205" y="8699625"/>
            <a:ext cx="12043406" cy="234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Understand how to position yourself for maximum choice at the end of your business career</a:t>
            </a:r>
            <a:endParaRPr sz="48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1" u="none" strike="noStrike" cap="non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72" name="Google Shape;2072;p353"/>
          <p:cNvGrpSpPr/>
          <p:nvPr/>
        </p:nvGrpSpPr>
        <p:grpSpPr>
          <a:xfrm>
            <a:off x="1675914" y="8826952"/>
            <a:ext cx="1496164" cy="1408433"/>
            <a:chOff x="1302218" y="2349372"/>
            <a:chExt cx="8506800" cy="1605601"/>
          </a:xfrm>
        </p:grpSpPr>
        <p:sp>
          <p:nvSpPr>
            <p:cNvPr id="2073" name="Google Shape;2073;p353"/>
            <p:cNvSpPr/>
            <p:nvPr/>
          </p:nvSpPr>
          <p:spPr>
            <a:xfrm flipH="1">
              <a:off x="1302218" y="2349372"/>
              <a:ext cx="8506800" cy="1605600"/>
            </a:xfrm>
            <a:prstGeom prst="homePlate">
              <a:avLst>
                <a:gd name="adj" fmla="val 0"/>
              </a:avLst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76200" tIns="38100" rIns="762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4" name="Google Shape;2074;p353"/>
            <p:cNvSpPr txBox="1"/>
            <p:nvPr/>
          </p:nvSpPr>
          <p:spPr>
            <a:xfrm>
              <a:off x="2696037" y="2349373"/>
              <a:ext cx="5719201" cy="1605600"/>
            </a:xfrm>
            <a:prstGeom prst="rect">
              <a:avLst/>
            </a:prstGeom>
            <a:solidFill>
              <a:srgbClr val="F9B35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1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75" name="Google Shape;2075;p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656" y="12075430"/>
            <a:ext cx="2725019" cy="10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Google Shape;2076;p353"/>
          <p:cNvPicPr preferRelativeResize="0"/>
          <p:nvPr/>
        </p:nvPicPr>
        <p:blipFill rotWithShape="1">
          <a:blip r:embed="rId4">
            <a:alphaModFix/>
          </a:blip>
          <a:srcRect l="41673" r="21272"/>
          <a:stretch/>
        </p:blipFill>
        <p:spPr>
          <a:xfrm>
            <a:off x="16051236" y="0"/>
            <a:ext cx="8326413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Google Shape;2082;p354"/>
          <p:cNvPicPr preferRelativeResize="0"/>
          <p:nvPr/>
        </p:nvPicPr>
        <p:blipFill rotWithShape="1">
          <a:blip r:embed="rId3">
            <a:alphaModFix/>
          </a:blip>
          <a:srcRect t="13254" r="555" b="3280"/>
          <a:stretch/>
        </p:blipFill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354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84" name="Google Shape;2084;p3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511" y="3626320"/>
            <a:ext cx="8296675" cy="39227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Google Shape;2085;p354"/>
          <p:cNvSpPr txBox="1"/>
          <p:nvPr/>
        </p:nvSpPr>
        <p:spPr>
          <a:xfrm>
            <a:off x="8345511" y="12172950"/>
            <a:ext cx="768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41A43"/>
                </a:solidFill>
                <a:latin typeface="Lato"/>
                <a:ea typeface="Lato"/>
                <a:cs typeface="Lato"/>
                <a:sym typeface="Lato"/>
              </a:rPr>
              <a:t>www.fpadvance.com</a:t>
            </a:r>
            <a:endParaRPr sz="3600" b="0" i="0" u="none" strike="noStrike" cap="none">
              <a:solidFill>
                <a:srgbClr val="041A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96"/>
          <p:cNvSpPr txBox="1"/>
          <p:nvPr/>
        </p:nvSpPr>
        <p:spPr>
          <a:xfrm>
            <a:off x="1675965" y="1106705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Must Come First - Why?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9" name="Google Shape;1529;p296"/>
          <p:cNvGrpSpPr/>
          <p:nvPr/>
        </p:nvGrpSpPr>
        <p:grpSpPr>
          <a:xfrm>
            <a:off x="1675914" y="4984553"/>
            <a:ext cx="11773302" cy="2340808"/>
            <a:chOff x="1675901" y="3013008"/>
            <a:chExt cx="13421457" cy="2668500"/>
          </a:xfrm>
        </p:grpSpPr>
        <p:sp>
          <p:nvSpPr>
            <p:cNvPr id="1530" name="Google Shape;1530;p296"/>
            <p:cNvSpPr txBox="1"/>
            <p:nvPr/>
          </p:nvSpPr>
          <p:spPr>
            <a:xfrm>
              <a:off x="3949358" y="3013008"/>
              <a:ext cx="111480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The key to growth is not chasing growth</a:t>
              </a:r>
              <a:endParaRPr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(It’s laying foundations - the inputs)</a:t>
              </a:r>
              <a:endParaRPr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1" name="Google Shape;1531;p296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32" name="Google Shape;1532;p296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33" name="Google Shape;1533;p296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2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34" name="Google Shape;1534;p29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3829" t="1605" r="7695" b="1020"/>
          <a:stretch/>
        </p:blipFill>
        <p:spPr>
          <a:xfrm>
            <a:off x="17671079" y="2390638"/>
            <a:ext cx="5823002" cy="11325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5" name="Google Shape;1535;p296"/>
          <p:cNvGrpSpPr/>
          <p:nvPr/>
        </p:nvGrpSpPr>
        <p:grpSpPr>
          <a:xfrm>
            <a:off x="1675915" y="3002350"/>
            <a:ext cx="15774659" cy="2340808"/>
            <a:chOff x="1675901" y="3013008"/>
            <a:chExt cx="17982968" cy="2668500"/>
          </a:xfrm>
        </p:grpSpPr>
        <p:sp>
          <p:nvSpPr>
            <p:cNvPr id="1536" name="Google Shape;1536;p296"/>
            <p:cNvSpPr txBox="1"/>
            <p:nvPr/>
          </p:nvSpPr>
          <p:spPr>
            <a:xfrm>
              <a:off x="3949369" y="3013008"/>
              <a:ext cx="157095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Opportunities for your team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(To attract and retain talent)</a:t>
              </a:r>
              <a:endParaRPr sz="32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37" name="Google Shape;1537;p296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38" name="Google Shape;1538;p296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39" name="Google Shape;1539;p296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40" name="Google Shape;1540;p296"/>
          <p:cNvSpPr txBox="1"/>
          <p:nvPr/>
        </p:nvSpPr>
        <p:spPr>
          <a:xfrm>
            <a:off x="3084250" y="7356725"/>
            <a:ext cx="11317800" cy="4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Lato"/>
              <a:buChar char="●"/>
            </a:pPr>
            <a:r>
              <a:rPr lang="en-US" sz="43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 can’t ‘will’ growth - you lay foundations</a:t>
            </a:r>
            <a:endParaRPr sz="43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Lato"/>
              <a:buChar char="●"/>
            </a:pPr>
            <a:r>
              <a:rPr lang="en-US" sz="43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Growth is not usually linear</a:t>
            </a:r>
            <a:endParaRPr sz="43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Lato"/>
              <a:buChar char="●"/>
            </a:pPr>
            <a:r>
              <a:rPr lang="en-US" sz="4300" b="0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Amazing growth is sustainable, repeatable growth - the compound effect</a:t>
            </a:r>
            <a:endParaRPr sz="4300" b="0" i="1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97"/>
          <p:cNvSpPr/>
          <p:nvPr/>
        </p:nvSpPr>
        <p:spPr>
          <a:xfrm>
            <a:off x="0" y="0"/>
            <a:ext cx="24377650" cy="326898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10A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97"/>
          <p:cNvSpPr/>
          <p:nvPr/>
        </p:nvSpPr>
        <p:spPr>
          <a:xfrm>
            <a:off x="11269980" y="2086890"/>
            <a:ext cx="3268980" cy="326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97"/>
          <p:cNvSpPr txBox="1"/>
          <p:nvPr/>
        </p:nvSpPr>
        <p:spPr>
          <a:xfrm>
            <a:off x="4648025" y="5613960"/>
            <a:ext cx="15081600" cy="6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“To say that the purpose of business is to make a profit is like saying that the purpose of life is to breathe.”</a:t>
            </a:r>
            <a:endParaRPr sz="7200" b="0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Paraphrasing </a:t>
            </a:r>
            <a:r>
              <a:rPr lang="en-US" sz="3600" b="1" i="1" u="none" strike="noStrike" cap="none">
                <a:solidFill>
                  <a:srgbClr val="000000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Drucker</a:t>
            </a:r>
            <a:endParaRPr sz="3600" b="1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9" name="Google Shape;1549;p297"/>
          <p:cNvPicPr preferRelativeResize="0"/>
          <p:nvPr/>
        </p:nvPicPr>
        <p:blipFill rotWithShape="1">
          <a:blip r:embed="rId4">
            <a:alphaModFix/>
          </a:blip>
          <a:srcRect l="17874" r="17874"/>
          <a:stretch/>
        </p:blipFill>
        <p:spPr>
          <a:xfrm>
            <a:off x="10153650" y="988340"/>
            <a:ext cx="4070350" cy="40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98"/>
          <p:cNvSpPr txBox="1"/>
          <p:nvPr/>
        </p:nvSpPr>
        <p:spPr>
          <a:xfrm>
            <a:off x="1675965" y="1106705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Growth</a:t>
            </a:r>
            <a:r>
              <a:rPr lang="en-US" sz="72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Must Come First - Why?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6" name="Google Shape;1556;p298"/>
          <p:cNvGrpSpPr/>
          <p:nvPr/>
        </p:nvGrpSpPr>
        <p:grpSpPr>
          <a:xfrm>
            <a:off x="1675914" y="4984553"/>
            <a:ext cx="12497286" cy="2340808"/>
            <a:chOff x="1675901" y="3013008"/>
            <a:chExt cx="14246792" cy="2668500"/>
          </a:xfrm>
        </p:grpSpPr>
        <p:sp>
          <p:nvSpPr>
            <p:cNvPr id="1557" name="Google Shape;1557;p298"/>
            <p:cNvSpPr txBox="1"/>
            <p:nvPr/>
          </p:nvSpPr>
          <p:spPr>
            <a:xfrm>
              <a:off x="3949357" y="3013008"/>
              <a:ext cx="11973336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 dirty="0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The key to growth is not chasing growth</a:t>
              </a:r>
              <a:endParaRPr sz="4800" b="0" i="1" u="none" strike="noStrike" cap="none" dirty="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 dirty="0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(It’s laying foundations - the inputs)</a:t>
              </a:r>
              <a:endParaRPr sz="4800" b="0" i="1" u="none" strike="noStrike" cap="none" dirty="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58" name="Google Shape;1558;p298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59" name="Google Shape;1559;p298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60" name="Google Shape;1560;p298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2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61" name="Google Shape;1561;p298"/>
          <p:cNvGrpSpPr/>
          <p:nvPr/>
        </p:nvGrpSpPr>
        <p:grpSpPr>
          <a:xfrm>
            <a:off x="1675914" y="7074353"/>
            <a:ext cx="14560439" cy="2365880"/>
            <a:chOff x="1675901" y="1073336"/>
            <a:chExt cx="16598768" cy="2697082"/>
          </a:xfrm>
        </p:grpSpPr>
        <p:sp>
          <p:nvSpPr>
            <p:cNvPr id="1562" name="Google Shape;1562;p298"/>
            <p:cNvSpPr txBox="1"/>
            <p:nvPr/>
          </p:nvSpPr>
          <p:spPr>
            <a:xfrm>
              <a:off x="3949369" y="1101918"/>
              <a:ext cx="143253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What is growth?</a:t>
              </a:r>
              <a:endParaRPr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(Strip out market movements, or acquisitions)</a:t>
              </a:r>
              <a:endParaRPr sz="48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63" name="Google Shape;1563;p298"/>
            <p:cNvGrpSpPr/>
            <p:nvPr/>
          </p:nvGrpSpPr>
          <p:grpSpPr>
            <a:xfrm>
              <a:off x="1675901" y="1073336"/>
              <a:ext cx="1705613" cy="1620900"/>
              <a:chOff x="1302218" y="351424"/>
              <a:chExt cx="8506800" cy="1620900"/>
            </a:xfrm>
          </p:grpSpPr>
          <p:sp>
            <p:nvSpPr>
              <p:cNvPr id="1564" name="Google Shape;1564;p298"/>
              <p:cNvSpPr/>
              <p:nvPr/>
            </p:nvSpPr>
            <p:spPr>
              <a:xfrm flipH="1">
                <a:off x="1302218" y="351424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65" name="Google Shape;1565;p298"/>
              <p:cNvSpPr txBox="1"/>
              <p:nvPr/>
            </p:nvSpPr>
            <p:spPr>
              <a:xfrm>
                <a:off x="2696038" y="351424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3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66" name="Google Shape;1566;p29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3829" t="1605" r="7695" b="1020"/>
          <a:stretch/>
        </p:blipFill>
        <p:spPr>
          <a:xfrm>
            <a:off x="17671079" y="2390638"/>
            <a:ext cx="5823002" cy="11325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7" name="Google Shape;1567;p298"/>
          <p:cNvGrpSpPr/>
          <p:nvPr/>
        </p:nvGrpSpPr>
        <p:grpSpPr>
          <a:xfrm>
            <a:off x="1675915" y="3002350"/>
            <a:ext cx="15774659" cy="2340808"/>
            <a:chOff x="1675901" y="3013008"/>
            <a:chExt cx="17982968" cy="2668500"/>
          </a:xfrm>
        </p:grpSpPr>
        <p:sp>
          <p:nvSpPr>
            <p:cNvPr id="1568" name="Google Shape;1568;p298"/>
            <p:cNvSpPr txBox="1"/>
            <p:nvPr/>
          </p:nvSpPr>
          <p:spPr>
            <a:xfrm>
              <a:off x="3949369" y="3013008"/>
              <a:ext cx="15709500" cy="26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48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Opportunities for your team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200" b="0" i="1" u="none" strike="noStrike" cap="none">
                  <a:solidFill>
                    <a:srgbClr val="282927"/>
                  </a:solidFill>
                  <a:latin typeface="Lato"/>
                  <a:ea typeface="Lato"/>
                  <a:cs typeface="Lato"/>
                  <a:sym typeface="Lato"/>
                </a:rPr>
                <a:t>(To attract and retain talent)</a:t>
              </a:r>
              <a:endParaRPr sz="3200" b="0" i="1" u="none" strike="noStrike" cap="non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569" name="Google Shape;1569;p298"/>
            <p:cNvGrpSpPr/>
            <p:nvPr/>
          </p:nvGrpSpPr>
          <p:grpSpPr>
            <a:xfrm>
              <a:off x="1675901" y="3071284"/>
              <a:ext cx="1705613" cy="1620900"/>
              <a:chOff x="1302218" y="2349372"/>
              <a:chExt cx="8506800" cy="1620900"/>
            </a:xfrm>
          </p:grpSpPr>
          <p:sp>
            <p:nvSpPr>
              <p:cNvPr id="1570" name="Google Shape;1570;p298"/>
              <p:cNvSpPr/>
              <p:nvPr/>
            </p:nvSpPr>
            <p:spPr>
              <a:xfrm flipH="1">
                <a:off x="1302218" y="2349372"/>
                <a:ext cx="8506800" cy="1605600"/>
              </a:xfrm>
              <a:prstGeom prst="homePlate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6200" tIns="38100" rIns="76200" bIns="381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endParaRPr sz="20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71" name="Google Shape;1571;p298"/>
              <p:cNvSpPr txBox="1"/>
              <p:nvPr/>
            </p:nvSpPr>
            <p:spPr>
              <a:xfrm>
                <a:off x="2696038" y="2349372"/>
                <a:ext cx="5719200" cy="162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600"/>
                  <a:buFont typeface="Arial"/>
                  <a:buNone/>
                </a:pPr>
                <a:r>
                  <a:rPr lang="en-US" sz="6000" b="1" i="1" u="none" strike="noStrike" cap="non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1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Theme">
  <a:themeElements>
    <a:clrScheme name="Custom 374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041A43"/>
      </a:accent1>
      <a:accent2>
        <a:srgbClr val="00B3F4"/>
      </a:accent2>
      <a:accent3>
        <a:srgbClr val="F9B352"/>
      </a:accent3>
      <a:accent4>
        <a:srgbClr val="FF3972"/>
      </a:accent4>
      <a:accent5>
        <a:srgbClr val="0DBF81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85F12-F81C-4294-8F6E-9846D34C3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616A17-400B-4E74-94BD-978F704E9867}">
  <ds:schemaRefs>
    <ds:schemaRef ds:uri="http://schemas.microsoft.com/office/2006/metadata/properties"/>
    <ds:schemaRef ds:uri="http://schemas.microsoft.com/office/infopath/2007/PartnerControls"/>
    <ds:schemaRef ds:uri="4e4aa9c8-e249-4689-a79c-5668e8fb8004"/>
    <ds:schemaRef ds:uri="198c72f6-7ae1-4eb8-b23e-e9d92a4ff1d4"/>
    <ds:schemaRef ds:uri="eec3f55b-a9b2-4102-a16c-8ff48ca4bb68"/>
  </ds:schemaRefs>
</ds:datastoreItem>
</file>

<file path=customXml/itemProps3.xml><?xml version="1.0" encoding="utf-8"?>
<ds:datastoreItem xmlns:ds="http://schemas.openxmlformats.org/officeDocument/2006/customXml" ds:itemID="{585CE691-FDCB-4E28-B101-D7143C2AEA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2005</Words>
  <Application>Microsoft Office PowerPoint</Application>
  <PresentationFormat>Custom</PresentationFormat>
  <Paragraphs>340</Paragraphs>
  <Slides>65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65</vt:i4>
      </vt:variant>
    </vt:vector>
  </HeadingPairs>
  <TitlesOfParts>
    <vt:vector size="86" baseType="lpstr">
      <vt:lpstr>Arial</vt:lpstr>
      <vt:lpstr>Lato</vt:lpstr>
      <vt:lpstr>Lato Light</vt:lpstr>
      <vt:lpstr>Roboto</vt:lpstr>
      <vt:lpstr>Helvetica Neue</vt:lpstr>
      <vt:lpstr>Noto Sans Symbols</vt:lpstr>
      <vt:lpstr>Calibri</vt:lpstr>
      <vt:lpstr>Default Theme</vt:lpstr>
      <vt:lpstr>Default Theme</vt:lpstr>
      <vt:lpstr>Default Theme</vt:lpstr>
      <vt:lpstr>Default Theme</vt:lpstr>
      <vt:lpstr>Default Theme</vt:lpstr>
      <vt:lpstr>Default Theme</vt:lpstr>
      <vt:lpstr>Default Theme</vt:lpstr>
      <vt:lpstr>Default Theme</vt:lpstr>
      <vt:lpstr>Default Theme</vt:lpstr>
      <vt:lpstr>Default Theme</vt:lpstr>
      <vt:lpstr>Default Theme</vt:lpstr>
      <vt:lpstr>Default Theme</vt:lpstr>
      <vt:lpstr>2_Default Theme</vt:lpstr>
      <vt:lpstr>Office Theme</vt:lpstr>
      <vt:lpstr>How do you want to go out? Build a business worth leaving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Daniela Ghidini - TFI Lodestar</cp:lastModifiedBy>
  <cp:revision>6</cp:revision>
  <dcterms:modified xsi:type="dcterms:W3CDTF">2025-11-13T16:02:46Z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