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  <p:sldMasterId id="2147483787" r:id="rId5"/>
  </p:sldMasterIdLst>
  <p:notesMasterIdLst>
    <p:notesMasterId r:id="rId44"/>
  </p:notesMasterIdLst>
  <p:handoutMasterIdLst>
    <p:handoutMasterId r:id="rId45"/>
  </p:handoutMasterIdLst>
  <p:sldIdLst>
    <p:sldId id="260" r:id="rId6"/>
    <p:sldId id="310" r:id="rId7"/>
    <p:sldId id="343" r:id="rId8"/>
    <p:sldId id="317" r:id="rId9"/>
    <p:sldId id="387" r:id="rId10"/>
    <p:sldId id="314" r:id="rId11"/>
    <p:sldId id="388" r:id="rId12"/>
    <p:sldId id="313" r:id="rId13"/>
    <p:sldId id="389" r:id="rId14"/>
    <p:sldId id="326" r:id="rId15"/>
    <p:sldId id="328" r:id="rId16"/>
    <p:sldId id="366" r:id="rId17"/>
    <p:sldId id="367" r:id="rId18"/>
    <p:sldId id="368" r:id="rId19"/>
    <p:sldId id="369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51" r:id="rId30"/>
    <p:sldId id="380" r:id="rId31"/>
    <p:sldId id="381" r:id="rId32"/>
    <p:sldId id="383" r:id="rId33"/>
    <p:sldId id="382" r:id="rId34"/>
    <p:sldId id="312" r:id="rId35"/>
    <p:sldId id="384" r:id="rId36"/>
    <p:sldId id="385" r:id="rId37"/>
    <p:sldId id="360" r:id="rId38"/>
    <p:sldId id="390" r:id="rId39"/>
    <p:sldId id="332" r:id="rId40"/>
    <p:sldId id="364" r:id="rId41"/>
    <p:sldId id="386" r:id="rId42"/>
    <p:sldId id="363" r:id="rId43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070"/>
    <a:srgbClr val="FCB02F"/>
    <a:srgbClr val="F88379"/>
    <a:srgbClr val="49575F"/>
    <a:srgbClr val="4A5EE6"/>
    <a:srgbClr val="132BDC"/>
    <a:srgbClr val="DCE0FC"/>
    <a:srgbClr val="FDF200"/>
    <a:srgbClr val="80FBE5"/>
    <a:srgbClr val="3CF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6"/>
    <p:restoredTop sz="91156"/>
  </p:normalViewPr>
  <p:slideViewPr>
    <p:cSldViewPr snapToGrid="0">
      <p:cViewPr varScale="1">
        <p:scale>
          <a:sx n="57" d="100"/>
          <a:sy n="57" d="100"/>
        </p:scale>
        <p:origin x="7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Ghidini - TFI Lodestar" userId="19874b5f-d719-4a41-ad34-fbf54a3885c7" providerId="ADAL" clId="{B7ABDCD7-F197-48A3-93C1-166B4FBB12F8}"/>
    <pc:docChg chg="delSld">
      <pc:chgData name="Daniela Ghidini - TFI Lodestar" userId="19874b5f-d719-4a41-ad34-fbf54a3885c7" providerId="ADAL" clId="{B7ABDCD7-F197-48A3-93C1-166B4FBB12F8}" dt="2025-11-13T16:02:28.868" v="0" actId="2696"/>
      <pc:docMkLst>
        <pc:docMk/>
      </pc:docMkLst>
      <pc:sldChg chg="del">
        <pc:chgData name="Daniela Ghidini - TFI Lodestar" userId="19874b5f-d719-4a41-ad34-fbf54a3885c7" providerId="ADAL" clId="{B7ABDCD7-F197-48A3-93C1-166B4FBB12F8}" dt="2025-11-13T16:02:28.868" v="0" actId="2696"/>
        <pc:sldMkLst>
          <pc:docMk/>
          <pc:sldMk cId="2450498852" sldId="2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29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2194 461 24575,'-3'17'0,"-4"-7"0,-30-27 0,16 4 0,-16-7 0,24 8 0,6 10 0,-6-7 0,-1 8 0,3-5 0,-11 2 0,-5-11 0,-11-2 0,-20-9 0,-3 0-699,-29-5 699,43 16 0,-1-1 0,-9 0 0,-1 0-705,0-4 0,1-1 705,-1 4 0,1 0 0,-1 0 0,0 1 0,5 0 0,1 2-241,-40-10 241,31 7 0,21 5 0,24 12 641,3-6-641,5 4 1440,-4-4-1440,1 3 269,-3-1-269,1 1 0,2-3 0,-2 5 0,-3-2 0,1 3 0,-9 0 0,12 0 0,-12 0 0,15 0 0,-9 0 0,7 0 0,-8 0 0,10 6 0,-8-5 0,9 5 0,-5-6 0,-1 6 0,0 2 0,1-1 0,-1 5 0,1-4 0,-1 2 0,-5 5 0,2 1 0,-2-3 0,-6 16 0,3-15 0,-3 10 0,-4 1 0,8-7 0,-4 3 0,6-7 0,3 2 0,2-1 0,-3 9 0,3-15 0,5 9 0,-5-5 0,6-2 0,-1 8 0,-3-9 0,5 1 0,-7-2 0,6 1 0,2 0 0,3 4 0,-1 5 0,-3-4 0,2 4 0,-2 0 0,-1 1 0,-2 6 0,-6-1 0,10-4 0,-8-2 0,7-6 0,-1 1 0,-2 5 0,9-5 0,-3 11 0,-2-10 0,5 4 0,-5-1 0,6 3 0,0 24 0,0-4 0,0 27 0,0-8 0,0 0 0,0-2 0,0-10 0,0 0 0,0-15 0,0 1 0,0-14 0,0 1 0,0-2 0,3-6 0,-3 1 0,11 5 0,-9-5 0,6 5 0,-2-5 0,-5 5 0,21 6 0,-14 2 0,15-3 0,-15-5 0,6 0 0,-5 2 0,16 9 0,-15-9 0,15 8 0,-14-14 0,4 4 0,0 0 0,4-3 0,8 14 0,4-3 0,5 9 0,-10-10 0,-2-2 0,-11-11 0,1 1 0,-1-4 0,6 1 0,-7-1 0,12 3 0,-7 2 0,3-2 0,-1-5 0,-8 1 0,7-3 0,-5 12 0,7-11 0,0 8 0,10-9 0,8-1 0,20 7 0,3 2 0,-11-1 0,7 4 0,-18-7 0,20 1 0,1 9 0,20-4-539,-7 4 539,7-5 0,10 7 0,-4-5 0,-36-5 0,2-1 0,40-3 0,1-1 0,-1-7 0,1 0 0,-11 0 0,-12 0 0,-12 0 0,-25 0 0,1 0 0,-19-6 0,4 5 0,-11-11 539,4 7-539,-11-5 0,11 0 0,-4 0 0,5-4 0,1 1 0,1-6 0,0-2 0,-2 4 0,-5-2 0,1 9 0,-4-1 0,7-2 0,-7-3 0,1 1 0,-6-1 0,3 4 0,1-4 0,0-15 0,5-7 0,-2-10 0,0 0 0,-2 0 0,-5 0 0,0-10 0,0-3 0,0 1 0,0 2 0,0 19 0,0 9 0,0 11 0,0 8 0,0-1 0,0 1 0,0-3 0,0 4 0,0-3 0,0 2 0,0-2 0,0-1 0,0 1 0,-6-1 0,4 0 0,-4-5 0,-1-1 0,5-1 0,-6 2 0,8 6 0,-6-1 0,5 1 0,-6-1 0,7 0 0,-6 1 0,5-1 0,-5 4 0,6-3 0,0 2 0,-6-3 0,4 1 0,-10-1 0,11 1 0,-11-1 0,10 0 0,-7 1 0,2-1 0,3 1 0,-8 2 0,4-2 0,-6 3 0,7-4 0,-5 0 0,4 1 0,1-1 0,-6 0 0,12 1 0,-11-1 0,10-5 0,-11-1 0,5-1 0,-8 2 0,9 6 0,-5 2 0,4-2 0,1 3 0,-5 2 0,13-4 0,-12 4 0,12-2 0,-13 0 0,10 0 0,-10 0 0,5-4 0,-1 0 0,-4 1 0,11-1 0,-11 7 0,10-3 0,-10 4 0,10-5 0,-7 4 0,6-6 0,-7 6 0,-1-7 0,4 1 0,-6-1 0,6 0 0,-1 1 0,-4-1 0,11 1 0,-11 2 0,4-2 0,0 3 0,-4 2 0,11 2 0,-5 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33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3395 24575,'14'-6'0,"-7"1"0,3-13 0,7-31 0,1 6 0,20-30 0,-4 14 0,10-15-1454,-15 32 0,2-2 1454,-2-8 0,2-1 0,9-3 0,3 1-448,-1 3 0,-1 0 448,-2-2 0,1 2-272,-1 10 0,0 2 272,22-37 0,-2 11 0,6 7 0,5-9 0,-1 6 0,5 1 0,-20 20 0,-2 4 0,-1-3 0,2-1 0,11-7 0,9-3 391,-32 20 1,2-1-392,6-1 0,1-1 0,0-3 0,1 1 0,3 2 0,0 1 0,-9 1 0,-1 0 0,0 0 0,-2 0 0,26-21 1441,4 2-1441,-14 9 0,-15 12 620,-10 7-620,-20 10 0,-2 3 0,11-14 1323,-4-7-1323,13-22 0,2-1 0,9-9 0,10-2 0,5 6 0,1 0 0,-1 10 0,-1 1 0,19-7-219,-31 24 0,1 0 219,5-3 0,1 1 0,-1 0 0,-1 1 0,28-23 0,-5 11 0,-14 3 0,4 5 0,-15-4 0,7-1 0,-10 9 0,-6 0 0,-9 18 0,-9 2 0,-3 1 619,2 5-619,2-14 0,-1 7 0,6 4 0,0-3 0,9 11 0,3-8 0,20 8 0,3-5 0,9 6 0,0 0 0,0 0 0,11 0 0,11 0 0,-40 0 0,1 0 0,7 0 0,5 0 0,33 0 0,3 0-1008,-24 0 0,1 0 1008,22 0 0,-1 0 0,-30 0 0,-3 0 0,-7 0 0,-1 0-425,0 0 1,-1 0 424,-5 0 0,-1 0 0,0 0 0,0 0 0,1 0 0,1 0 0,4 0 0,1 0 0,-1 0 0,1 0 0,4 0 0,1 0 0,5 0 0,2 0-634,4 0 1,2 0 633,3 0 0,2 0-1291,-2 0 0,2 0 1291,3 0 0,2 0 0,-1 0 0,2 0 0,9 0 0,1 0 0,-29 0 0,1 0 0,-1 0 0,1 0 0,1 0 0,-1 0 0,0 0 0,0 0 0,-2 0 0,22 0 0,-5 0 493,-13 0 0,-5 0-493,-12 0 0,-5 0 0,21 0 711,-27-6-711,-18 5 0,-18-5 0,-4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35.3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24575,'6'45'0,"9"11"0,2 33 0,11-7 0,-11 8 0,-3-17 0,-7 17 0,-7-7 0,0 9 0,0-29 0,0-13 0,0-16 0,0-17 0,0 12 0,0-10 0,0-4 0,0 4 0,2-6 0,-1 1 0,2-1 0,-3 1 0,0-1 0,0 1 0,0-1 0,6-5 0,-4 4 0,10-11 0,-5 5 0,13-6 0,0 0 0,16-5 0,22-10 0,25-9 0,-32 6 0,3-3-1101,12 0 1,3-2 1100,0-5 0,2-3 0,14-5 0,2-1 0,-1 0 0,1-1-1202,-25 8 1,0-1 0,0 1 1201,25-7 0,-1-1 0,-3-5 0,-2-3-1153,-9 2 0,-2-1 1153,-3 0 0,-3 1-775,-13 5 1,-3 2 774,1 4 0,-5 4 1303,1 0-1303,-9 2 744,-24 20 0,-7 1 0,1 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38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0 972 24575,'0'-29'0,"0"-66"0,0 21 0,0 11 0,0 3 0,0 15 0,0 0 0,0 31 0,0-11 0,0 5 0,0-1 0,0 2 0,0 6 0,0-1 0,0 0 0,0 1 0,0-1 0,0 0 0,0 1 0,0-16 0,0 6 0,0-7 0,0 5 0,0-5 0,0-8 0,0 5 0,0 4 0,0 15 0,0 1 0,0-1 0,0 1 0,6 11 0,2 0 0,11 17 0,15 8 0,14 8-6784,29 22 6784,-1 0 0,-29-24 0,0-1-574,29 23 574,-3-7 0,-29-15 0,-12-2 0,-18-14 0,-1-5 6499,-5 4-6499,4-11 859,-11 11-859,17-10 0,-15 10 0,14-11 0,-9 11 0,5-4 0,1 5 0,-1-5 0,1 1 0,-1-3 0,1 2 0,-4 5 0,3-3 0,-3-2 0,-2 4 0,10-5 0,-9 1 0,10-2 0,-5-6 0,1-12 0,-3-2 0,2-4 0,-1-5 0,-2 14 0,5-15 0,-3 7 0,4-9 0,-2 5 0,0 2 0,-7 9 0,1-3 0,-2 5 0,3-5 0,-2 3 0,4-4 0,-11 4 0,11-3 0,-4 2 0,5 4 0,1-6 0,-7 6 0,5-7 0,-4 1 0,-1-1 0,5 6 0,-4-4 0,-1 5 0,-1-7 0,0 7 0,-4-5 0,4 4 0,0 0 0,-5-1 0,5 6 0,0-1 0,-4-5 0,4 1 0,0 1 0,-5-6 0,11 9 0,-7-6 0,4 0 0,3-6 0,-7 1 0,10-9 0,-7 9 0,1-4 0,-3 5 0,0 1 0,-5-1 0,11 6 0,-10 8 0,10 8 0,26 32 0,13 11-788,-10-10 0,0 3 788,-2 1 0,-3 1 0,-3 2 0,-1 0 0,4 6 0,0 0 0,-7-5 0,1 0 0,12 9 0,0 2 0,-7-4 0,-1-2 0,-1-4 0,-1-1-172,1 4 0,-2-1 172,14 21 0,8 4 0,-24-34 0,-6-10 0,-10-20 0,-3-2 0,4 1 0,-1-1 387,-5-10 0,-2 4 0,-6-11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40.3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0 514 24575,'14'0'0,"-1"0"0,1 0 0,5 0 0,11 0 0,8 0 0,20 0 0,2 0 0,11 0 0,9 0 0,-8 0 0,-1 0 0,-4 0 0,-6 0 0,-1 0 0,-2 0 0,-25-6 0,-5-2 0,-14-5 0,-1-1 0,1 7 0,-1-12 0,1 10 0,-1-4 0,-5 1 0,-2 4 0,-6-6 0,0 1 0,0-1 0,0 1 0,0-1 0,0 0 0,0 1 0,0-1 0,-4-5 0,-1-1 0,-6-1 0,-2-3 0,-1 9 0,-1-4 0,8 5 0,-3 1 0,10-1 0,-3 0 0,-3 1 0,-2-1 0,-6 0 0,1 1 0,-1 5 0,1 2 0,-1 0 0,0-1 0,1-1 0,-1-4 0,1 10 0,-1-4 0,0 6 0,1 0 0,-1 0 0,1-6 0,-1 5 0,0-5 0,1 6 0,-1 0 0,-5 0 0,4 6 0,-4-5 0,8 8 0,-1-8 0,1 8 0,-3-2 0,1 4 0,-3 7 0,2-12 0,-2 17 0,2-17 0,1 12 0,3-14 0,1 2 0,4 0 0,-4-4 0,5 10 0,-3-11 0,1 11 0,-4-7 0,-1 4 0,0 7 0,-2 11 0,2-4 0,1 5 0,0-14 0,1-1 0,-2 1 0,3-1 0,-5 18 0,11-8 0,-6 9 0,2-13 0,4-6 0,-4 1 0,6-1 0,0 6 0,0-4 0,0 9 0,0-4 0,3 1 0,6 3 0,-4-9 0,6 9 0,9 10 0,-12-10 0,19 14 0,-19-23 0,4 4 0,-3-6 0,1 1 0,1-1 0,2 1 0,6 1 0,-4-1 0,9-1 0,-9-4 0,9 0 0,7 5 0,7 4 0,10 6 0,10-5 0,-8-1 0,18 2 0,-18-7 0,8 7 0,-10-8 0,0-6 0,10 6 0,-17-11 0,-1 5 0,-16-6 0,-4 0 0,16 0 0,2 0 0,-5 0 0,1 0 0,-19 0 0,4 0 0,-6 0 0,1-6 0,-1 5 0,1-11 0,-1 10 0,1-10 0,-1 5 0,1-1 0,1-9 0,-1 11 0,1-7 0,-1 4 0,-1 2 0,1-7 0,-1 7 0,-5-6 0,4 12 0,-11-5 0,5 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41.4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42.6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24575,'4'19'0,"9"27"0,3 9 0,10 30 0,-3-17 0,-2 0 0,-11-16 0,-2-4 0,11 35 0,-4 9-1330,2 1 1330,-1-1 0,-3 1 0,-5-11 0,8 8 0,5-7 105,-4-1-105,-2-27 0,-9-16 0,-6-20 0,5 11 0,2 8 994,10 10-994,-9 0 231,11 12-231,-17-25 0,8 5 0,-9-26 0,2-1 0,0 1 0,-2-1 0,2 6 0,-3 2 0,0-1 0,0-1 0,0-6 0,0 1 0,0-7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43.5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9:37:45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24575,'5'29'0,"15"45"0,4 4-900,-10-17 1,1 2 899,14 32 0,-16-44 0,-1 0 0,12 42 0,-9-11 0,-8-2 421,-7-9-421,0-1 0,0 0 336,0-10-336,0-17 0,4-9 0,0-19 914,0 4-914,-1-5 128,0-1-128,-2-2 0,2 7 0,-3-6 0,0 3 0,0 4 0,0-8 0,0 8 0,0-5 0,0-1 0,6-2 0,-5 2 0,11-3 0,-10 4 0,4-1 0,0 1 0,-5-1 0,5 1 0,-6-1 0,0 1 0,0-1 0,0 1 0,0-1 0,0 1 0,0-1 0,0 1 0,0-1 0,6-5 0,2-2 0,-1-6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35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02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D2BCA-3B60-C8C3-E4EB-AE894A119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62C6D-ABFC-6732-641A-5F28393EA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AF145-00C9-45D8-D62E-30BEDD68D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FD14A-4034-107C-377D-EFB164380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32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9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420B0-F3D9-97E4-06F0-926D08DFC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B2A975-E2E7-F1FB-67CE-C90717B81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7E99A-8C2E-D70C-F4A3-34F7328B7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8DF3-1F5A-3CFF-0153-721A19106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92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20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B0A0-C64D-4FA5-75C7-7935C3A8F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ABA68-C000-83AB-2FCE-8DBBF081B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FA4137-CD54-F96E-CEA2-04E42E113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E55E4-F428-83AC-E7F4-8E81CB0E5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72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29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C641-D742-D5DD-8B2C-CFFD16419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CD4FBE-1CF9-0445-4AB1-7DF32A4D1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BFC1D-33D9-75D9-97BA-9176C9992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14E13-1FEC-EA8A-EB80-89350B5C8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40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33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8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68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30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0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A5A4-155D-F0D9-9E36-4B3D7DDD2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A44AF5-C1A8-2A16-0ED0-B97AEF3C3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E2ED1-AE82-6AC8-D5CB-9B7FE2352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FF89B-1E1C-BCBA-5F1E-B4853F7D3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98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90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3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1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223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07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2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099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730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2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07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74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9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41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749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6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73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7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88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0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9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217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966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63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22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56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28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62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8939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39201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240147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928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8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7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479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01289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82334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03249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3647"/>
      </p:ext>
    </p:extLst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819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82871"/>
      </p:ext>
    </p:extLst>
  </p:cSld>
  <p:clrMapOvr>
    <a:masterClrMapping/>
  </p:clrMapOvr>
  <p:hf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80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25753"/>
      </p:ext>
    </p:extLst>
  </p:cSld>
  <p:clrMapOvr>
    <a:masterClrMapping/>
  </p:clrMapOvr>
  <p:hf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9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8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44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25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393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760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188696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421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250806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" y="202"/>
            <a:ext cx="12191281" cy="68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16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" y="2075"/>
            <a:ext cx="12194620" cy="6855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9" y="797008"/>
            <a:ext cx="11004855" cy="1443869"/>
          </a:xfrm>
        </p:spPr>
        <p:txBody>
          <a:bodyPr anchor="t">
            <a:normAutofit/>
          </a:bodyPr>
          <a:lstStyle>
            <a:lvl1pPr>
              <a:lnSpc>
                <a:spcPts val="4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839" y="2240878"/>
            <a:ext cx="11004855" cy="837463"/>
          </a:xfrm>
        </p:spPr>
        <p:txBody>
          <a:bodyPr>
            <a:normAutofit/>
          </a:bodyPr>
          <a:lstStyle>
            <a:lvl1pPr marL="0" indent="0">
              <a:lnSpc>
                <a:spcPts val="2133"/>
              </a:lnSpc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952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" y="2074"/>
            <a:ext cx="12194619" cy="6855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9" y="797007"/>
            <a:ext cx="6802361" cy="2276851"/>
          </a:xfrm>
        </p:spPr>
        <p:txBody>
          <a:bodyPr anchor="b">
            <a:normAutofit/>
          </a:bodyPr>
          <a:lstStyle>
            <a:lvl1pPr>
              <a:lnSpc>
                <a:spcPts val="4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840" y="3426892"/>
            <a:ext cx="5583161" cy="837463"/>
          </a:xfrm>
        </p:spPr>
        <p:txBody>
          <a:bodyPr>
            <a:normAutofit/>
          </a:bodyPr>
          <a:lstStyle>
            <a:lvl1pPr marL="0" indent="0">
              <a:lnSpc>
                <a:spcPts val="2133"/>
              </a:lnSpc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7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1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" y="202"/>
            <a:ext cx="12191281" cy="6853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811" y="3652987"/>
            <a:ext cx="11566379" cy="843392"/>
          </a:xfrm>
        </p:spPr>
        <p:txBody>
          <a:bodyPr anchor="t">
            <a:normAutofit/>
          </a:bodyPr>
          <a:lstStyle>
            <a:lvl1pPr algn="ctr">
              <a:lnSpc>
                <a:spcPts val="4133"/>
              </a:lnSpc>
              <a:defRPr sz="2667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11" y="2395167"/>
            <a:ext cx="11566379" cy="758408"/>
          </a:xfrm>
        </p:spPr>
        <p:txBody>
          <a:bodyPr anchor="b">
            <a:normAutofit/>
          </a:bodyPr>
          <a:lstStyle>
            <a:lvl1pPr marL="0" indent="0" algn="ctr">
              <a:lnSpc>
                <a:spcPts val="3333"/>
              </a:lnSpc>
              <a:buNone/>
              <a:defRPr sz="3200">
                <a:solidFill>
                  <a:srgbClr val="FFFFF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43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133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6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37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35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42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81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  <p:sldLayoutId id="2147483779" r:id="rId50"/>
    <p:sldLayoutId id="2147483780" r:id="rId51"/>
    <p:sldLayoutId id="2147483782" r:id="rId52"/>
    <p:sldLayoutId id="2147483783" r:id="rId53"/>
    <p:sldLayoutId id="2147483784" r:id="rId54"/>
    <p:sldLayoutId id="2147483785" r:id="rId55"/>
    <p:sldLayoutId id="2147483786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 userDrawn="1">
          <p15:clr>
            <a:srgbClr val="A4A3A4"/>
          </p15:clr>
        </p15:guide>
        <p15:guide id="27" orient="horz" pos="1152" userDrawn="1">
          <p15:clr>
            <a:srgbClr val="547EBF"/>
          </p15:clr>
        </p15:guide>
        <p15:guide id="28" pos="7440" userDrawn="1">
          <p15:clr>
            <a:srgbClr val="547EBF"/>
          </p15:clr>
        </p15:guide>
        <p15:guide id="29" orient="horz" pos="4080" userDrawn="1">
          <p15:clr>
            <a:srgbClr val="547EBF"/>
          </p15:clr>
        </p15:guide>
        <p15:guide id="30" userDrawn="1">
          <p15:clr>
            <a:srgbClr val="547EBF"/>
          </p15:clr>
        </p15:guide>
        <p15:guide id="31" pos="7680" userDrawn="1">
          <p15:clr>
            <a:srgbClr val="547EBF"/>
          </p15:clr>
        </p15:guide>
        <p15:guide id="32" pos="528" userDrawn="1">
          <p15:clr>
            <a:srgbClr val="547EBF"/>
          </p15:clr>
        </p15:guide>
        <p15:guide id="33" pos="6912" userDrawn="1">
          <p15:clr>
            <a:srgbClr val="547EBF"/>
          </p15:clr>
        </p15:guide>
        <p15:guide id="34" orient="horz" pos="240" userDrawn="1">
          <p15:clr>
            <a:srgbClr val="547EBF"/>
          </p15:clr>
        </p15:guide>
        <p15:guide id="35" orient="horz" pos="552" userDrawn="1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469" y="365125"/>
            <a:ext cx="11351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469" y="1825625"/>
            <a:ext cx="11351172" cy="408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6310" b="6310"/>
          <a:stretch/>
        </p:blipFill>
        <p:spPr>
          <a:xfrm>
            <a:off x="0" y="6273079"/>
            <a:ext cx="12192000" cy="5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</p:sldLayoutIdLst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3" Type="http://schemas.openxmlformats.org/officeDocument/2006/relationships/image" Target="../media/image31.png"/><Relationship Id="rId21" Type="http://schemas.openxmlformats.org/officeDocument/2006/relationships/image" Target="../media/image39.png"/><Relationship Id="rId7" Type="http://schemas.openxmlformats.org/officeDocument/2006/relationships/image" Target="../media/image330.png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11" Type="http://schemas.openxmlformats.org/officeDocument/2006/relationships/image" Target="../media/image350.png"/><Relationship Id="rId5" Type="http://schemas.openxmlformats.org/officeDocument/2006/relationships/image" Target="../media/image32.png"/><Relationship Id="rId15" Type="http://schemas.openxmlformats.org/officeDocument/2006/relationships/image" Target="../media/image370.png"/><Relationship Id="rId10" Type="http://schemas.openxmlformats.org/officeDocument/2006/relationships/customXml" Target="../ink/ink5.xml"/><Relationship Id="rId19" Type="http://schemas.openxmlformats.org/officeDocument/2006/relationships/image" Target="../media/image37.png"/><Relationship Id="rId4" Type="http://schemas.openxmlformats.org/officeDocument/2006/relationships/customXml" Target="../ink/ink2.xml"/><Relationship Id="rId9" Type="http://schemas.openxmlformats.org/officeDocument/2006/relationships/image" Target="../media/image340.png"/><Relationship Id="rId14" Type="http://schemas.openxmlformats.org/officeDocument/2006/relationships/customXml" Target="../ink/ink7.xml"/><Relationship Id="rId2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6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2.sv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6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2.sv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40" y="669067"/>
            <a:ext cx="7716761" cy="1443869"/>
          </a:xfrm>
        </p:spPr>
        <p:txBody>
          <a:bodyPr>
            <a:normAutofit fontScale="90000"/>
          </a:bodyPr>
          <a:lstStyle/>
          <a:p>
            <a:r>
              <a:rPr lang="en-GB" dirty="0"/>
              <a:t>Bridging the generation gap: Winning the trust of tomorrow’s clients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839" y="2591538"/>
            <a:ext cx="11004855" cy="837463"/>
          </a:xfrm>
        </p:spPr>
        <p:txBody>
          <a:bodyPr/>
          <a:lstStyle/>
          <a:p>
            <a:r>
              <a:rPr lang="en-US" dirty="0"/>
              <a:t>Andrew McBride	</a:t>
            </a:r>
          </a:p>
          <a:p>
            <a:r>
              <a:rPr lang="en-US" sz="2400" i="1" dirty="0"/>
              <a:t>Achieve UK Consulting Ltd</a:t>
            </a:r>
          </a:p>
        </p:txBody>
      </p:sp>
      <p:pic>
        <p:nvPicPr>
          <p:cNvPr id="6" name="Picture 5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F41963CF-D4E9-7B57-DEEA-FA89593D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08" b="19841"/>
          <a:stretch>
            <a:fillRect/>
          </a:stretch>
        </p:blipFill>
        <p:spPr>
          <a:xfrm>
            <a:off x="8785378" y="293915"/>
            <a:ext cx="2601687" cy="342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B8E87-4869-6333-8A55-20CA2382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DA5AE-5301-EA56-C66F-A3C4D47A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577" y="640078"/>
            <a:ext cx="6538722" cy="4179348"/>
          </a:xfrm>
        </p:spPr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FBB0C-2539-F117-F786-B0B6D6A5B4E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/>
          <a:lstStyle/>
          <a:p>
            <a:r>
              <a:rPr lang="en-US" dirty="0"/>
              <a:t>Only 1 in 5 of heirs plan use the same financial adviser as their parents (Scottish Widows)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73AB482-21D7-9229-8224-DEBBA2BB05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0F16DC-9DFC-4316-9DB2-A7770085E90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43E7C-578E-A7C6-C544-03B8C7941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1459185-9188-EC44-7785-38FF7C3064BA}"/>
              </a:ext>
            </a:extLst>
          </p:cNvPr>
          <p:cNvSpPr txBox="1">
            <a:spLocks/>
          </p:cNvSpPr>
          <p:nvPr/>
        </p:nvSpPr>
        <p:spPr>
          <a:xfrm>
            <a:off x="4491789" y="422029"/>
            <a:ext cx="7097699" cy="1071607"/>
          </a:xfrm>
          <a:prstGeom prst="rect">
            <a:avLst/>
          </a:prstGeom>
        </p:spPr>
        <p:txBody>
          <a:bodyPr vert="horz" lIns="91440" tIns="9144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Stat #2</a:t>
            </a:r>
          </a:p>
        </p:txBody>
      </p:sp>
      <p:pic>
        <p:nvPicPr>
          <p:cNvPr id="11" name="Picture Placeholder 10" descr="A person and person sitting at a desk&#10;&#10;AI-generated content may be incorrect.">
            <a:extLst>
              <a:ext uri="{FF2B5EF4-FFF2-40B4-BE49-F238E27FC236}">
                <a16:creationId xmlns:a16="http://schemas.microsoft.com/office/drawing/2014/main" id="{ED8E7EF0-FB6D-6DFB-0EA4-DCA65BAF5C4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5921" r="5921"/>
          <a:stretch>
            <a:fillRect/>
          </a:stretch>
        </p:blipFill>
        <p:spPr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48413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68808-16C0-31B1-9510-935272633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CC14C-6C96-F617-5229-257919FEE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630067"/>
            <a:ext cx="10377326" cy="4572000"/>
          </a:xfrm>
        </p:spPr>
        <p:txBody>
          <a:bodyPr/>
          <a:lstStyle/>
          <a:p>
            <a:r>
              <a:rPr lang="en-US" dirty="0"/>
              <a:t>The generational shift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C9D08-D69D-83E7-3081-67FADFD97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>
            <a:normAutofit/>
          </a:bodyPr>
          <a:lstStyle/>
          <a:p>
            <a:r>
              <a:rPr lang="en-US" sz="2800" dirty="0"/>
              <a:t>It’s not just about age – it’s about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823C5-3DEE-7372-0121-6F8ECADF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EEE2A7A0-B9EE-41A8-8016-28E5803F20B2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F6F81-7530-C3CA-67CB-DA65778EE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79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0261C-A7B4-CACD-7C54-F67C1E030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22668-A3AE-429F-A351-A1583BA90793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5A5A2-BA12-21D0-E3E0-9AEA1DFD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7A8C46-F2F7-35D3-B3F8-247D97139C2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GB" dirty="0"/>
              <a:t>Security and stability</a:t>
            </a:r>
          </a:p>
          <a:p>
            <a:pPr lvl="0"/>
            <a:r>
              <a:rPr lang="en-GB" dirty="0"/>
              <a:t>Traditional relationship building</a:t>
            </a:r>
          </a:p>
          <a:p>
            <a:pPr lvl="0"/>
            <a:r>
              <a:rPr lang="en-GB" dirty="0"/>
              <a:t>Phone calls and face-to-face meetings</a:t>
            </a:r>
          </a:p>
          <a:p>
            <a:pPr lvl="0"/>
            <a:r>
              <a:rPr lang="en-GB" dirty="0"/>
              <a:t>Trust through credentials and track record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ECD2352-CCFF-451C-CB8D-02D00B4AC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793142" cy="1470381"/>
          </a:xfrm>
        </p:spPr>
        <p:txBody>
          <a:bodyPr/>
          <a:lstStyle/>
          <a:p>
            <a:r>
              <a:rPr lang="en-US" dirty="0"/>
              <a:t>Baby boomers &amp; Gen x</a:t>
            </a:r>
          </a:p>
        </p:txBody>
      </p:sp>
      <p:pic>
        <p:nvPicPr>
          <p:cNvPr id="8" name="Picture 7" descr="A group of people standing in line&#10;&#10;AI-generated content may be incorrect.">
            <a:extLst>
              <a:ext uri="{FF2B5EF4-FFF2-40B4-BE49-F238E27FC236}">
                <a16:creationId xmlns:a16="http://schemas.microsoft.com/office/drawing/2014/main" id="{EF61E384-BAC8-43CD-5CBB-C03AC493F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204" y="-152401"/>
            <a:ext cx="4101340" cy="4101340"/>
          </a:xfrm>
          <a:prstGeom prst="rect">
            <a:avLst/>
          </a:prstGeom>
        </p:spPr>
      </p:pic>
      <p:pic>
        <p:nvPicPr>
          <p:cNvPr id="10" name="Picture 9" descr="A person with a beard and a scarf looking at his phone&#10;&#10;AI-generated content may be incorrect.">
            <a:extLst>
              <a:ext uri="{FF2B5EF4-FFF2-40B4-BE49-F238E27FC236}">
                <a16:creationId xmlns:a16="http://schemas.microsoft.com/office/drawing/2014/main" id="{BBE23274-5598-CFDF-760A-25A5F2DB5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531" y="3078989"/>
            <a:ext cx="2781301" cy="2781301"/>
          </a:xfrm>
          <a:prstGeom prst="rect">
            <a:avLst/>
          </a:prstGeom>
        </p:spPr>
      </p:pic>
      <p:pic>
        <p:nvPicPr>
          <p:cNvPr id="14" name="Picture 13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151D1FC1-4461-2773-551C-57E57A4CB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257" y="3008892"/>
            <a:ext cx="3477297" cy="34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35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6FB7E7-0721-E357-1263-D579D6C2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8DAA-49F6-4492-82E6-75555EB31418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76FEF-C423-A778-66A8-4DA1EB68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1127C8-B184-E955-0383-7BA6F88CD7C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GB" dirty="0"/>
              <a:t>Purpose and impact</a:t>
            </a:r>
          </a:p>
          <a:p>
            <a:pPr lvl="0"/>
            <a:r>
              <a:rPr lang="en-GB" dirty="0"/>
              <a:t>Transparency and authenticity</a:t>
            </a:r>
          </a:p>
          <a:p>
            <a:pPr lvl="0"/>
            <a:r>
              <a:rPr lang="en-GB" dirty="0"/>
              <a:t>Digital-first communication</a:t>
            </a:r>
          </a:p>
          <a:p>
            <a:pPr lvl="0"/>
            <a:r>
              <a:rPr lang="en-GB" dirty="0"/>
              <a:t>Trust through shared values and social proof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CAFE28-9AD8-01AF-FB2C-124810DF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Millennials &amp; GEN z</a:t>
            </a:r>
          </a:p>
        </p:txBody>
      </p:sp>
      <p:pic>
        <p:nvPicPr>
          <p:cNvPr id="14" name="Picture 13" descr="A person and person holding a skateboard&#10;&#10;AI-generated content may be incorrect.">
            <a:extLst>
              <a:ext uri="{FF2B5EF4-FFF2-40B4-BE49-F238E27FC236}">
                <a16:creationId xmlns:a16="http://schemas.microsoft.com/office/drawing/2014/main" id="{D8765C6A-3478-7B08-4CE5-D059C0FF1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3429000" cy="3429000"/>
          </a:xfrm>
          <a:prstGeom prst="rect">
            <a:avLst/>
          </a:prstGeom>
        </p:spPr>
      </p:pic>
      <p:pic>
        <p:nvPicPr>
          <p:cNvPr id="16" name="Picture 1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620B0FC2-607D-48A2-1176-51858C650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710" y="1375056"/>
            <a:ext cx="3289300" cy="3289300"/>
          </a:xfrm>
          <a:prstGeom prst="rect">
            <a:avLst/>
          </a:prstGeom>
        </p:spPr>
      </p:pic>
      <p:pic>
        <p:nvPicPr>
          <p:cNvPr id="18" name="Picture 17" descr="A green letter with people around it&#10;&#10;AI-generated content may be incorrect.">
            <a:extLst>
              <a:ext uri="{FF2B5EF4-FFF2-40B4-BE49-F238E27FC236}">
                <a16:creationId xmlns:a16="http://schemas.microsoft.com/office/drawing/2014/main" id="{5EA8558D-6C6E-4CFC-2D55-38C1490AD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244359"/>
            <a:ext cx="4058141" cy="40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94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6B4A7A-0EA1-9EB3-056B-A5C91127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1C0ADB-DF70-F4F4-4350-8302784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Content Placeholder 7" descr="A person and person shaking hands&#10;&#10;AI-generated content may be incorrect.">
            <a:extLst>
              <a:ext uri="{FF2B5EF4-FFF2-40B4-BE49-F238E27FC236}">
                <a16:creationId xmlns:a16="http://schemas.microsoft.com/office/drawing/2014/main" id="{A1C585AF-3E95-68FC-F4B8-AE7D6D6E0A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0" y="1248937"/>
            <a:ext cx="5108207" cy="510820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9BF224-1A6A-AD81-042C-9A4C282C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91" y="2779917"/>
            <a:ext cx="4804812" cy="1673069"/>
          </a:xfrm>
        </p:spPr>
        <p:txBody>
          <a:bodyPr/>
          <a:lstStyle/>
          <a:p>
            <a:pPr algn="ctr"/>
            <a:r>
              <a:rPr lang="en-US" dirty="0"/>
              <a:t>Expertise</a:t>
            </a:r>
            <a:br>
              <a:rPr lang="en-US" dirty="0"/>
            </a:br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Track Record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DC999-CA81-CE72-D2DA-5492AFBD01A0}"/>
              </a:ext>
            </a:extLst>
          </p:cNvPr>
          <p:cNvSpPr txBox="1"/>
          <p:nvPr/>
        </p:nvSpPr>
        <p:spPr>
          <a:xfrm>
            <a:off x="2873297" y="579864"/>
            <a:ext cx="6445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The Trust Equation</a:t>
            </a:r>
          </a:p>
        </p:txBody>
      </p:sp>
    </p:spTree>
    <p:extLst>
      <p:ext uri="{BB962C8B-B14F-4D97-AF65-F5344CB8AC3E}">
        <p14:creationId xmlns:p14="http://schemas.microsoft.com/office/powerpoint/2010/main" val="1397462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DC368-4E97-DAF4-213B-93C20DA75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AB6CC8-DF14-6AB2-A9B0-D1BAB12C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AE703E-9AEB-0B96-9661-573750E2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E280D2-0C62-DBD1-B9DF-55B5D27B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91" y="1945304"/>
            <a:ext cx="5287118" cy="3342295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Expertise</a:t>
            </a:r>
            <a:br>
              <a:rPr lang="en-US" dirty="0"/>
            </a:br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shared values</a:t>
            </a:r>
            <a:br>
              <a:rPr lang="en-US" dirty="0"/>
            </a:br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transparency</a:t>
            </a:r>
            <a:br>
              <a:rPr lang="en-US" dirty="0"/>
            </a:br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Accessibility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7D57E-86D4-9182-DCAC-AB0A19D893F0}"/>
              </a:ext>
            </a:extLst>
          </p:cNvPr>
          <p:cNvSpPr txBox="1"/>
          <p:nvPr/>
        </p:nvSpPr>
        <p:spPr>
          <a:xfrm>
            <a:off x="2873297" y="579864"/>
            <a:ext cx="6445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The Trust Equation</a:t>
            </a:r>
          </a:p>
        </p:txBody>
      </p:sp>
      <p:pic>
        <p:nvPicPr>
          <p:cNvPr id="7" name="Content Placeholder 7" descr="A person and person shaking hands&#10;&#10;AI-generated content may be incorrect.">
            <a:extLst>
              <a:ext uri="{FF2B5EF4-FFF2-40B4-BE49-F238E27FC236}">
                <a16:creationId xmlns:a16="http://schemas.microsoft.com/office/drawing/2014/main" id="{FC5D24CA-1E7F-CA2E-6528-6E40EF00979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0" y="1248937"/>
            <a:ext cx="5108207" cy="5108207"/>
          </a:xfrm>
        </p:spPr>
      </p:pic>
    </p:spTree>
    <p:extLst>
      <p:ext uri="{BB962C8B-B14F-4D97-AF65-F5344CB8AC3E}">
        <p14:creationId xmlns:p14="http://schemas.microsoft.com/office/powerpoint/2010/main" val="225976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EF735-5FF2-3B2B-5BF5-C15BB2B9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6BF1-1600-DB26-78E9-B5F33E0BE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630067"/>
            <a:ext cx="10867980" cy="4572000"/>
          </a:xfrm>
        </p:spPr>
        <p:txBody>
          <a:bodyPr/>
          <a:lstStyle/>
          <a:p>
            <a:r>
              <a:rPr lang="en-US" dirty="0"/>
              <a:t>The digital-human balance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19D91-F753-BD2F-6633-D2EE4BBF5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640077"/>
            <a:ext cx="9083783" cy="594637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Technology should AMPLIFY relationships, not replace them.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87489-F23B-EF68-D9CD-5462EBE8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EEE2A7A0-B9EE-41A8-8016-28E5803F20B2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3B65A-7701-C741-87A3-9CCCE6DC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1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1C982-5D32-C79B-56AB-E7EFDA23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EF933-B5A6-F9A4-6F10-EB6877EF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91DFA7-9C77-D95D-36A8-131AF28E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4313285" cy="5576486"/>
          </a:xfrm>
        </p:spPr>
        <p:txBody>
          <a:bodyPr/>
          <a:lstStyle/>
          <a:p>
            <a:r>
              <a:rPr lang="en-US" dirty="0"/>
              <a:t>Three pillars of modern client engagement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93AF9B9-D28D-8488-54A4-206B6DE30E4B}"/>
              </a:ext>
            </a:extLst>
          </p:cNvPr>
          <p:cNvSpPr/>
          <p:nvPr/>
        </p:nvSpPr>
        <p:spPr>
          <a:xfrm>
            <a:off x="7553093" y="1119156"/>
            <a:ext cx="1219200" cy="1741781"/>
          </a:xfrm>
          <a:custGeom>
            <a:avLst/>
            <a:gdLst>
              <a:gd name="connsiteX0" fmla="*/ 609600 w 1219200"/>
              <a:gd name="connsiteY0" fmla="*/ 0 h 1741781"/>
              <a:gd name="connsiteX1" fmla="*/ 697841 w 1219200"/>
              <a:gd name="connsiteY1" fmla="*/ 80198 h 1741781"/>
              <a:gd name="connsiteX2" fmla="*/ 1219200 w 1219200"/>
              <a:gd name="connsiteY2" fmla="*/ 1338871 h 1741781"/>
              <a:gd name="connsiteX3" fmla="*/ 1183036 w 1219200"/>
              <a:gd name="connsiteY3" fmla="*/ 1697610 h 1741781"/>
              <a:gd name="connsiteX4" fmla="*/ 1171679 w 1219200"/>
              <a:gd name="connsiteY4" fmla="*/ 1741781 h 1741781"/>
              <a:gd name="connsiteX5" fmla="*/ 1138927 w 1219200"/>
              <a:gd name="connsiteY5" fmla="*/ 1729794 h 1741781"/>
              <a:gd name="connsiteX6" fmla="*/ 609600 w 1219200"/>
              <a:gd name="connsiteY6" fmla="*/ 1649767 h 1741781"/>
              <a:gd name="connsiteX7" fmla="*/ 80273 w 1219200"/>
              <a:gd name="connsiteY7" fmla="*/ 1729794 h 1741781"/>
              <a:gd name="connsiteX8" fmla="*/ 47522 w 1219200"/>
              <a:gd name="connsiteY8" fmla="*/ 1741781 h 1741781"/>
              <a:gd name="connsiteX9" fmla="*/ 36164 w 1219200"/>
              <a:gd name="connsiteY9" fmla="*/ 1697610 h 1741781"/>
              <a:gd name="connsiteX10" fmla="*/ 0 w 1219200"/>
              <a:gd name="connsiteY10" fmla="*/ 1338871 h 1741781"/>
              <a:gd name="connsiteX11" fmla="*/ 521359 w 1219200"/>
              <a:gd name="connsiteY11" fmla="*/ 80198 h 1741781"/>
              <a:gd name="connsiteX12" fmla="*/ 609600 w 1219200"/>
              <a:gd name="connsiteY12" fmla="*/ 0 h 174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1741781">
                <a:moveTo>
                  <a:pt x="609600" y="0"/>
                </a:moveTo>
                <a:lnTo>
                  <a:pt x="697841" y="80198"/>
                </a:lnTo>
                <a:cubicBezTo>
                  <a:pt x="1019963" y="402321"/>
                  <a:pt x="1219200" y="847329"/>
                  <a:pt x="1219200" y="1338871"/>
                </a:cubicBezTo>
                <a:cubicBezTo>
                  <a:pt x="1219200" y="1461757"/>
                  <a:pt x="1206748" y="1581734"/>
                  <a:pt x="1183036" y="1697610"/>
                </a:cubicBezTo>
                <a:lnTo>
                  <a:pt x="1171679" y="1741781"/>
                </a:lnTo>
                <a:lnTo>
                  <a:pt x="1138927" y="1729794"/>
                </a:lnTo>
                <a:cubicBezTo>
                  <a:pt x="971713" y="1677785"/>
                  <a:pt x="793929" y="1649767"/>
                  <a:pt x="609600" y="1649767"/>
                </a:cubicBezTo>
                <a:cubicBezTo>
                  <a:pt x="425272" y="1649767"/>
                  <a:pt x="247487" y="1677785"/>
                  <a:pt x="80273" y="1729794"/>
                </a:cubicBezTo>
                <a:lnTo>
                  <a:pt x="47522" y="1741781"/>
                </a:lnTo>
                <a:lnTo>
                  <a:pt x="36164" y="1697610"/>
                </a:lnTo>
                <a:cubicBezTo>
                  <a:pt x="12453" y="1581734"/>
                  <a:pt x="0" y="1461757"/>
                  <a:pt x="0" y="1338871"/>
                </a:cubicBezTo>
                <a:cubicBezTo>
                  <a:pt x="0" y="847329"/>
                  <a:pt x="199237" y="402321"/>
                  <a:pt x="521359" y="80198"/>
                </a:cubicBezTo>
                <a:lnTo>
                  <a:pt x="609600" y="0"/>
                </a:lnTo>
                <a:close/>
              </a:path>
            </a:pathLst>
          </a:custGeom>
          <a:solidFill>
            <a:srgbClr val="AEC05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9922257-C25A-6A22-2FF3-3B1FE941E6D8}"/>
              </a:ext>
            </a:extLst>
          </p:cNvPr>
          <p:cNvSpPr/>
          <p:nvPr/>
        </p:nvSpPr>
        <p:spPr>
          <a:xfrm>
            <a:off x="6430183" y="2860936"/>
            <a:ext cx="1732510" cy="1377122"/>
          </a:xfrm>
          <a:custGeom>
            <a:avLst/>
            <a:gdLst>
              <a:gd name="connsiteX0" fmla="*/ 1170432 w 1732510"/>
              <a:gd name="connsiteY0" fmla="*/ 0 h 1377122"/>
              <a:gd name="connsiteX1" fmla="*/ 1202937 w 1732510"/>
              <a:gd name="connsiteY1" fmla="*/ 126417 h 1377122"/>
              <a:gd name="connsiteX2" fmla="*/ 1644269 w 1732510"/>
              <a:gd name="connsiteY2" fmla="*/ 855763 h 1377122"/>
              <a:gd name="connsiteX3" fmla="*/ 1732510 w 1732510"/>
              <a:gd name="connsiteY3" fmla="*/ 935962 h 1377122"/>
              <a:gd name="connsiteX4" fmla="*/ 1694344 w 1732510"/>
              <a:gd name="connsiteY4" fmla="*/ 970649 h 1377122"/>
              <a:gd name="connsiteX5" fmla="*/ 562078 w 1732510"/>
              <a:gd name="connsiteY5" fmla="*/ 1377122 h 1377122"/>
              <a:gd name="connsiteX6" fmla="*/ 32751 w 1732510"/>
              <a:gd name="connsiteY6" fmla="*/ 1297095 h 1377122"/>
              <a:gd name="connsiteX7" fmla="*/ 0 w 1732510"/>
              <a:gd name="connsiteY7" fmla="*/ 1285108 h 1377122"/>
              <a:gd name="connsiteX8" fmla="*/ 32505 w 1732510"/>
              <a:gd name="connsiteY8" fmla="*/ 1158691 h 1377122"/>
              <a:gd name="connsiteX9" fmla="*/ 1039641 w 1732510"/>
              <a:gd name="connsiteY9" fmla="*/ 47870 h 1377122"/>
              <a:gd name="connsiteX10" fmla="*/ 1170432 w 1732510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0" h="1377122">
                <a:moveTo>
                  <a:pt x="1170432" y="0"/>
                </a:moveTo>
                <a:lnTo>
                  <a:pt x="1202937" y="126417"/>
                </a:lnTo>
                <a:cubicBezTo>
                  <a:pt x="1289619" y="405108"/>
                  <a:pt x="1442943" y="654437"/>
                  <a:pt x="1644269" y="855763"/>
                </a:cubicBezTo>
                <a:lnTo>
                  <a:pt x="1732510" y="935962"/>
                </a:lnTo>
                <a:lnTo>
                  <a:pt x="1694344" y="970649"/>
                </a:lnTo>
                <a:cubicBezTo>
                  <a:pt x="1386650" y="1224581"/>
                  <a:pt x="992177" y="1377122"/>
                  <a:pt x="562078" y="1377122"/>
                </a:cubicBezTo>
                <a:cubicBezTo>
                  <a:pt x="377749" y="1377122"/>
                  <a:pt x="199965" y="1349105"/>
                  <a:pt x="32751" y="1297095"/>
                </a:cubicBezTo>
                <a:lnTo>
                  <a:pt x="0" y="1285108"/>
                </a:lnTo>
                <a:lnTo>
                  <a:pt x="32505" y="1158691"/>
                </a:lnTo>
                <a:cubicBezTo>
                  <a:pt x="188532" y="657048"/>
                  <a:pt x="560481" y="250537"/>
                  <a:pt x="1039641" y="47870"/>
                </a:cubicBezTo>
                <a:lnTo>
                  <a:pt x="1170432" y="0"/>
                </a:lnTo>
                <a:close/>
              </a:path>
            </a:pathLst>
          </a:custGeom>
          <a:solidFill>
            <a:srgbClr val="ACAA75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E2BD9A2-6542-9FCD-E499-C619A63C756C}"/>
              </a:ext>
            </a:extLst>
          </p:cNvPr>
          <p:cNvSpPr/>
          <p:nvPr/>
        </p:nvSpPr>
        <p:spPr>
          <a:xfrm>
            <a:off x="5212229" y="677994"/>
            <a:ext cx="2950464" cy="3468050"/>
          </a:xfrm>
          <a:custGeom>
            <a:avLst/>
            <a:gdLst>
              <a:gd name="connsiteX0" fmla="*/ 1780032 w 2950464"/>
              <a:gd name="connsiteY0" fmla="*/ 0 h 3468050"/>
              <a:gd name="connsiteX1" fmla="*/ 2912298 w 2950464"/>
              <a:gd name="connsiteY1" fmla="*/ 406473 h 3468050"/>
              <a:gd name="connsiteX2" fmla="*/ 2950464 w 2950464"/>
              <a:gd name="connsiteY2" fmla="*/ 441161 h 3468050"/>
              <a:gd name="connsiteX3" fmla="*/ 2862223 w 2950464"/>
              <a:gd name="connsiteY3" fmla="*/ 521359 h 3468050"/>
              <a:gd name="connsiteX4" fmla="*/ 2340864 w 2950464"/>
              <a:gd name="connsiteY4" fmla="*/ 1780032 h 3468050"/>
              <a:gd name="connsiteX5" fmla="*/ 2377028 w 2950464"/>
              <a:gd name="connsiteY5" fmla="*/ 2138771 h 3468050"/>
              <a:gd name="connsiteX6" fmla="*/ 2388386 w 2950464"/>
              <a:gd name="connsiteY6" fmla="*/ 2182942 h 3468050"/>
              <a:gd name="connsiteX7" fmla="*/ 2257595 w 2950464"/>
              <a:gd name="connsiteY7" fmla="*/ 2230812 h 3468050"/>
              <a:gd name="connsiteX8" fmla="*/ 1250459 w 2950464"/>
              <a:gd name="connsiteY8" fmla="*/ 3341633 h 3468050"/>
              <a:gd name="connsiteX9" fmla="*/ 1217954 w 2950464"/>
              <a:gd name="connsiteY9" fmla="*/ 3468050 h 3468050"/>
              <a:gd name="connsiteX10" fmla="*/ 1087163 w 2950464"/>
              <a:gd name="connsiteY10" fmla="*/ 3420180 h 3468050"/>
              <a:gd name="connsiteX11" fmla="*/ 0 w 2950464"/>
              <a:gd name="connsiteY11" fmla="*/ 1780032 h 3468050"/>
              <a:gd name="connsiteX12" fmla="*/ 17800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780032" y="0"/>
                </a:moveTo>
                <a:cubicBezTo>
                  <a:pt x="2210131" y="0"/>
                  <a:pt x="2604604" y="152541"/>
                  <a:pt x="2912298" y="406473"/>
                </a:cubicBezTo>
                <a:lnTo>
                  <a:pt x="2950464" y="441161"/>
                </a:lnTo>
                <a:lnTo>
                  <a:pt x="2862223" y="521359"/>
                </a:lnTo>
                <a:cubicBezTo>
                  <a:pt x="2540101" y="843482"/>
                  <a:pt x="2340864" y="1288490"/>
                  <a:pt x="2340864" y="1780032"/>
                </a:cubicBezTo>
                <a:cubicBezTo>
                  <a:pt x="2340864" y="1902918"/>
                  <a:pt x="2353317" y="2022895"/>
                  <a:pt x="2377028" y="2138771"/>
                </a:cubicBezTo>
                <a:lnTo>
                  <a:pt x="2388386" y="2182942"/>
                </a:lnTo>
                <a:lnTo>
                  <a:pt x="2257595" y="2230812"/>
                </a:lnTo>
                <a:cubicBezTo>
                  <a:pt x="1778435" y="2433479"/>
                  <a:pt x="1406486" y="2839990"/>
                  <a:pt x="1250459" y="3341633"/>
                </a:cubicBezTo>
                <a:lnTo>
                  <a:pt x="1217954" y="3468050"/>
                </a:lnTo>
                <a:lnTo>
                  <a:pt x="1087163" y="3420180"/>
                </a:lnTo>
                <a:cubicBezTo>
                  <a:pt x="448283" y="3149957"/>
                  <a:pt x="0" y="2517346"/>
                  <a:pt x="0" y="1780032"/>
                </a:cubicBezTo>
                <a:cubicBezTo>
                  <a:pt x="0" y="796947"/>
                  <a:pt x="796947" y="0"/>
                  <a:pt x="1780032" y="0"/>
                </a:cubicBezTo>
                <a:close/>
              </a:path>
            </a:pathLst>
          </a:custGeom>
          <a:solidFill>
            <a:srgbClr val="60D07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603F8E-89B6-3A14-3F87-F0A7F572AE6A}"/>
              </a:ext>
            </a:extLst>
          </p:cNvPr>
          <p:cNvSpPr/>
          <p:nvPr/>
        </p:nvSpPr>
        <p:spPr>
          <a:xfrm>
            <a:off x="8162693" y="677994"/>
            <a:ext cx="2950464" cy="3468050"/>
          </a:xfrm>
          <a:custGeom>
            <a:avLst/>
            <a:gdLst>
              <a:gd name="connsiteX0" fmla="*/ 1170432 w 2950464"/>
              <a:gd name="connsiteY0" fmla="*/ 0 h 3468050"/>
              <a:gd name="connsiteX1" fmla="*/ 2950464 w 2950464"/>
              <a:gd name="connsiteY1" fmla="*/ 1780032 h 3468050"/>
              <a:gd name="connsiteX2" fmla="*/ 1863301 w 2950464"/>
              <a:gd name="connsiteY2" fmla="*/ 3420180 h 3468050"/>
              <a:gd name="connsiteX3" fmla="*/ 1732511 w 2950464"/>
              <a:gd name="connsiteY3" fmla="*/ 3468050 h 3468050"/>
              <a:gd name="connsiteX4" fmla="*/ 1700005 w 2950464"/>
              <a:gd name="connsiteY4" fmla="*/ 3341633 h 3468050"/>
              <a:gd name="connsiteX5" fmla="*/ 692869 w 2950464"/>
              <a:gd name="connsiteY5" fmla="*/ 2230812 h 3468050"/>
              <a:gd name="connsiteX6" fmla="*/ 562079 w 2950464"/>
              <a:gd name="connsiteY6" fmla="*/ 2182942 h 3468050"/>
              <a:gd name="connsiteX7" fmla="*/ 573436 w 2950464"/>
              <a:gd name="connsiteY7" fmla="*/ 2138771 h 3468050"/>
              <a:gd name="connsiteX8" fmla="*/ 609600 w 2950464"/>
              <a:gd name="connsiteY8" fmla="*/ 1780032 h 3468050"/>
              <a:gd name="connsiteX9" fmla="*/ 88241 w 2950464"/>
              <a:gd name="connsiteY9" fmla="*/ 521359 h 3468050"/>
              <a:gd name="connsiteX10" fmla="*/ 0 w 2950464"/>
              <a:gd name="connsiteY10" fmla="*/ 441161 h 3468050"/>
              <a:gd name="connsiteX11" fmla="*/ 38166 w 2950464"/>
              <a:gd name="connsiteY11" fmla="*/ 406473 h 3468050"/>
              <a:gd name="connsiteX12" fmla="*/ 11704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170432" y="0"/>
                </a:moveTo>
                <a:cubicBezTo>
                  <a:pt x="2153517" y="0"/>
                  <a:pt x="2950464" y="796947"/>
                  <a:pt x="2950464" y="1780032"/>
                </a:cubicBezTo>
                <a:cubicBezTo>
                  <a:pt x="2950464" y="2517346"/>
                  <a:pt x="2502182" y="3149957"/>
                  <a:pt x="1863301" y="3420180"/>
                </a:cubicBezTo>
                <a:lnTo>
                  <a:pt x="1732511" y="3468050"/>
                </a:lnTo>
                <a:lnTo>
                  <a:pt x="1700005" y="3341633"/>
                </a:lnTo>
                <a:cubicBezTo>
                  <a:pt x="1543979" y="2839990"/>
                  <a:pt x="1172029" y="2433479"/>
                  <a:pt x="692869" y="2230812"/>
                </a:cubicBezTo>
                <a:lnTo>
                  <a:pt x="562079" y="2182942"/>
                </a:lnTo>
                <a:lnTo>
                  <a:pt x="573436" y="2138771"/>
                </a:lnTo>
                <a:cubicBezTo>
                  <a:pt x="597148" y="2022895"/>
                  <a:pt x="609600" y="1902918"/>
                  <a:pt x="609600" y="1780032"/>
                </a:cubicBezTo>
                <a:cubicBezTo>
                  <a:pt x="609600" y="1288490"/>
                  <a:pt x="410363" y="843482"/>
                  <a:pt x="88241" y="521359"/>
                </a:cubicBezTo>
                <a:lnTo>
                  <a:pt x="0" y="441161"/>
                </a:lnTo>
                <a:lnTo>
                  <a:pt x="38166" y="406473"/>
                </a:lnTo>
                <a:cubicBezTo>
                  <a:pt x="345861" y="152541"/>
                  <a:pt x="740333" y="0"/>
                  <a:pt x="1170432" y="0"/>
                </a:cubicBezTo>
                <a:close/>
              </a:path>
            </a:pathLst>
          </a:custGeom>
          <a:solidFill>
            <a:srgbClr val="FCB02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FB4EEFD-54A0-BC27-11AC-07C94B8D7D2F}"/>
              </a:ext>
            </a:extLst>
          </p:cNvPr>
          <p:cNvSpPr/>
          <p:nvPr/>
        </p:nvSpPr>
        <p:spPr>
          <a:xfrm>
            <a:off x="8162694" y="2860936"/>
            <a:ext cx="1732511" cy="1377122"/>
          </a:xfrm>
          <a:custGeom>
            <a:avLst/>
            <a:gdLst>
              <a:gd name="connsiteX0" fmla="*/ 562079 w 1732511"/>
              <a:gd name="connsiteY0" fmla="*/ 0 h 1377122"/>
              <a:gd name="connsiteX1" fmla="*/ 692869 w 1732511"/>
              <a:gd name="connsiteY1" fmla="*/ 47870 h 1377122"/>
              <a:gd name="connsiteX2" fmla="*/ 1700005 w 1732511"/>
              <a:gd name="connsiteY2" fmla="*/ 1158691 h 1377122"/>
              <a:gd name="connsiteX3" fmla="*/ 1732511 w 1732511"/>
              <a:gd name="connsiteY3" fmla="*/ 1285108 h 1377122"/>
              <a:gd name="connsiteX4" fmla="*/ 1699759 w 1732511"/>
              <a:gd name="connsiteY4" fmla="*/ 1297095 h 1377122"/>
              <a:gd name="connsiteX5" fmla="*/ 1170432 w 1732511"/>
              <a:gd name="connsiteY5" fmla="*/ 1377122 h 1377122"/>
              <a:gd name="connsiteX6" fmla="*/ 38166 w 1732511"/>
              <a:gd name="connsiteY6" fmla="*/ 970649 h 1377122"/>
              <a:gd name="connsiteX7" fmla="*/ 0 w 1732511"/>
              <a:gd name="connsiteY7" fmla="*/ 935962 h 1377122"/>
              <a:gd name="connsiteX8" fmla="*/ 88241 w 1732511"/>
              <a:gd name="connsiteY8" fmla="*/ 855763 h 1377122"/>
              <a:gd name="connsiteX9" fmla="*/ 529573 w 1732511"/>
              <a:gd name="connsiteY9" fmla="*/ 126417 h 1377122"/>
              <a:gd name="connsiteX10" fmla="*/ 562079 w 1732511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1" h="1377122">
                <a:moveTo>
                  <a:pt x="562079" y="0"/>
                </a:moveTo>
                <a:lnTo>
                  <a:pt x="692869" y="47870"/>
                </a:lnTo>
                <a:cubicBezTo>
                  <a:pt x="1172029" y="250537"/>
                  <a:pt x="1543979" y="657048"/>
                  <a:pt x="1700005" y="1158691"/>
                </a:cubicBezTo>
                <a:lnTo>
                  <a:pt x="1732511" y="1285108"/>
                </a:lnTo>
                <a:lnTo>
                  <a:pt x="1699759" y="1297095"/>
                </a:lnTo>
                <a:cubicBezTo>
                  <a:pt x="1532545" y="1349105"/>
                  <a:pt x="1354761" y="1377122"/>
                  <a:pt x="1170432" y="1377122"/>
                </a:cubicBezTo>
                <a:cubicBezTo>
                  <a:pt x="740333" y="1377122"/>
                  <a:pt x="345861" y="1224581"/>
                  <a:pt x="38166" y="970649"/>
                </a:cubicBezTo>
                <a:lnTo>
                  <a:pt x="0" y="935962"/>
                </a:lnTo>
                <a:lnTo>
                  <a:pt x="88241" y="855763"/>
                </a:lnTo>
                <a:cubicBezTo>
                  <a:pt x="289568" y="654437"/>
                  <a:pt x="442892" y="405108"/>
                  <a:pt x="529573" y="126417"/>
                </a:cubicBezTo>
                <a:lnTo>
                  <a:pt x="562079" y="0"/>
                </a:lnTo>
                <a:close/>
              </a:path>
            </a:pathLst>
          </a:custGeom>
          <a:solidFill>
            <a:srgbClr val="FA9A54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8F065E-FF5A-C0FC-324F-2FABA48C15B6}"/>
              </a:ext>
            </a:extLst>
          </p:cNvPr>
          <p:cNvSpPr/>
          <p:nvPr/>
        </p:nvSpPr>
        <p:spPr>
          <a:xfrm>
            <a:off x="6382662" y="3796898"/>
            <a:ext cx="3560064" cy="2532088"/>
          </a:xfrm>
          <a:custGeom>
            <a:avLst/>
            <a:gdLst>
              <a:gd name="connsiteX0" fmla="*/ 1780032 w 3560064"/>
              <a:gd name="connsiteY0" fmla="*/ 0 h 2532088"/>
              <a:gd name="connsiteX1" fmla="*/ 1818198 w 3560064"/>
              <a:gd name="connsiteY1" fmla="*/ 34687 h 2532088"/>
              <a:gd name="connsiteX2" fmla="*/ 2950464 w 3560064"/>
              <a:gd name="connsiteY2" fmla="*/ 441160 h 2532088"/>
              <a:gd name="connsiteX3" fmla="*/ 3479791 w 3560064"/>
              <a:gd name="connsiteY3" fmla="*/ 361133 h 2532088"/>
              <a:gd name="connsiteX4" fmla="*/ 3512543 w 3560064"/>
              <a:gd name="connsiteY4" fmla="*/ 349146 h 2532088"/>
              <a:gd name="connsiteX5" fmla="*/ 3523900 w 3560064"/>
              <a:gd name="connsiteY5" fmla="*/ 393317 h 2532088"/>
              <a:gd name="connsiteX6" fmla="*/ 3560064 w 3560064"/>
              <a:gd name="connsiteY6" fmla="*/ 752056 h 2532088"/>
              <a:gd name="connsiteX7" fmla="*/ 1780032 w 3560064"/>
              <a:gd name="connsiteY7" fmla="*/ 2532088 h 2532088"/>
              <a:gd name="connsiteX8" fmla="*/ 0 w 3560064"/>
              <a:gd name="connsiteY8" fmla="*/ 752056 h 2532088"/>
              <a:gd name="connsiteX9" fmla="*/ 36164 w 3560064"/>
              <a:gd name="connsiteY9" fmla="*/ 393317 h 2532088"/>
              <a:gd name="connsiteX10" fmla="*/ 47522 w 3560064"/>
              <a:gd name="connsiteY10" fmla="*/ 349146 h 2532088"/>
              <a:gd name="connsiteX11" fmla="*/ 80273 w 3560064"/>
              <a:gd name="connsiteY11" fmla="*/ 361133 h 2532088"/>
              <a:gd name="connsiteX12" fmla="*/ 609600 w 3560064"/>
              <a:gd name="connsiteY12" fmla="*/ 441160 h 2532088"/>
              <a:gd name="connsiteX13" fmla="*/ 1741866 w 3560064"/>
              <a:gd name="connsiteY13" fmla="*/ 34687 h 2532088"/>
              <a:gd name="connsiteX14" fmla="*/ 1780032 w 3560064"/>
              <a:gd name="connsiteY14" fmla="*/ 0 h 25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0064" h="2532088">
                <a:moveTo>
                  <a:pt x="1780032" y="0"/>
                </a:moveTo>
                <a:lnTo>
                  <a:pt x="1818198" y="34687"/>
                </a:lnTo>
                <a:cubicBezTo>
                  <a:pt x="2125893" y="288619"/>
                  <a:pt x="2520365" y="441160"/>
                  <a:pt x="2950464" y="441160"/>
                </a:cubicBezTo>
                <a:cubicBezTo>
                  <a:pt x="3134793" y="441160"/>
                  <a:pt x="3312577" y="413143"/>
                  <a:pt x="3479791" y="361133"/>
                </a:cubicBezTo>
                <a:lnTo>
                  <a:pt x="3512543" y="349146"/>
                </a:lnTo>
                <a:lnTo>
                  <a:pt x="3523900" y="393317"/>
                </a:lnTo>
                <a:cubicBezTo>
                  <a:pt x="3547612" y="509193"/>
                  <a:pt x="3560064" y="629171"/>
                  <a:pt x="3560064" y="752056"/>
                </a:cubicBezTo>
                <a:cubicBezTo>
                  <a:pt x="3560064" y="1735141"/>
                  <a:pt x="2763117" y="2532088"/>
                  <a:pt x="1780032" y="2532088"/>
                </a:cubicBezTo>
                <a:cubicBezTo>
                  <a:pt x="796947" y="2532088"/>
                  <a:pt x="0" y="1735141"/>
                  <a:pt x="0" y="752056"/>
                </a:cubicBezTo>
                <a:cubicBezTo>
                  <a:pt x="0" y="629171"/>
                  <a:pt x="12452" y="509193"/>
                  <a:pt x="36164" y="393317"/>
                </a:cubicBezTo>
                <a:lnTo>
                  <a:pt x="47522" y="349146"/>
                </a:lnTo>
                <a:lnTo>
                  <a:pt x="80273" y="361133"/>
                </a:lnTo>
                <a:cubicBezTo>
                  <a:pt x="247487" y="413143"/>
                  <a:pt x="425271" y="441160"/>
                  <a:pt x="609600" y="441160"/>
                </a:cubicBezTo>
                <a:cubicBezTo>
                  <a:pt x="1039699" y="441160"/>
                  <a:pt x="1434172" y="288619"/>
                  <a:pt x="1741866" y="34687"/>
                </a:cubicBezTo>
                <a:lnTo>
                  <a:pt x="1780032" y="0"/>
                </a:lnTo>
                <a:close/>
              </a:path>
            </a:pathLst>
          </a:custGeom>
          <a:solidFill>
            <a:srgbClr val="F88379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4606926-839F-D653-0A04-22C2375DE4FD}"/>
              </a:ext>
            </a:extLst>
          </p:cNvPr>
          <p:cNvSpPr/>
          <p:nvPr/>
        </p:nvSpPr>
        <p:spPr>
          <a:xfrm>
            <a:off x="7600616" y="2768922"/>
            <a:ext cx="1124157" cy="1027976"/>
          </a:xfrm>
          <a:custGeom>
            <a:avLst/>
            <a:gdLst>
              <a:gd name="connsiteX0" fmla="*/ 562078 w 1124157"/>
              <a:gd name="connsiteY0" fmla="*/ 0 h 1027976"/>
              <a:gd name="connsiteX1" fmla="*/ 1091405 w 1124157"/>
              <a:gd name="connsiteY1" fmla="*/ 80027 h 1027976"/>
              <a:gd name="connsiteX2" fmla="*/ 1124157 w 1124157"/>
              <a:gd name="connsiteY2" fmla="*/ 92014 h 1027976"/>
              <a:gd name="connsiteX3" fmla="*/ 1091651 w 1124157"/>
              <a:gd name="connsiteY3" fmla="*/ 218431 h 1027976"/>
              <a:gd name="connsiteX4" fmla="*/ 650319 w 1124157"/>
              <a:gd name="connsiteY4" fmla="*/ 947777 h 1027976"/>
              <a:gd name="connsiteX5" fmla="*/ 562078 w 1124157"/>
              <a:gd name="connsiteY5" fmla="*/ 1027976 h 1027976"/>
              <a:gd name="connsiteX6" fmla="*/ 473837 w 1124157"/>
              <a:gd name="connsiteY6" fmla="*/ 947777 h 1027976"/>
              <a:gd name="connsiteX7" fmla="*/ 32505 w 1124157"/>
              <a:gd name="connsiteY7" fmla="*/ 218431 h 1027976"/>
              <a:gd name="connsiteX8" fmla="*/ 0 w 1124157"/>
              <a:gd name="connsiteY8" fmla="*/ 92014 h 1027976"/>
              <a:gd name="connsiteX9" fmla="*/ 32751 w 1124157"/>
              <a:gd name="connsiteY9" fmla="*/ 80027 h 1027976"/>
              <a:gd name="connsiteX10" fmla="*/ 562078 w 1124157"/>
              <a:gd name="connsiteY10" fmla="*/ 0 h 1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4157" h="1027976">
                <a:moveTo>
                  <a:pt x="562078" y="0"/>
                </a:moveTo>
                <a:cubicBezTo>
                  <a:pt x="746407" y="0"/>
                  <a:pt x="924191" y="28018"/>
                  <a:pt x="1091405" y="80027"/>
                </a:cubicBezTo>
                <a:lnTo>
                  <a:pt x="1124157" y="92014"/>
                </a:lnTo>
                <a:lnTo>
                  <a:pt x="1091651" y="218431"/>
                </a:lnTo>
                <a:cubicBezTo>
                  <a:pt x="1004970" y="497122"/>
                  <a:pt x="851646" y="746451"/>
                  <a:pt x="650319" y="947777"/>
                </a:cubicBezTo>
                <a:lnTo>
                  <a:pt x="562078" y="1027976"/>
                </a:lnTo>
                <a:lnTo>
                  <a:pt x="473837" y="947777"/>
                </a:lnTo>
                <a:cubicBezTo>
                  <a:pt x="272511" y="746451"/>
                  <a:pt x="119187" y="497122"/>
                  <a:pt x="32505" y="218431"/>
                </a:cubicBezTo>
                <a:lnTo>
                  <a:pt x="0" y="92014"/>
                </a:lnTo>
                <a:lnTo>
                  <a:pt x="32751" y="80027"/>
                </a:lnTo>
                <a:cubicBezTo>
                  <a:pt x="199965" y="28018"/>
                  <a:pt x="377750" y="0"/>
                  <a:pt x="562078" y="0"/>
                </a:cubicBezTo>
                <a:close/>
              </a:path>
            </a:pathLst>
          </a:custGeom>
          <a:solidFill>
            <a:srgbClr val="C1B1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Target Audience outline">
            <a:extLst>
              <a:ext uri="{FF2B5EF4-FFF2-40B4-BE49-F238E27FC236}">
                <a16:creationId xmlns:a16="http://schemas.microsoft.com/office/drawing/2014/main" id="{93AE2AB6-4E9F-8ADF-68C7-F451BB4C1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3061" y="1497619"/>
            <a:ext cx="1575308" cy="1575308"/>
          </a:xfrm>
          <a:prstGeom prst="rect">
            <a:avLst/>
          </a:prstGeom>
        </p:spPr>
      </p:pic>
      <p:pic>
        <p:nvPicPr>
          <p:cNvPr id="17" name="Graphic 16" descr="Muscular arm outline">
            <a:extLst>
              <a:ext uri="{FF2B5EF4-FFF2-40B4-BE49-F238E27FC236}">
                <a16:creationId xmlns:a16="http://schemas.microsoft.com/office/drawing/2014/main" id="{226438ED-F091-046D-373D-BAAB6C91C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3170" y="4190314"/>
            <a:ext cx="1319047" cy="1319047"/>
          </a:xfrm>
          <a:prstGeom prst="rect">
            <a:avLst/>
          </a:prstGeom>
        </p:spPr>
      </p:pic>
      <p:pic>
        <p:nvPicPr>
          <p:cNvPr id="19" name="Graphic 18" descr="Chat bubble outline">
            <a:extLst>
              <a:ext uri="{FF2B5EF4-FFF2-40B4-BE49-F238E27FC236}">
                <a16:creationId xmlns:a16="http://schemas.microsoft.com/office/drawing/2014/main" id="{03C6231A-9DB5-2A6A-E0D0-CD7ADA614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7017" y="1598203"/>
            <a:ext cx="1627632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31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E4B2F-6C0B-9EDC-6443-EA4FE2C2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E00DA-538F-555D-E5CA-4B144F45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C2844-AA8B-19CE-7CA2-808EA3E4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F7F3FA-1501-5EB5-1C6F-206AA812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4313285" cy="1188720"/>
          </a:xfrm>
        </p:spPr>
        <p:txBody>
          <a:bodyPr/>
          <a:lstStyle/>
          <a:p>
            <a:r>
              <a:rPr lang="en-US" dirty="0"/>
              <a:t>Transparent processes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F3E717-CBA8-3C0D-D748-DC5A87CB8B46}"/>
              </a:ext>
            </a:extLst>
          </p:cNvPr>
          <p:cNvSpPr/>
          <p:nvPr/>
        </p:nvSpPr>
        <p:spPr>
          <a:xfrm>
            <a:off x="7553093" y="1119156"/>
            <a:ext cx="1219200" cy="1741781"/>
          </a:xfrm>
          <a:custGeom>
            <a:avLst/>
            <a:gdLst>
              <a:gd name="connsiteX0" fmla="*/ 609600 w 1219200"/>
              <a:gd name="connsiteY0" fmla="*/ 0 h 1741781"/>
              <a:gd name="connsiteX1" fmla="*/ 697841 w 1219200"/>
              <a:gd name="connsiteY1" fmla="*/ 80198 h 1741781"/>
              <a:gd name="connsiteX2" fmla="*/ 1219200 w 1219200"/>
              <a:gd name="connsiteY2" fmla="*/ 1338871 h 1741781"/>
              <a:gd name="connsiteX3" fmla="*/ 1183036 w 1219200"/>
              <a:gd name="connsiteY3" fmla="*/ 1697610 h 1741781"/>
              <a:gd name="connsiteX4" fmla="*/ 1171679 w 1219200"/>
              <a:gd name="connsiteY4" fmla="*/ 1741781 h 1741781"/>
              <a:gd name="connsiteX5" fmla="*/ 1138927 w 1219200"/>
              <a:gd name="connsiteY5" fmla="*/ 1729794 h 1741781"/>
              <a:gd name="connsiteX6" fmla="*/ 609600 w 1219200"/>
              <a:gd name="connsiteY6" fmla="*/ 1649767 h 1741781"/>
              <a:gd name="connsiteX7" fmla="*/ 80273 w 1219200"/>
              <a:gd name="connsiteY7" fmla="*/ 1729794 h 1741781"/>
              <a:gd name="connsiteX8" fmla="*/ 47522 w 1219200"/>
              <a:gd name="connsiteY8" fmla="*/ 1741781 h 1741781"/>
              <a:gd name="connsiteX9" fmla="*/ 36164 w 1219200"/>
              <a:gd name="connsiteY9" fmla="*/ 1697610 h 1741781"/>
              <a:gd name="connsiteX10" fmla="*/ 0 w 1219200"/>
              <a:gd name="connsiteY10" fmla="*/ 1338871 h 1741781"/>
              <a:gd name="connsiteX11" fmla="*/ 521359 w 1219200"/>
              <a:gd name="connsiteY11" fmla="*/ 80198 h 1741781"/>
              <a:gd name="connsiteX12" fmla="*/ 609600 w 1219200"/>
              <a:gd name="connsiteY12" fmla="*/ 0 h 174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1741781">
                <a:moveTo>
                  <a:pt x="609600" y="0"/>
                </a:moveTo>
                <a:lnTo>
                  <a:pt x="697841" y="80198"/>
                </a:lnTo>
                <a:cubicBezTo>
                  <a:pt x="1019963" y="402321"/>
                  <a:pt x="1219200" y="847329"/>
                  <a:pt x="1219200" y="1338871"/>
                </a:cubicBezTo>
                <a:cubicBezTo>
                  <a:pt x="1219200" y="1461757"/>
                  <a:pt x="1206748" y="1581734"/>
                  <a:pt x="1183036" y="1697610"/>
                </a:cubicBezTo>
                <a:lnTo>
                  <a:pt x="1171679" y="1741781"/>
                </a:lnTo>
                <a:lnTo>
                  <a:pt x="1138927" y="1729794"/>
                </a:lnTo>
                <a:cubicBezTo>
                  <a:pt x="971713" y="1677785"/>
                  <a:pt x="793929" y="1649767"/>
                  <a:pt x="609600" y="1649767"/>
                </a:cubicBezTo>
                <a:cubicBezTo>
                  <a:pt x="425272" y="1649767"/>
                  <a:pt x="247487" y="1677785"/>
                  <a:pt x="80273" y="1729794"/>
                </a:cubicBezTo>
                <a:lnTo>
                  <a:pt x="47522" y="1741781"/>
                </a:lnTo>
                <a:lnTo>
                  <a:pt x="36164" y="1697610"/>
                </a:lnTo>
                <a:cubicBezTo>
                  <a:pt x="12453" y="1581734"/>
                  <a:pt x="0" y="1461757"/>
                  <a:pt x="0" y="1338871"/>
                </a:cubicBezTo>
                <a:cubicBezTo>
                  <a:pt x="0" y="847329"/>
                  <a:pt x="199237" y="402321"/>
                  <a:pt x="521359" y="80198"/>
                </a:cubicBezTo>
                <a:lnTo>
                  <a:pt x="609600" y="0"/>
                </a:lnTo>
                <a:close/>
              </a:path>
            </a:pathLst>
          </a:custGeom>
          <a:solidFill>
            <a:srgbClr val="AEC05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57A3EAB-D8ED-ADE0-8807-E383CB5A064C}"/>
              </a:ext>
            </a:extLst>
          </p:cNvPr>
          <p:cNvSpPr/>
          <p:nvPr/>
        </p:nvSpPr>
        <p:spPr>
          <a:xfrm>
            <a:off x="6430183" y="2860936"/>
            <a:ext cx="1732510" cy="1377122"/>
          </a:xfrm>
          <a:custGeom>
            <a:avLst/>
            <a:gdLst>
              <a:gd name="connsiteX0" fmla="*/ 1170432 w 1732510"/>
              <a:gd name="connsiteY0" fmla="*/ 0 h 1377122"/>
              <a:gd name="connsiteX1" fmla="*/ 1202937 w 1732510"/>
              <a:gd name="connsiteY1" fmla="*/ 126417 h 1377122"/>
              <a:gd name="connsiteX2" fmla="*/ 1644269 w 1732510"/>
              <a:gd name="connsiteY2" fmla="*/ 855763 h 1377122"/>
              <a:gd name="connsiteX3" fmla="*/ 1732510 w 1732510"/>
              <a:gd name="connsiteY3" fmla="*/ 935962 h 1377122"/>
              <a:gd name="connsiteX4" fmla="*/ 1694344 w 1732510"/>
              <a:gd name="connsiteY4" fmla="*/ 970649 h 1377122"/>
              <a:gd name="connsiteX5" fmla="*/ 562078 w 1732510"/>
              <a:gd name="connsiteY5" fmla="*/ 1377122 h 1377122"/>
              <a:gd name="connsiteX6" fmla="*/ 32751 w 1732510"/>
              <a:gd name="connsiteY6" fmla="*/ 1297095 h 1377122"/>
              <a:gd name="connsiteX7" fmla="*/ 0 w 1732510"/>
              <a:gd name="connsiteY7" fmla="*/ 1285108 h 1377122"/>
              <a:gd name="connsiteX8" fmla="*/ 32505 w 1732510"/>
              <a:gd name="connsiteY8" fmla="*/ 1158691 h 1377122"/>
              <a:gd name="connsiteX9" fmla="*/ 1039641 w 1732510"/>
              <a:gd name="connsiteY9" fmla="*/ 47870 h 1377122"/>
              <a:gd name="connsiteX10" fmla="*/ 1170432 w 1732510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0" h="1377122">
                <a:moveTo>
                  <a:pt x="1170432" y="0"/>
                </a:moveTo>
                <a:lnTo>
                  <a:pt x="1202937" y="126417"/>
                </a:lnTo>
                <a:cubicBezTo>
                  <a:pt x="1289619" y="405108"/>
                  <a:pt x="1442943" y="654437"/>
                  <a:pt x="1644269" y="855763"/>
                </a:cubicBezTo>
                <a:lnTo>
                  <a:pt x="1732510" y="935962"/>
                </a:lnTo>
                <a:lnTo>
                  <a:pt x="1694344" y="970649"/>
                </a:lnTo>
                <a:cubicBezTo>
                  <a:pt x="1386650" y="1224581"/>
                  <a:pt x="992177" y="1377122"/>
                  <a:pt x="562078" y="1377122"/>
                </a:cubicBezTo>
                <a:cubicBezTo>
                  <a:pt x="377749" y="1377122"/>
                  <a:pt x="199965" y="1349105"/>
                  <a:pt x="32751" y="1297095"/>
                </a:cubicBezTo>
                <a:lnTo>
                  <a:pt x="0" y="1285108"/>
                </a:lnTo>
                <a:lnTo>
                  <a:pt x="32505" y="1158691"/>
                </a:lnTo>
                <a:cubicBezTo>
                  <a:pt x="188532" y="657048"/>
                  <a:pt x="560481" y="250537"/>
                  <a:pt x="1039641" y="47870"/>
                </a:cubicBezTo>
                <a:lnTo>
                  <a:pt x="1170432" y="0"/>
                </a:lnTo>
                <a:close/>
              </a:path>
            </a:pathLst>
          </a:custGeom>
          <a:solidFill>
            <a:srgbClr val="ACAA75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314526-C825-47DA-645C-FF3A65CE4A03}"/>
              </a:ext>
            </a:extLst>
          </p:cNvPr>
          <p:cNvSpPr/>
          <p:nvPr/>
        </p:nvSpPr>
        <p:spPr>
          <a:xfrm>
            <a:off x="5212229" y="677994"/>
            <a:ext cx="2950464" cy="3468050"/>
          </a:xfrm>
          <a:custGeom>
            <a:avLst/>
            <a:gdLst>
              <a:gd name="connsiteX0" fmla="*/ 1780032 w 2950464"/>
              <a:gd name="connsiteY0" fmla="*/ 0 h 3468050"/>
              <a:gd name="connsiteX1" fmla="*/ 2912298 w 2950464"/>
              <a:gd name="connsiteY1" fmla="*/ 406473 h 3468050"/>
              <a:gd name="connsiteX2" fmla="*/ 2950464 w 2950464"/>
              <a:gd name="connsiteY2" fmla="*/ 441161 h 3468050"/>
              <a:gd name="connsiteX3" fmla="*/ 2862223 w 2950464"/>
              <a:gd name="connsiteY3" fmla="*/ 521359 h 3468050"/>
              <a:gd name="connsiteX4" fmla="*/ 2340864 w 2950464"/>
              <a:gd name="connsiteY4" fmla="*/ 1780032 h 3468050"/>
              <a:gd name="connsiteX5" fmla="*/ 2377028 w 2950464"/>
              <a:gd name="connsiteY5" fmla="*/ 2138771 h 3468050"/>
              <a:gd name="connsiteX6" fmla="*/ 2388386 w 2950464"/>
              <a:gd name="connsiteY6" fmla="*/ 2182942 h 3468050"/>
              <a:gd name="connsiteX7" fmla="*/ 2257595 w 2950464"/>
              <a:gd name="connsiteY7" fmla="*/ 2230812 h 3468050"/>
              <a:gd name="connsiteX8" fmla="*/ 1250459 w 2950464"/>
              <a:gd name="connsiteY8" fmla="*/ 3341633 h 3468050"/>
              <a:gd name="connsiteX9" fmla="*/ 1217954 w 2950464"/>
              <a:gd name="connsiteY9" fmla="*/ 3468050 h 3468050"/>
              <a:gd name="connsiteX10" fmla="*/ 1087163 w 2950464"/>
              <a:gd name="connsiteY10" fmla="*/ 3420180 h 3468050"/>
              <a:gd name="connsiteX11" fmla="*/ 0 w 2950464"/>
              <a:gd name="connsiteY11" fmla="*/ 1780032 h 3468050"/>
              <a:gd name="connsiteX12" fmla="*/ 17800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780032" y="0"/>
                </a:moveTo>
                <a:cubicBezTo>
                  <a:pt x="2210131" y="0"/>
                  <a:pt x="2604604" y="152541"/>
                  <a:pt x="2912298" y="406473"/>
                </a:cubicBezTo>
                <a:lnTo>
                  <a:pt x="2950464" y="441161"/>
                </a:lnTo>
                <a:lnTo>
                  <a:pt x="2862223" y="521359"/>
                </a:lnTo>
                <a:cubicBezTo>
                  <a:pt x="2540101" y="843482"/>
                  <a:pt x="2340864" y="1288490"/>
                  <a:pt x="2340864" y="1780032"/>
                </a:cubicBezTo>
                <a:cubicBezTo>
                  <a:pt x="2340864" y="1902918"/>
                  <a:pt x="2353317" y="2022895"/>
                  <a:pt x="2377028" y="2138771"/>
                </a:cubicBezTo>
                <a:lnTo>
                  <a:pt x="2388386" y="2182942"/>
                </a:lnTo>
                <a:lnTo>
                  <a:pt x="2257595" y="2230812"/>
                </a:lnTo>
                <a:cubicBezTo>
                  <a:pt x="1778435" y="2433479"/>
                  <a:pt x="1406486" y="2839990"/>
                  <a:pt x="1250459" y="3341633"/>
                </a:cubicBezTo>
                <a:lnTo>
                  <a:pt x="1217954" y="3468050"/>
                </a:lnTo>
                <a:lnTo>
                  <a:pt x="1087163" y="3420180"/>
                </a:lnTo>
                <a:cubicBezTo>
                  <a:pt x="448283" y="3149957"/>
                  <a:pt x="0" y="2517346"/>
                  <a:pt x="0" y="1780032"/>
                </a:cubicBezTo>
                <a:cubicBezTo>
                  <a:pt x="0" y="796947"/>
                  <a:pt x="796947" y="0"/>
                  <a:pt x="1780032" y="0"/>
                </a:cubicBezTo>
                <a:close/>
              </a:path>
            </a:pathLst>
          </a:custGeom>
          <a:solidFill>
            <a:srgbClr val="60D07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AC3A33C-2184-080C-FDA5-8D80DFEF1653}"/>
              </a:ext>
            </a:extLst>
          </p:cNvPr>
          <p:cNvSpPr/>
          <p:nvPr/>
        </p:nvSpPr>
        <p:spPr>
          <a:xfrm>
            <a:off x="8162693" y="677994"/>
            <a:ext cx="2950464" cy="3468050"/>
          </a:xfrm>
          <a:custGeom>
            <a:avLst/>
            <a:gdLst>
              <a:gd name="connsiteX0" fmla="*/ 1170432 w 2950464"/>
              <a:gd name="connsiteY0" fmla="*/ 0 h 3468050"/>
              <a:gd name="connsiteX1" fmla="*/ 2950464 w 2950464"/>
              <a:gd name="connsiteY1" fmla="*/ 1780032 h 3468050"/>
              <a:gd name="connsiteX2" fmla="*/ 1863301 w 2950464"/>
              <a:gd name="connsiteY2" fmla="*/ 3420180 h 3468050"/>
              <a:gd name="connsiteX3" fmla="*/ 1732511 w 2950464"/>
              <a:gd name="connsiteY3" fmla="*/ 3468050 h 3468050"/>
              <a:gd name="connsiteX4" fmla="*/ 1700005 w 2950464"/>
              <a:gd name="connsiteY4" fmla="*/ 3341633 h 3468050"/>
              <a:gd name="connsiteX5" fmla="*/ 692869 w 2950464"/>
              <a:gd name="connsiteY5" fmla="*/ 2230812 h 3468050"/>
              <a:gd name="connsiteX6" fmla="*/ 562079 w 2950464"/>
              <a:gd name="connsiteY6" fmla="*/ 2182942 h 3468050"/>
              <a:gd name="connsiteX7" fmla="*/ 573436 w 2950464"/>
              <a:gd name="connsiteY7" fmla="*/ 2138771 h 3468050"/>
              <a:gd name="connsiteX8" fmla="*/ 609600 w 2950464"/>
              <a:gd name="connsiteY8" fmla="*/ 1780032 h 3468050"/>
              <a:gd name="connsiteX9" fmla="*/ 88241 w 2950464"/>
              <a:gd name="connsiteY9" fmla="*/ 521359 h 3468050"/>
              <a:gd name="connsiteX10" fmla="*/ 0 w 2950464"/>
              <a:gd name="connsiteY10" fmla="*/ 441161 h 3468050"/>
              <a:gd name="connsiteX11" fmla="*/ 38166 w 2950464"/>
              <a:gd name="connsiteY11" fmla="*/ 406473 h 3468050"/>
              <a:gd name="connsiteX12" fmla="*/ 11704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170432" y="0"/>
                </a:moveTo>
                <a:cubicBezTo>
                  <a:pt x="2153517" y="0"/>
                  <a:pt x="2950464" y="796947"/>
                  <a:pt x="2950464" y="1780032"/>
                </a:cubicBezTo>
                <a:cubicBezTo>
                  <a:pt x="2950464" y="2517346"/>
                  <a:pt x="2502182" y="3149957"/>
                  <a:pt x="1863301" y="3420180"/>
                </a:cubicBezTo>
                <a:lnTo>
                  <a:pt x="1732511" y="3468050"/>
                </a:lnTo>
                <a:lnTo>
                  <a:pt x="1700005" y="3341633"/>
                </a:lnTo>
                <a:cubicBezTo>
                  <a:pt x="1543979" y="2839990"/>
                  <a:pt x="1172029" y="2433479"/>
                  <a:pt x="692869" y="2230812"/>
                </a:cubicBezTo>
                <a:lnTo>
                  <a:pt x="562079" y="2182942"/>
                </a:lnTo>
                <a:lnTo>
                  <a:pt x="573436" y="2138771"/>
                </a:lnTo>
                <a:cubicBezTo>
                  <a:pt x="597148" y="2022895"/>
                  <a:pt x="609600" y="1902918"/>
                  <a:pt x="609600" y="1780032"/>
                </a:cubicBezTo>
                <a:cubicBezTo>
                  <a:pt x="609600" y="1288490"/>
                  <a:pt x="410363" y="843482"/>
                  <a:pt x="88241" y="521359"/>
                </a:cubicBezTo>
                <a:lnTo>
                  <a:pt x="0" y="441161"/>
                </a:lnTo>
                <a:lnTo>
                  <a:pt x="38166" y="406473"/>
                </a:lnTo>
                <a:cubicBezTo>
                  <a:pt x="345861" y="152541"/>
                  <a:pt x="740333" y="0"/>
                  <a:pt x="11704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021E0ED-1832-DDD5-655D-78F659ABEFCA}"/>
              </a:ext>
            </a:extLst>
          </p:cNvPr>
          <p:cNvSpPr/>
          <p:nvPr/>
        </p:nvSpPr>
        <p:spPr>
          <a:xfrm>
            <a:off x="8162694" y="2860936"/>
            <a:ext cx="1732511" cy="1377122"/>
          </a:xfrm>
          <a:custGeom>
            <a:avLst/>
            <a:gdLst>
              <a:gd name="connsiteX0" fmla="*/ 562079 w 1732511"/>
              <a:gd name="connsiteY0" fmla="*/ 0 h 1377122"/>
              <a:gd name="connsiteX1" fmla="*/ 692869 w 1732511"/>
              <a:gd name="connsiteY1" fmla="*/ 47870 h 1377122"/>
              <a:gd name="connsiteX2" fmla="*/ 1700005 w 1732511"/>
              <a:gd name="connsiteY2" fmla="*/ 1158691 h 1377122"/>
              <a:gd name="connsiteX3" fmla="*/ 1732511 w 1732511"/>
              <a:gd name="connsiteY3" fmla="*/ 1285108 h 1377122"/>
              <a:gd name="connsiteX4" fmla="*/ 1699759 w 1732511"/>
              <a:gd name="connsiteY4" fmla="*/ 1297095 h 1377122"/>
              <a:gd name="connsiteX5" fmla="*/ 1170432 w 1732511"/>
              <a:gd name="connsiteY5" fmla="*/ 1377122 h 1377122"/>
              <a:gd name="connsiteX6" fmla="*/ 38166 w 1732511"/>
              <a:gd name="connsiteY6" fmla="*/ 970649 h 1377122"/>
              <a:gd name="connsiteX7" fmla="*/ 0 w 1732511"/>
              <a:gd name="connsiteY7" fmla="*/ 935962 h 1377122"/>
              <a:gd name="connsiteX8" fmla="*/ 88241 w 1732511"/>
              <a:gd name="connsiteY8" fmla="*/ 855763 h 1377122"/>
              <a:gd name="connsiteX9" fmla="*/ 529573 w 1732511"/>
              <a:gd name="connsiteY9" fmla="*/ 126417 h 1377122"/>
              <a:gd name="connsiteX10" fmla="*/ 562079 w 1732511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1" h="1377122">
                <a:moveTo>
                  <a:pt x="562079" y="0"/>
                </a:moveTo>
                <a:lnTo>
                  <a:pt x="692869" y="47870"/>
                </a:lnTo>
                <a:cubicBezTo>
                  <a:pt x="1172029" y="250537"/>
                  <a:pt x="1543979" y="657048"/>
                  <a:pt x="1700005" y="1158691"/>
                </a:cubicBezTo>
                <a:lnTo>
                  <a:pt x="1732511" y="1285108"/>
                </a:lnTo>
                <a:lnTo>
                  <a:pt x="1699759" y="1297095"/>
                </a:lnTo>
                <a:cubicBezTo>
                  <a:pt x="1532545" y="1349105"/>
                  <a:pt x="1354761" y="1377122"/>
                  <a:pt x="1170432" y="1377122"/>
                </a:cubicBezTo>
                <a:cubicBezTo>
                  <a:pt x="740333" y="1377122"/>
                  <a:pt x="345861" y="1224581"/>
                  <a:pt x="38166" y="970649"/>
                </a:cubicBezTo>
                <a:lnTo>
                  <a:pt x="0" y="935962"/>
                </a:lnTo>
                <a:lnTo>
                  <a:pt x="88241" y="855763"/>
                </a:lnTo>
                <a:cubicBezTo>
                  <a:pt x="289568" y="654437"/>
                  <a:pt x="442892" y="405108"/>
                  <a:pt x="529573" y="126417"/>
                </a:cubicBezTo>
                <a:lnTo>
                  <a:pt x="56207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C9F44B4-7033-EB42-694D-2D0360F32772}"/>
              </a:ext>
            </a:extLst>
          </p:cNvPr>
          <p:cNvSpPr/>
          <p:nvPr/>
        </p:nvSpPr>
        <p:spPr>
          <a:xfrm>
            <a:off x="6382662" y="3796898"/>
            <a:ext cx="3560064" cy="2532088"/>
          </a:xfrm>
          <a:custGeom>
            <a:avLst/>
            <a:gdLst>
              <a:gd name="connsiteX0" fmla="*/ 1780032 w 3560064"/>
              <a:gd name="connsiteY0" fmla="*/ 0 h 2532088"/>
              <a:gd name="connsiteX1" fmla="*/ 1818198 w 3560064"/>
              <a:gd name="connsiteY1" fmla="*/ 34687 h 2532088"/>
              <a:gd name="connsiteX2" fmla="*/ 2950464 w 3560064"/>
              <a:gd name="connsiteY2" fmla="*/ 441160 h 2532088"/>
              <a:gd name="connsiteX3" fmla="*/ 3479791 w 3560064"/>
              <a:gd name="connsiteY3" fmla="*/ 361133 h 2532088"/>
              <a:gd name="connsiteX4" fmla="*/ 3512543 w 3560064"/>
              <a:gd name="connsiteY4" fmla="*/ 349146 h 2532088"/>
              <a:gd name="connsiteX5" fmla="*/ 3523900 w 3560064"/>
              <a:gd name="connsiteY5" fmla="*/ 393317 h 2532088"/>
              <a:gd name="connsiteX6" fmla="*/ 3560064 w 3560064"/>
              <a:gd name="connsiteY6" fmla="*/ 752056 h 2532088"/>
              <a:gd name="connsiteX7" fmla="*/ 1780032 w 3560064"/>
              <a:gd name="connsiteY7" fmla="*/ 2532088 h 2532088"/>
              <a:gd name="connsiteX8" fmla="*/ 0 w 3560064"/>
              <a:gd name="connsiteY8" fmla="*/ 752056 h 2532088"/>
              <a:gd name="connsiteX9" fmla="*/ 36164 w 3560064"/>
              <a:gd name="connsiteY9" fmla="*/ 393317 h 2532088"/>
              <a:gd name="connsiteX10" fmla="*/ 47522 w 3560064"/>
              <a:gd name="connsiteY10" fmla="*/ 349146 h 2532088"/>
              <a:gd name="connsiteX11" fmla="*/ 80273 w 3560064"/>
              <a:gd name="connsiteY11" fmla="*/ 361133 h 2532088"/>
              <a:gd name="connsiteX12" fmla="*/ 609600 w 3560064"/>
              <a:gd name="connsiteY12" fmla="*/ 441160 h 2532088"/>
              <a:gd name="connsiteX13" fmla="*/ 1741866 w 3560064"/>
              <a:gd name="connsiteY13" fmla="*/ 34687 h 2532088"/>
              <a:gd name="connsiteX14" fmla="*/ 1780032 w 3560064"/>
              <a:gd name="connsiteY14" fmla="*/ 0 h 25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0064" h="2532088">
                <a:moveTo>
                  <a:pt x="1780032" y="0"/>
                </a:moveTo>
                <a:lnTo>
                  <a:pt x="1818198" y="34687"/>
                </a:lnTo>
                <a:cubicBezTo>
                  <a:pt x="2125893" y="288619"/>
                  <a:pt x="2520365" y="441160"/>
                  <a:pt x="2950464" y="441160"/>
                </a:cubicBezTo>
                <a:cubicBezTo>
                  <a:pt x="3134793" y="441160"/>
                  <a:pt x="3312577" y="413143"/>
                  <a:pt x="3479791" y="361133"/>
                </a:cubicBezTo>
                <a:lnTo>
                  <a:pt x="3512543" y="349146"/>
                </a:lnTo>
                <a:lnTo>
                  <a:pt x="3523900" y="393317"/>
                </a:lnTo>
                <a:cubicBezTo>
                  <a:pt x="3547612" y="509193"/>
                  <a:pt x="3560064" y="629171"/>
                  <a:pt x="3560064" y="752056"/>
                </a:cubicBezTo>
                <a:cubicBezTo>
                  <a:pt x="3560064" y="1735141"/>
                  <a:pt x="2763117" y="2532088"/>
                  <a:pt x="1780032" y="2532088"/>
                </a:cubicBezTo>
                <a:cubicBezTo>
                  <a:pt x="796947" y="2532088"/>
                  <a:pt x="0" y="1735141"/>
                  <a:pt x="0" y="752056"/>
                </a:cubicBezTo>
                <a:cubicBezTo>
                  <a:pt x="0" y="629171"/>
                  <a:pt x="12452" y="509193"/>
                  <a:pt x="36164" y="393317"/>
                </a:cubicBezTo>
                <a:lnTo>
                  <a:pt x="47522" y="349146"/>
                </a:lnTo>
                <a:lnTo>
                  <a:pt x="80273" y="361133"/>
                </a:lnTo>
                <a:cubicBezTo>
                  <a:pt x="247487" y="413143"/>
                  <a:pt x="425271" y="441160"/>
                  <a:pt x="609600" y="441160"/>
                </a:cubicBezTo>
                <a:cubicBezTo>
                  <a:pt x="1039699" y="441160"/>
                  <a:pt x="1434172" y="288619"/>
                  <a:pt x="1741866" y="34687"/>
                </a:cubicBezTo>
                <a:lnTo>
                  <a:pt x="178003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5A1607C-2732-9853-F5F0-443F5403812C}"/>
              </a:ext>
            </a:extLst>
          </p:cNvPr>
          <p:cNvSpPr/>
          <p:nvPr/>
        </p:nvSpPr>
        <p:spPr>
          <a:xfrm>
            <a:off x="7600616" y="2768922"/>
            <a:ext cx="1124157" cy="1027976"/>
          </a:xfrm>
          <a:custGeom>
            <a:avLst/>
            <a:gdLst>
              <a:gd name="connsiteX0" fmla="*/ 562078 w 1124157"/>
              <a:gd name="connsiteY0" fmla="*/ 0 h 1027976"/>
              <a:gd name="connsiteX1" fmla="*/ 1091405 w 1124157"/>
              <a:gd name="connsiteY1" fmla="*/ 80027 h 1027976"/>
              <a:gd name="connsiteX2" fmla="*/ 1124157 w 1124157"/>
              <a:gd name="connsiteY2" fmla="*/ 92014 h 1027976"/>
              <a:gd name="connsiteX3" fmla="*/ 1091651 w 1124157"/>
              <a:gd name="connsiteY3" fmla="*/ 218431 h 1027976"/>
              <a:gd name="connsiteX4" fmla="*/ 650319 w 1124157"/>
              <a:gd name="connsiteY4" fmla="*/ 947777 h 1027976"/>
              <a:gd name="connsiteX5" fmla="*/ 562078 w 1124157"/>
              <a:gd name="connsiteY5" fmla="*/ 1027976 h 1027976"/>
              <a:gd name="connsiteX6" fmla="*/ 473837 w 1124157"/>
              <a:gd name="connsiteY6" fmla="*/ 947777 h 1027976"/>
              <a:gd name="connsiteX7" fmla="*/ 32505 w 1124157"/>
              <a:gd name="connsiteY7" fmla="*/ 218431 h 1027976"/>
              <a:gd name="connsiteX8" fmla="*/ 0 w 1124157"/>
              <a:gd name="connsiteY8" fmla="*/ 92014 h 1027976"/>
              <a:gd name="connsiteX9" fmla="*/ 32751 w 1124157"/>
              <a:gd name="connsiteY9" fmla="*/ 80027 h 1027976"/>
              <a:gd name="connsiteX10" fmla="*/ 562078 w 1124157"/>
              <a:gd name="connsiteY10" fmla="*/ 0 h 1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4157" h="1027976">
                <a:moveTo>
                  <a:pt x="562078" y="0"/>
                </a:moveTo>
                <a:cubicBezTo>
                  <a:pt x="746407" y="0"/>
                  <a:pt x="924191" y="28018"/>
                  <a:pt x="1091405" y="80027"/>
                </a:cubicBezTo>
                <a:lnTo>
                  <a:pt x="1124157" y="92014"/>
                </a:lnTo>
                <a:lnTo>
                  <a:pt x="1091651" y="218431"/>
                </a:lnTo>
                <a:cubicBezTo>
                  <a:pt x="1004970" y="497122"/>
                  <a:pt x="851646" y="746451"/>
                  <a:pt x="650319" y="947777"/>
                </a:cubicBezTo>
                <a:lnTo>
                  <a:pt x="562078" y="1027976"/>
                </a:lnTo>
                <a:lnTo>
                  <a:pt x="473837" y="947777"/>
                </a:lnTo>
                <a:cubicBezTo>
                  <a:pt x="272511" y="746451"/>
                  <a:pt x="119187" y="497122"/>
                  <a:pt x="32505" y="218431"/>
                </a:cubicBezTo>
                <a:lnTo>
                  <a:pt x="0" y="92014"/>
                </a:lnTo>
                <a:lnTo>
                  <a:pt x="32751" y="80027"/>
                </a:lnTo>
                <a:cubicBezTo>
                  <a:pt x="199965" y="28018"/>
                  <a:pt x="377750" y="0"/>
                  <a:pt x="562078" y="0"/>
                </a:cubicBezTo>
                <a:close/>
              </a:path>
            </a:pathLst>
          </a:custGeom>
          <a:solidFill>
            <a:srgbClr val="C1B1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Target Audience outline">
            <a:extLst>
              <a:ext uri="{FF2B5EF4-FFF2-40B4-BE49-F238E27FC236}">
                <a16:creationId xmlns:a16="http://schemas.microsoft.com/office/drawing/2014/main" id="{10AF6FB5-3710-E0C4-B59C-3A638B468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061" y="1497619"/>
            <a:ext cx="1575308" cy="1575308"/>
          </a:xfrm>
          <a:prstGeom prst="rect">
            <a:avLst/>
          </a:prstGeom>
        </p:spPr>
      </p:pic>
      <p:pic>
        <p:nvPicPr>
          <p:cNvPr id="17" name="Graphic 16" descr="Muscular arm outline">
            <a:extLst>
              <a:ext uri="{FF2B5EF4-FFF2-40B4-BE49-F238E27FC236}">
                <a16:creationId xmlns:a16="http://schemas.microsoft.com/office/drawing/2014/main" id="{A40B826A-D873-4E84-B75E-116379FBF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170" y="4190314"/>
            <a:ext cx="1319047" cy="1319047"/>
          </a:xfrm>
          <a:prstGeom prst="rect">
            <a:avLst/>
          </a:prstGeom>
        </p:spPr>
      </p:pic>
      <p:pic>
        <p:nvPicPr>
          <p:cNvPr id="19" name="Graphic 18" descr="Chat bubble outline">
            <a:extLst>
              <a:ext uri="{FF2B5EF4-FFF2-40B4-BE49-F238E27FC236}">
                <a16:creationId xmlns:a16="http://schemas.microsoft.com/office/drawing/2014/main" id="{42EDE1BE-61AE-C41F-3353-B0E372890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7017" y="1598203"/>
            <a:ext cx="1627632" cy="162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C86D2-CA74-F2CD-426E-7D4A7D6CC6ED}"/>
              </a:ext>
            </a:extLst>
          </p:cNvPr>
          <p:cNvSpPr txBox="1"/>
          <p:nvPr/>
        </p:nvSpPr>
        <p:spPr>
          <a:xfrm>
            <a:off x="548647" y="2104978"/>
            <a:ext cx="42002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Show your decision-making process, not just outcomes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Regular "Behind the Scenes" content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Clear fee structures explained visually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Real-time portfolio performance tracking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6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8AD9F-1B27-2BB2-F5A6-D1506C0E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254B24-B670-EC0B-0250-4F94CC6E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D89A3-63BE-85D4-AC67-215D1DE2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064316-67CE-56D8-8785-2C4F9712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4715906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accessible communication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DAECA44-ED16-77BF-B20F-CB39E32C2F7F}"/>
              </a:ext>
            </a:extLst>
          </p:cNvPr>
          <p:cNvSpPr/>
          <p:nvPr/>
        </p:nvSpPr>
        <p:spPr>
          <a:xfrm>
            <a:off x="7553093" y="1119156"/>
            <a:ext cx="1219200" cy="1741781"/>
          </a:xfrm>
          <a:custGeom>
            <a:avLst/>
            <a:gdLst>
              <a:gd name="connsiteX0" fmla="*/ 609600 w 1219200"/>
              <a:gd name="connsiteY0" fmla="*/ 0 h 1741781"/>
              <a:gd name="connsiteX1" fmla="*/ 697841 w 1219200"/>
              <a:gd name="connsiteY1" fmla="*/ 80198 h 1741781"/>
              <a:gd name="connsiteX2" fmla="*/ 1219200 w 1219200"/>
              <a:gd name="connsiteY2" fmla="*/ 1338871 h 1741781"/>
              <a:gd name="connsiteX3" fmla="*/ 1183036 w 1219200"/>
              <a:gd name="connsiteY3" fmla="*/ 1697610 h 1741781"/>
              <a:gd name="connsiteX4" fmla="*/ 1171679 w 1219200"/>
              <a:gd name="connsiteY4" fmla="*/ 1741781 h 1741781"/>
              <a:gd name="connsiteX5" fmla="*/ 1138927 w 1219200"/>
              <a:gd name="connsiteY5" fmla="*/ 1729794 h 1741781"/>
              <a:gd name="connsiteX6" fmla="*/ 609600 w 1219200"/>
              <a:gd name="connsiteY6" fmla="*/ 1649767 h 1741781"/>
              <a:gd name="connsiteX7" fmla="*/ 80273 w 1219200"/>
              <a:gd name="connsiteY7" fmla="*/ 1729794 h 1741781"/>
              <a:gd name="connsiteX8" fmla="*/ 47522 w 1219200"/>
              <a:gd name="connsiteY8" fmla="*/ 1741781 h 1741781"/>
              <a:gd name="connsiteX9" fmla="*/ 36164 w 1219200"/>
              <a:gd name="connsiteY9" fmla="*/ 1697610 h 1741781"/>
              <a:gd name="connsiteX10" fmla="*/ 0 w 1219200"/>
              <a:gd name="connsiteY10" fmla="*/ 1338871 h 1741781"/>
              <a:gd name="connsiteX11" fmla="*/ 521359 w 1219200"/>
              <a:gd name="connsiteY11" fmla="*/ 80198 h 1741781"/>
              <a:gd name="connsiteX12" fmla="*/ 609600 w 1219200"/>
              <a:gd name="connsiteY12" fmla="*/ 0 h 174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1741781">
                <a:moveTo>
                  <a:pt x="609600" y="0"/>
                </a:moveTo>
                <a:lnTo>
                  <a:pt x="697841" y="80198"/>
                </a:lnTo>
                <a:cubicBezTo>
                  <a:pt x="1019963" y="402321"/>
                  <a:pt x="1219200" y="847329"/>
                  <a:pt x="1219200" y="1338871"/>
                </a:cubicBezTo>
                <a:cubicBezTo>
                  <a:pt x="1219200" y="1461757"/>
                  <a:pt x="1206748" y="1581734"/>
                  <a:pt x="1183036" y="1697610"/>
                </a:cubicBezTo>
                <a:lnTo>
                  <a:pt x="1171679" y="1741781"/>
                </a:lnTo>
                <a:lnTo>
                  <a:pt x="1138927" y="1729794"/>
                </a:lnTo>
                <a:cubicBezTo>
                  <a:pt x="971713" y="1677785"/>
                  <a:pt x="793929" y="1649767"/>
                  <a:pt x="609600" y="1649767"/>
                </a:cubicBezTo>
                <a:cubicBezTo>
                  <a:pt x="425272" y="1649767"/>
                  <a:pt x="247487" y="1677785"/>
                  <a:pt x="80273" y="1729794"/>
                </a:cubicBezTo>
                <a:lnTo>
                  <a:pt x="47522" y="1741781"/>
                </a:lnTo>
                <a:lnTo>
                  <a:pt x="36164" y="1697610"/>
                </a:lnTo>
                <a:cubicBezTo>
                  <a:pt x="12453" y="1581734"/>
                  <a:pt x="0" y="1461757"/>
                  <a:pt x="0" y="1338871"/>
                </a:cubicBezTo>
                <a:cubicBezTo>
                  <a:pt x="0" y="847329"/>
                  <a:pt x="199237" y="402321"/>
                  <a:pt x="521359" y="80198"/>
                </a:cubicBezTo>
                <a:lnTo>
                  <a:pt x="609600" y="0"/>
                </a:lnTo>
                <a:close/>
              </a:path>
            </a:pathLst>
          </a:custGeom>
          <a:solidFill>
            <a:srgbClr val="AEC05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028DE85-D6B2-E01C-5BB7-41914351AC47}"/>
              </a:ext>
            </a:extLst>
          </p:cNvPr>
          <p:cNvSpPr/>
          <p:nvPr/>
        </p:nvSpPr>
        <p:spPr>
          <a:xfrm>
            <a:off x="6430183" y="2860936"/>
            <a:ext cx="1732510" cy="1377122"/>
          </a:xfrm>
          <a:custGeom>
            <a:avLst/>
            <a:gdLst>
              <a:gd name="connsiteX0" fmla="*/ 1170432 w 1732510"/>
              <a:gd name="connsiteY0" fmla="*/ 0 h 1377122"/>
              <a:gd name="connsiteX1" fmla="*/ 1202937 w 1732510"/>
              <a:gd name="connsiteY1" fmla="*/ 126417 h 1377122"/>
              <a:gd name="connsiteX2" fmla="*/ 1644269 w 1732510"/>
              <a:gd name="connsiteY2" fmla="*/ 855763 h 1377122"/>
              <a:gd name="connsiteX3" fmla="*/ 1732510 w 1732510"/>
              <a:gd name="connsiteY3" fmla="*/ 935962 h 1377122"/>
              <a:gd name="connsiteX4" fmla="*/ 1694344 w 1732510"/>
              <a:gd name="connsiteY4" fmla="*/ 970649 h 1377122"/>
              <a:gd name="connsiteX5" fmla="*/ 562078 w 1732510"/>
              <a:gd name="connsiteY5" fmla="*/ 1377122 h 1377122"/>
              <a:gd name="connsiteX6" fmla="*/ 32751 w 1732510"/>
              <a:gd name="connsiteY6" fmla="*/ 1297095 h 1377122"/>
              <a:gd name="connsiteX7" fmla="*/ 0 w 1732510"/>
              <a:gd name="connsiteY7" fmla="*/ 1285108 h 1377122"/>
              <a:gd name="connsiteX8" fmla="*/ 32505 w 1732510"/>
              <a:gd name="connsiteY8" fmla="*/ 1158691 h 1377122"/>
              <a:gd name="connsiteX9" fmla="*/ 1039641 w 1732510"/>
              <a:gd name="connsiteY9" fmla="*/ 47870 h 1377122"/>
              <a:gd name="connsiteX10" fmla="*/ 1170432 w 1732510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0" h="1377122">
                <a:moveTo>
                  <a:pt x="1170432" y="0"/>
                </a:moveTo>
                <a:lnTo>
                  <a:pt x="1202937" y="126417"/>
                </a:lnTo>
                <a:cubicBezTo>
                  <a:pt x="1289619" y="405108"/>
                  <a:pt x="1442943" y="654437"/>
                  <a:pt x="1644269" y="855763"/>
                </a:cubicBezTo>
                <a:lnTo>
                  <a:pt x="1732510" y="935962"/>
                </a:lnTo>
                <a:lnTo>
                  <a:pt x="1694344" y="970649"/>
                </a:lnTo>
                <a:cubicBezTo>
                  <a:pt x="1386650" y="1224581"/>
                  <a:pt x="992177" y="1377122"/>
                  <a:pt x="562078" y="1377122"/>
                </a:cubicBezTo>
                <a:cubicBezTo>
                  <a:pt x="377749" y="1377122"/>
                  <a:pt x="199965" y="1349105"/>
                  <a:pt x="32751" y="1297095"/>
                </a:cubicBezTo>
                <a:lnTo>
                  <a:pt x="0" y="1285108"/>
                </a:lnTo>
                <a:lnTo>
                  <a:pt x="32505" y="1158691"/>
                </a:lnTo>
                <a:cubicBezTo>
                  <a:pt x="188532" y="657048"/>
                  <a:pt x="560481" y="250537"/>
                  <a:pt x="1039641" y="47870"/>
                </a:cubicBezTo>
                <a:lnTo>
                  <a:pt x="1170432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95CC0D9-9FC7-CCFC-3179-311374375BFC}"/>
              </a:ext>
            </a:extLst>
          </p:cNvPr>
          <p:cNvSpPr/>
          <p:nvPr/>
        </p:nvSpPr>
        <p:spPr>
          <a:xfrm>
            <a:off x="5212229" y="677994"/>
            <a:ext cx="2950464" cy="3468050"/>
          </a:xfrm>
          <a:custGeom>
            <a:avLst/>
            <a:gdLst>
              <a:gd name="connsiteX0" fmla="*/ 1780032 w 2950464"/>
              <a:gd name="connsiteY0" fmla="*/ 0 h 3468050"/>
              <a:gd name="connsiteX1" fmla="*/ 2912298 w 2950464"/>
              <a:gd name="connsiteY1" fmla="*/ 406473 h 3468050"/>
              <a:gd name="connsiteX2" fmla="*/ 2950464 w 2950464"/>
              <a:gd name="connsiteY2" fmla="*/ 441161 h 3468050"/>
              <a:gd name="connsiteX3" fmla="*/ 2862223 w 2950464"/>
              <a:gd name="connsiteY3" fmla="*/ 521359 h 3468050"/>
              <a:gd name="connsiteX4" fmla="*/ 2340864 w 2950464"/>
              <a:gd name="connsiteY4" fmla="*/ 1780032 h 3468050"/>
              <a:gd name="connsiteX5" fmla="*/ 2377028 w 2950464"/>
              <a:gd name="connsiteY5" fmla="*/ 2138771 h 3468050"/>
              <a:gd name="connsiteX6" fmla="*/ 2388386 w 2950464"/>
              <a:gd name="connsiteY6" fmla="*/ 2182942 h 3468050"/>
              <a:gd name="connsiteX7" fmla="*/ 2257595 w 2950464"/>
              <a:gd name="connsiteY7" fmla="*/ 2230812 h 3468050"/>
              <a:gd name="connsiteX8" fmla="*/ 1250459 w 2950464"/>
              <a:gd name="connsiteY8" fmla="*/ 3341633 h 3468050"/>
              <a:gd name="connsiteX9" fmla="*/ 1217954 w 2950464"/>
              <a:gd name="connsiteY9" fmla="*/ 3468050 h 3468050"/>
              <a:gd name="connsiteX10" fmla="*/ 1087163 w 2950464"/>
              <a:gd name="connsiteY10" fmla="*/ 3420180 h 3468050"/>
              <a:gd name="connsiteX11" fmla="*/ 0 w 2950464"/>
              <a:gd name="connsiteY11" fmla="*/ 1780032 h 3468050"/>
              <a:gd name="connsiteX12" fmla="*/ 17800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780032" y="0"/>
                </a:moveTo>
                <a:cubicBezTo>
                  <a:pt x="2210131" y="0"/>
                  <a:pt x="2604604" y="152541"/>
                  <a:pt x="2912298" y="406473"/>
                </a:cubicBezTo>
                <a:lnTo>
                  <a:pt x="2950464" y="441161"/>
                </a:lnTo>
                <a:lnTo>
                  <a:pt x="2862223" y="521359"/>
                </a:lnTo>
                <a:cubicBezTo>
                  <a:pt x="2540101" y="843482"/>
                  <a:pt x="2340864" y="1288490"/>
                  <a:pt x="2340864" y="1780032"/>
                </a:cubicBezTo>
                <a:cubicBezTo>
                  <a:pt x="2340864" y="1902918"/>
                  <a:pt x="2353317" y="2022895"/>
                  <a:pt x="2377028" y="2138771"/>
                </a:cubicBezTo>
                <a:lnTo>
                  <a:pt x="2388386" y="2182942"/>
                </a:lnTo>
                <a:lnTo>
                  <a:pt x="2257595" y="2230812"/>
                </a:lnTo>
                <a:cubicBezTo>
                  <a:pt x="1778435" y="2433479"/>
                  <a:pt x="1406486" y="2839990"/>
                  <a:pt x="1250459" y="3341633"/>
                </a:cubicBezTo>
                <a:lnTo>
                  <a:pt x="1217954" y="3468050"/>
                </a:lnTo>
                <a:lnTo>
                  <a:pt x="1087163" y="3420180"/>
                </a:lnTo>
                <a:cubicBezTo>
                  <a:pt x="448283" y="3149957"/>
                  <a:pt x="0" y="2517346"/>
                  <a:pt x="0" y="1780032"/>
                </a:cubicBezTo>
                <a:cubicBezTo>
                  <a:pt x="0" y="796947"/>
                  <a:pt x="796947" y="0"/>
                  <a:pt x="17800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C072E00-29AD-9FFC-97E5-3444164F60CB}"/>
              </a:ext>
            </a:extLst>
          </p:cNvPr>
          <p:cNvSpPr/>
          <p:nvPr/>
        </p:nvSpPr>
        <p:spPr>
          <a:xfrm>
            <a:off x="8162693" y="677994"/>
            <a:ext cx="2950464" cy="3468050"/>
          </a:xfrm>
          <a:custGeom>
            <a:avLst/>
            <a:gdLst>
              <a:gd name="connsiteX0" fmla="*/ 1170432 w 2950464"/>
              <a:gd name="connsiteY0" fmla="*/ 0 h 3468050"/>
              <a:gd name="connsiteX1" fmla="*/ 2950464 w 2950464"/>
              <a:gd name="connsiteY1" fmla="*/ 1780032 h 3468050"/>
              <a:gd name="connsiteX2" fmla="*/ 1863301 w 2950464"/>
              <a:gd name="connsiteY2" fmla="*/ 3420180 h 3468050"/>
              <a:gd name="connsiteX3" fmla="*/ 1732511 w 2950464"/>
              <a:gd name="connsiteY3" fmla="*/ 3468050 h 3468050"/>
              <a:gd name="connsiteX4" fmla="*/ 1700005 w 2950464"/>
              <a:gd name="connsiteY4" fmla="*/ 3341633 h 3468050"/>
              <a:gd name="connsiteX5" fmla="*/ 692869 w 2950464"/>
              <a:gd name="connsiteY5" fmla="*/ 2230812 h 3468050"/>
              <a:gd name="connsiteX6" fmla="*/ 562079 w 2950464"/>
              <a:gd name="connsiteY6" fmla="*/ 2182942 h 3468050"/>
              <a:gd name="connsiteX7" fmla="*/ 573436 w 2950464"/>
              <a:gd name="connsiteY7" fmla="*/ 2138771 h 3468050"/>
              <a:gd name="connsiteX8" fmla="*/ 609600 w 2950464"/>
              <a:gd name="connsiteY8" fmla="*/ 1780032 h 3468050"/>
              <a:gd name="connsiteX9" fmla="*/ 88241 w 2950464"/>
              <a:gd name="connsiteY9" fmla="*/ 521359 h 3468050"/>
              <a:gd name="connsiteX10" fmla="*/ 0 w 2950464"/>
              <a:gd name="connsiteY10" fmla="*/ 441161 h 3468050"/>
              <a:gd name="connsiteX11" fmla="*/ 38166 w 2950464"/>
              <a:gd name="connsiteY11" fmla="*/ 406473 h 3468050"/>
              <a:gd name="connsiteX12" fmla="*/ 11704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170432" y="0"/>
                </a:moveTo>
                <a:cubicBezTo>
                  <a:pt x="2153517" y="0"/>
                  <a:pt x="2950464" y="796947"/>
                  <a:pt x="2950464" y="1780032"/>
                </a:cubicBezTo>
                <a:cubicBezTo>
                  <a:pt x="2950464" y="2517346"/>
                  <a:pt x="2502182" y="3149957"/>
                  <a:pt x="1863301" y="3420180"/>
                </a:cubicBezTo>
                <a:lnTo>
                  <a:pt x="1732511" y="3468050"/>
                </a:lnTo>
                <a:lnTo>
                  <a:pt x="1700005" y="3341633"/>
                </a:lnTo>
                <a:cubicBezTo>
                  <a:pt x="1543979" y="2839990"/>
                  <a:pt x="1172029" y="2433479"/>
                  <a:pt x="692869" y="2230812"/>
                </a:cubicBezTo>
                <a:lnTo>
                  <a:pt x="562079" y="2182942"/>
                </a:lnTo>
                <a:lnTo>
                  <a:pt x="573436" y="2138771"/>
                </a:lnTo>
                <a:cubicBezTo>
                  <a:pt x="597148" y="2022895"/>
                  <a:pt x="609600" y="1902918"/>
                  <a:pt x="609600" y="1780032"/>
                </a:cubicBezTo>
                <a:cubicBezTo>
                  <a:pt x="609600" y="1288490"/>
                  <a:pt x="410363" y="843482"/>
                  <a:pt x="88241" y="521359"/>
                </a:cubicBezTo>
                <a:lnTo>
                  <a:pt x="0" y="441161"/>
                </a:lnTo>
                <a:lnTo>
                  <a:pt x="38166" y="406473"/>
                </a:lnTo>
                <a:cubicBezTo>
                  <a:pt x="345861" y="152541"/>
                  <a:pt x="740333" y="0"/>
                  <a:pt x="1170432" y="0"/>
                </a:cubicBezTo>
                <a:close/>
              </a:path>
            </a:pathLst>
          </a:custGeom>
          <a:solidFill>
            <a:srgbClr val="FCB02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02CB328-F8A4-F088-9ACB-B33254FD35BF}"/>
              </a:ext>
            </a:extLst>
          </p:cNvPr>
          <p:cNvSpPr/>
          <p:nvPr/>
        </p:nvSpPr>
        <p:spPr>
          <a:xfrm>
            <a:off x="8162694" y="2860936"/>
            <a:ext cx="1732511" cy="1377122"/>
          </a:xfrm>
          <a:custGeom>
            <a:avLst/>
            <a:gdLst>
              <a:gd name="connsiteX0" fmla="*/ 562079 w 1732511"/>
              <a:gd name="connsiteY0" fmla="*/ 0 h 1377122"/>
              <a:gd name="connsiteX1" fmla="*/ 692869 w 1732511"/>
              <a:gd name="connsiteY1" fmla="*/ 47870 h 1377122"/>
              <a:gd name="connsiteX2" fmla="*/ 1700005 w 1732511"/>
              <a:gd name="connsiteY2" fmla="*/ 1158691 h 1377122"/>
              <a:gd name="connsiteX3" fmla="*/ 1732511 w 1732511"/>
              <a:gd name="connsiteY3" fmla="*/ 1285108 h 1377122"/>
              <a:gd name="connsiteX4" fmla="*/ 1699759 w 1732511"/>
              <a:gd name="connsiteY4" fmla="*/ 1297095 h 1377122"/>
              <a:gd name="connsiteX5" fmla="*/ 1170432 w 1732511"/>
              <a:gd name="connsiteY5" fmla="*/ 1377122 h 1377122"/>
              <a:gd name="connsiteX6" fmla="*/ 38166 w 1732511"/>
              <a:gd name="connsiteY6" fmla="*/ 970649 h 1377122"/>
              <a:gd name="connsiteX7" fmla="*/ 0 w 1732511"/>
              <a:gd name="connsiteY7" fmla="*/ 935962 h 1377122"/>
              <a:gd name="connsiteX8" fmla="*/ 88241 w 1732511"/>
              <a:gd name="connsiteY8" fmla="*/ 855763 h 1377122"/>
              <a:gd name="connsiteX9" fmla="*/ 529573 w 1732511"/>
              <a:gd name="connsiteY9" fmla="*/ 126417 h 1377122"/>
              <a:gd name="connsiteX10" fmla="*/ 562079 w 1732511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1" h="1377122">
                <a:moveTo>
                  <a:pt x="562079" y="0"/>
                </a:moveTo>
                <a:lnTo>
                  <a:pt x="692869" y="47870"/>
                </a:lnTo>
                <a:cubicBezTo>
                  <a:pt x="1172029" y="250537"/>
                  <a:pt x="1543979" y="657048"/>
                  <a:pt x="1700005" y="1158691"/>
                </a:cubicBezTo>
                <a:lnTo>
                  <a:pt x="1732511" y="1285108"/>
                </a:lnTo>
                <a:lnTo>
                  <a:pt x="1699759" y="1297095"/>
                </a:lnTo>
                <a:cubicBezTo>
                  <a:pt x="1532545" y="1349105"/>
                  <a:pt x="1354761" y="1377122"/>
                  <a:pt x="1170432" y="1377122"/>
                </a:cubicBezTo>
                <a:cubicBezTo>
                  <a:pt x="740333" y="1377122"/>
                  <a:pt x="345861" y="1224581"/>
                  <a:pt x="38166" y="970649"/>
                </a:cubicBezTo>
                <a:lnTo>
                  <a:pt x="0" y="935962"/>
                </a:lnTo>
                <a:lnTo>
                  <a:pt x="88241" y="855763"/>
                </a:lnTo>
                <a:cubicBezTo>
                  <a:pt x="289568" y="654437"/>
                  <a:pt x="442892" y="405108"/>
                  <a:pt x="529573" y="126417"/>
                </a:cubicBezTo>
                <a:lnTo>
                  <a:pt x="562079" y="0"/>
                </a:lnTo>
                <a:close/>
              </a:path>
            </a:pathLst>
          </a:custGeom>
          <a:solidFill>
            <a:srgbClr val="FA9A54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0B8ECBA-B2AB-FD4E-41F5-69B3A4E67A80}"/>
              </a:ext>
            </a:extLst>
          </p:cNvPr>
          <p:cNvSpPr/>
          <p:nvPr/>
        </p:nvSpPr>
        <p:spPr>
          <a:xfrm>
            <a:off x="6382662" y="3796898"/>
            <a:ext cx="3560064" cy="2532088"/>
          </a:xfrm>
          <a:custGeom>
            <a:avLst/>
            <a:gdLst>
              <a:gd name="connsiteX0" fmla="*/ 1780032 w 3560064"/>
              <a:gd name="connsiteY0" fmla="*/ 0 h 2532088"/>
              <a:gd name="connsiteX1" fmla="*/ 1818198 w 3560064"/>
              <a:gd name="connsiteY1" fmla="*/ 34687 h 2532088"/>
              <a:gd name="connsiteX2" fmla="*/ 2950464 w 3560064"/>
              <a:gd name="connsiteY2" fmla="*/ 441160 h 2532088"/>
              <a:gd name="connsiteX3" fmla="*/ 3479791 w 3560064"/>
              <a:gd name="connsiteY3" fmla="*/ 361133 h 2532088"/>
              <a:gd name="connsiteX4" fmla="*/ 3512543 w 3560064"/>
              <a:gd name="connsiteY4" fmla="*/ 349146 h 2532088"/>
              <a:gd name="connsiteX5" fmla="*/ 3523900 w 3560064"/>
              <a:gd name="connsiteY5" fmla="*/ 393317 h 2532088"/>
              <a:gd name="connsiteX6" fmla="*/ 3560064 w 3560064"/>
              <a:gd name="connsiteY6" fmla="*/ 752056 h 2532088"/>
              <a:gd name="connsiteX7" fmla="*/ 1780032 w 3560064"/>
              <a:gd name="connsiteY7" fmla="*/ 2532088 h 2532088"/>
              <a:gd name="connsiteX8" fmla="*/ 0 w 3560064"/>
              <a:gd name="connsiteY8" fmla="*/ 752056 h 2532088"/>
              <a:gd name="connsiteX9" fmla="*/ 36164 w 3560064"/>
              <a:gd name="connsiteY9" fmla="*/ 393317 h 2532088"/>
              <a:gd name="connsiteX10" fmla="*/ 47522 w 3560064"/>
              <a:gd name="connsiteY10" fmla="*/ 349146 h 2532088"/>
              <a:gd name="connsiteX11" fmla="*/ 80273 w 3560064"/>
              <a:gd name="connsiteY11" fmla="*/ 361133 h 2532088"/>
              <a:gd name="connsiteX12" fmla="*/ 609600 w 3560064"/>
              <a:gd name="connsiteY12" fmla="*/ 441160 h 2532088"/>
              <a:gd name="connsiteX13" fmla="*/ 1741866 w 3560064"/>
              <a:gd name="connsiteY13" fmla="*/ 34687 h 2532088"/>
              <a:gd name="connsiteX14" fmla="*/ 1780032 w 3560064"/>
              <a:gd name="connsiteY14" fmla="*/ 0 h 25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0064" h="2532088">
                <a:moveTo>
                  <a:pt x="1780032" y="0"/>
                </a:moveTo>
                <a:lnTo>
                  <a:pt x="1818198" y="34687"/>
                </a:lnTo>
                <a:cubicBezTo>
                  <a:pt x="2125893" y="288619"/>
                  <a:pt x="2520365" y="441160"/>
                  <a:pt x="2950464" y="441160"/>
                </a:cubicBezTo>
                <a:cubicBezTo>
                  <a:pt x="3134793" y="441160"/>
                  <a:pt x="3312577" y="413143"/>
                  <a:pt x="3479791" y="361133"/>
                </a:cubicBezTo>
                <a:lnTo>
                  <a:pt x="3512543" y="349146"/>
                </a:lnTo>
                <a:lnTo>
                  <a:pt x="3523900" y="393317"/>
                </a:lnTo>
                <a:cubicBezTo>
                  <a:pt x="3547612" y="509193"/>
                  <a:pt x="3560064" y="629171"/>
                  <a:pt x="3560064" y="752056"/>
                </a:cubicBezTo>
                <a:cubicBezTo>
                  <a:pt x="3560064" y="1735141"/>
                  <a:pt x="2763117" y="2532088"/>
                  <a:pt x="1780032" y="2532088"/>
                </a:cubicBezTo>
                <a:cubicBezTo>
                  <a:pt x="796947" y="2532088"/>
                  <a:pt x="0" y="1735141"/>
                  <a:pt x="0" y="752056"/>
                </a:cubicBezTo>
                <a:cubicBezTo>
                  <a:pt x="0" y="629171"/>
                  <a:pt x="12452" y="509193"/>
                  <a:pt x="36164" y="393317"/>
                </a:cubicBezTo>
                <a:lnTo>
                  <a:pt x="47522" y="349146"/>
                </a:lnTo>
                <a:lnTo>
                  <a:pt x="80273" y="361133"/>
                </a:lnTo>
                <a:cubicBezTo>
                  <a:pt x="247487" y="413143"/>
                  <a:pt x="425271" y="441160"/>
                  <a:pt x="609600" y="441160"/>
                </a:cubicBezTo>
                <a:cubicBezTo>
                  <a:pt x="1039699" y="441160"/>
                  <a:pt x="1434172" y="288619"/>
                  <a:pt x="1741866" y="34687"/>
                </a:cubicBezTo>
                <a:lnTo>
                  <a:pt x="178003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E799B89-15FE-7D13-CDA7-C1A81FD25A49}"/>
              </a:ext>
            </a:extLst>
          </p:cNvPr>
          <p:cNvSpPr/>
          <p:nvPr/>
        </p:nvSpPr>
        <p:spPr>
          <a:xfrm>
            <a:off x="7600616" y="2768922"/>
            <a:ext cx="1124157" cy="1027976"/>
          </a:xfrm>
          <a:custGeom>
            <a:avLst/>
            <a:gdLst>
              <a:gd name="connsiteX0" fmla="*/ 562078 w 1124157"/>
              <a:gd name="connsiteY0" fmla="*/ 0 h 1027976"/>
              <a:gd name="connsiteX1" fmla="*/ 1091405 w 1124157"/>
              <a:gd name="connsiteY1" fmla="*/ 80027 h 1027976"/>
              <a:gd name="connsiteX2" fmla="*/ 1124157 w 1124157"/>
              <a:gd name="connsiteY2" fmla="*/ 92014 h 1027976"/>
              <a:gd name="connsiteX3" fmla="*/ 1091651 w 1124157"/>
              <a:gd name="connsiteY3" fmla="*/ 218431 h 1027976"/>
              <a:gd name="connsiteX4" fmla="*/ 650319 w 1124157"/>
              <a:gd name="connsiteY4" fmla="*/ 947777 h 1027976"/>
              <a:gd name="connsiteX5" fmla="*/ 562078 w 1124157"/>
              <a:gd name="connsiteY5" fmla="*/ 1027976 h 1027976"/>
              <a:gd name="connsiteX6" fmla="*/ 473837 w 1124157"/>
              <a:gd name="connsiteY6" fmla="*/ 947777 h 1027976"/>
              <a:gd name="connsiteX7" fmla="*/ 32505 w 1124157"/>
              <a:gd name="connsiteY7" fmla="*/ 218431 h 1027976"/>
              <a:gd name="connsiteX8" fmla="*/ 0 w 1124157"/>
              <a:gd name="connsiteY8" fmla="*/ 92014 h 1027976"/>
              <a:gd name="connsiteX9" fmla="*/ 32751 w 1124157"/>
              <a:gd name="connsiteY9" fmla="*/ 80027 h 1027976"/>
              <a:gd name="connsiteX10" fmla="*/ 562078 w 1124157"/>
              <a:gd name="connsiteY10" fmla="*/ 0 h 1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4157" h="1027976">
                <a:moveTo>
                  <a:pt x="562078" y="0"/>
                </a:moveTo>
                <a:cubicBezTo>
                  <a:pt x="746407" y="0"/>
                  <a:pt x="924191" y="28018"/>
                  <a:pt x="1091405" y="80027"/>
                </a:cubicBezTo>
                <a:lnTo>
                  <a:pt x="1124157" y="92014"/>
                </a:lnTo>
                <a:lnTo>
                  <a:pt x="1091651" y="218431"/>
                </a:lnTo>
                <a:cubicBezTo>
                  <a:pt x="1004970" y="497122"/>
                  <a:pt x="851646" y="746451"/>
                  <a:pt x="650319" y="947777"/>
                </a:cubicBezTo>
                <a:lnTo>
                  <a:pt x="562078" y="1027976"/>
                </a:lnTo>
                <a:lnTo>
                  <a:pt x="473837" y="947777"/>
                </a:lnTo>
                <a:cubicBezTo>
                  <a:pt x="272511" y="746451"/>
                  <a:pt x="119187" y="497122"/>
                  <a:pt x="32505" y="218431"/>
                </a:cubicBezTo>
                <a:lnTo>
                  <a:pt x="0" y="92014"/>
                </a:lnTo>
                <a:lnTo>
                  <a:pt x="32751" y="80027"/>
                </a:lnTo>
                <a:cubicBezTo>
                  <a:pt x="199965" y="28018"/>
                  <a:pt x="377750" y="0"/>
                  <a:pt x="562078" y="0"/>
                </a:cubicBezTo>
                <a:close/>
              </a:path>
            </a:pathLst>
          </a:custGeom>
          <a:solidFill>
            <a:srgbClr val="C1B1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Target Audience outline">
            <a:extLst>
              <a:ext uri="{FF2B5EF4-FFF2-40B4-BE49-F238E27FC236}">
                <a16:creationId xmlns:a16="http://schemas.microsoft.com/office/drawing/2014/main" id="{8787D413-FF28-C339-358F-5E882E0BC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061" y="1497619"/>
            <a:ext cx="1575308" cy="1575308"/>
          </a:xfrm>
          <a:prstGeom prst="rect">
            <a:avLst/>
          </a:prstGeom>
        </p:spPr>
      </p:pic>
      <p:pic>
        <p:nvPicPr>
          <p:cNvPr id="17" name="Graphic 16" descr="Muscular arm outline">
            <a:extLst>
              <a:ext uri="{FF2B5EF4-FFF2-40B4-BE49-F238E27FC236}">
                <a16:creationId xmlns:a16="http://schemas.microsoft.com/office/drawing/2014/main" id="{5E2D889E-DA2A-1386-B081-FE101A943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170" y="4190314"/>
            <a:ext cx="1319047" cy="1319047"/>
          </a:xfrm>
          <a:prstGeom prst="rect">
            <a:avLst/>
          </a:prstGeom>
        </p:spPr>
      </p:pic>
      <p:pic>
        <p:nvPicPr>
          <p:cNvPr id="19" name="Graphic 18" descr="Chat bubble outline">
            <a:extLst>
              <a:ext uri="{FF2B5EF4-FFF2-40B4-BE49-F238E27FC236}">
                <a16:creationId xmlns:a16="http://schemas.microsoft.com/office/drawing/2014/main" id="{EB23DB5B-5F2F-F695-580F-7BC33C707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7017" y="1598203"/>
            <a:ext cx="1627632" cy="162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835A5-91CC-6959-2A54-22666AF80B85}"/>
              </a:ext>
            </a:extLst>
          </p:cNvPr>
          <p:cNvSpPr txBox="1"/>
          <p:nvPr/>
        </p:nvSpPr>
        <p:spPr>
          <a:xfrm>
            <a:off x="548647" y="2104978"/>
            <a:ext cx="42002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Regular micro-check-ins via preferred channels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Video updates on market conditions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Interactive dashboards they can access 24/7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/>
              <a:t>Text/WhatsApp for quick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6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5300-AC43-F396-6E83-73A31578C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417444"/>
            <a:ext cx="5091864" cy="4890965"/>
          </a:xfrm>
        </p:spPr>
        <p:txBody>
          <a:bodyPr anchor="b"/>
          <a:lstStyle/>
          <a:p>
            <a:r>
              <a:rPr lang="en-US" dirty="0"/>
              <a:t>Bridging the generation gap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BE460-3185-CD59-0215-356A228D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/>
          <a:lstStyle/>
          <a:p>
            <a:r>
              <a:rPr lang="en-US" sz="2000" dirty="0"/>
              <a:t>Presented by </a:t>
            </a:r>
            <a:r>
              <a:rPr lang="en-US" sz="2000" dirty="0" err="1"/>
              <a:t>andy</a:t>
            </a:r>
            <a:r>
              <a:rPr lang="en-US" sz="2000" dirty="0"/>
              <a:t> </a:t>
            </a:r>
            <a:r>
              <a:rPr lang="en-US" sz="2000" dirty="0" err="1"/>
              <a:t>Mcbride</a:t>
            </a:r>
            <a:endParaRPr lang="en-US" sz="2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F45C2C0-54FA-3BF9-54A1-71B2FE17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796354" y="0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A green letter on a black background&#10;&#10;AI-generated content may be incorrect.">
            <a:extLst>
              <a:ext uri="{FF2B5EF4-FFF2-40B4-BE49-F238E27FC236}">
                <a16:creationId xmlns:a16="http://schemas.microsoft.com/office/drawing/2014/main" id="{F03BE831-C2AF-9154-1057-7E5DC4568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55" y="1801716"/>
            <a:ext cx="4362450" cy="793750"/>
          </a:xfrm>
          <a:prstGeom prst="rect">
            <a:avLst/>
          </a:prstGeom>
        </p:spPr>
      </p:pic>
      <p:pic>
        <p:nvPicPr>
          <p:cNvPr id="14" name="Picture 13" descr="A child and a child fishing&#10;&#10;AI-generated content may be incorrect.">
            <a:extLst>
              <a:ext uri="{FF2B5EF4-FFF2-40B4-BE49-F238E27FC236}">
                <a16:creationId xmlns:a16="http://schemas.microsoft.com/office/drawing/2014/main" id="{94F5D401-8FE4-518A-0714-944B223A7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007" y="41744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6BE39-6867-50F9-FFB6-DA11181A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74231-64D9-4440-8561-6D64FAAE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1FDA7-4530-DEE7-5156-CAFE9520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D7DD19-9660-29E7-FE50-A27F0F79F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4715906" cy="1188720"/>
          </a:xfrm>
        </p:spPr>
        <p:txBody>
          <a:bodyPr>
            <a:normAutofit/>
          </a:bodyPr>
          <a:lstStyle/>
          <a:p>
            <a:r>
              <a:rPr lang="en-US" dirty="0"/>
              <a:t>Educational empowerment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8C34BA7-6757-F0E6-73A2-340CC7A755EC}"/>
              </a:ext>
            </a:extLst>
          </p:cNvPr>
          <p:cNvSpPr/>
          <p:nvPr/>
        </p:nvSpPr>
        <p:spPr>
          <a:xfrm>
            <a:off x="7553093" y="1119156"/>
            <a:ext cx="1219200" cy="1741781"/>
          </a:xfrm>
          <a:custGeom>
            <a:avLst/>
            <a:gdLst>
              <a:gd name="connsiteX0" fmla="*/ 609600 w 1219200"/>
              <a:gd name="connsiteY0" fmla="*/ 0 h 1741781"/>
              <a:gd name="connsiteX1" fmla="*/ 697841 w 1219200"/>
              <a:gd name="connsiteY1" fmla="*/ 80198 h 1741781"/>
              <a:gd name="connsiteX2" fmla="*/ 1219200 w 1219200"/>
              <a:gd name="connsiteY2" fmla="*/ 1338871 h 1741781"/>
              <a:gd name="connsiteX3" fmla="*/ 1183036 w 1219200"/>
              <a:gd name="connsiteY3" fmla="*/ 1697610 h 1741781"/>
              <a:gd name="connsiteX4" fmla="*/ 1171679 w 1219200"/>
              <a:gd name="connsiteY4" fmla="*/ 1741781 h 1741781"/>
              <a:gd name="connsiteX5" fmla="*/ 1138927 w 1219200"/>
              <a:gd name="connsiteY5" fmla="*/ 1729794 h 1741781"/>
              <a:gd name="connsiteX6" fmla="*/ 609600 w 1219200"/>
              <a:gd name="connsiteY6" fmla="*/ 1649767 h 1741781"/>
              <a:gd name="connsiteX7" fmla="*/ 80273 w 1219200"/>
              <a:gd name="connsiteY7" fmla="*/ 1729794 h 1741781"/>
              <a:gd name="connsiteX8" fmla="*/ 47522 w 1219200"/>
              <a:gd name="connsiteY8" fmla="*/ 1741781 h 1741781"/>
              <a:gd name="connsiteX9" fmla="*/ 36164 w 1219200"/>
              <a:gd name="connsiteY9" fmla="*/ 1697610 h 1741781"/>
              <a:gd name="connsiteX10" fmla="*/ 0 w 1219200"/>
              <a:gd name="connsiteY10" fmla="*/ 1338871 h 1741781"/>
              <a:gd name="connsiteX11" fmla="*/ 521359 w 1219200"/>
              <a:gd name="connsiteY11" fmla="*/ 80198 h 1741781"/>
              <a:gd name="connsiteX12" fmla="*/ 609600 w 1219200"/>
              <a:gd name="connsiteY12" fmla="*/ 0 h 174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1741781">
                <a:moveTo>
                  <a:pt x="609600" y="0"/>
                </a:moveTo>
                <a:lnTo>
                  <a:pt x="697841" y="80198"/>
                </a:lnTo>
                <a:cubicBezTo>
                  <a:pt x="1019963" y="402321"/>
                  <a:pt x="1219200" y="847329"/>
                  <a:pt x="1219200" y="1338871"/>
                </a:cubicBezTo>
                <a:cubicBezTo>
                  <a:pt x="1219200" y="1461757"/>
                  <a:pt x="1206748" y="1581734"/>
                  <a:pt x="1183036" y="1697610"/>
                </a:cubicBezTo>
                <a:lnTo>
                  <a:pt x="1171679" y="1741781"/>
                </a:lnTo>
                <a:lnTo>
                  <a:pt x="1138927" y="1729794"/>
                </a:lnTo>
                <a:cubicBezTo>
                  <a:pt x="971713" y="1677785"/>
                  <a:pt x="793929" y="1649767"/>
                  <a:pt x="609600" y="1649767"/>
                </a:cubicBezTo>
                <a:cubicBezTo>
                  <a:pt x="425272" y="1649767"/>
                  <a:pt x="247487" y="1677785"/>
                  <a:pt x="80273" y="1729794"/>
                </a:cubicBezTo>
                <a:lnTo>
                  <a:pt x="47522" y="1741781"/>
                </a:lnTo>
                <a:lnTo>
                  <a:pt x="36164" y="1697610"/>
                </a:lnTo>
                <a:cubicBezTo>
                  <a:pt x="12453" y="1581734"/>
                  <a:pt x="0" y="1461757"/>
                  <a:pt x="0" y="1338871"/>
                </a:cubicBezTo>
                <a:cubicBezTo>
                  <a:pt x="0" y="847329"/>
                  <a:pt x="199237" y="402321"/>
                  <a:pt x="521359" y="80198"/>
                </a:cubicBezTo>
                <a:lnTo>
                  <a:pt x="60960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A224B4A-4668-7894-180E-AAC5341D1A1E}"/>
              </a:ext>
            </a:extLst>
          </p:cNvPr>
          <p:cNvSpPr/>
          <p:nvPr/>
        </p:nvSpPr>
        <p:spPr>
          <a:xfrm>
            <a:off x="6430183" y="2860936"/>
            <a:ext cx="1732510" cy="1377122"/>
          </a:xfrm>
          <a:custGeom>
            <a:avLst/>
            <a:gdLst>
              <a:gd name="connsiteX0" fmla="*/ 1170432 w 1732510"/>
              <a:gd name="connsiteY0" fmla="*/ 0 h 1377122"/>
              <a:gd name="connsiteX1" fmla="*/ 1202937 w 1732510"/>
              <a:gd name="connsiteY1" fmla="*/ 126417 h 1377122"/>
              <a:gd name="connsiteX2" fmla="*/ 1644269 w 1732510"/>
              <a:gd name="connsiteY2" fmla="*/ 855763 h 1377122"/>
              <a:gd name="connsiteX3" fmla="*/ 1732510 w 1732510"/>
              <a:gd name="connsiteY3" fmla="*/ 935962 h 1377122"/>
              <a:gd name="connsiteX4" fmla="*/ 1694344 w 1732510"/>
              <a:gd name="connsiteY4" fmla="*/ 970649 h 1377122"/>
              <a:gd name="connsiteX5" fmla="*/ 562078 w 1732510"/>
              <a:gd name="connsiteY5" fmla="*/ 1377122 h 1377122"/>
              <a:gd name="connsiteX6" fmla="*/ 32751 w 1732510"/>
              <a:gd name="connsiteY6" fmla="*/ 1297095 h 1377122"/>
              <a:gd name="connsiteX7" fmla="*/ 0 w 1732510"/>
              <a:gd name="connsiteY7" fmla="*/ 1285108 h 1377122"/>
              <a:gd name="connsiteX8" fmla="*/ 32505 w 1732510"/>
              <a:gd name="connsiteY8" fmla="*/ 1158691 h 1377122"/>
              <a:gd name="connsiteX9" fmla="*/ 1039641 w 1732510"/>
              <a:gd name="connsiteY9" fmla="*/ 47870 h 1377122"/>
              <a:gd name="connsiteX10" fmla="*/ 1170432 w 1732510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0" h="1377122">
                <a:moveTo>
                  <a:pt x="1170432" y="0"/>
                </a:moveTo>
                <a:lnTo>
                  <a:pt x="1202937" y="126417"/>
                </a:lnTo>
                <a:cubicBezTo>
                  <a:pt x="1289619" y="405108"/>
                  <a:pt x="1442943" y="654437"/>
                  <a:pt x="1644269" y="855763"/>
                </a:cubicBezTo>
                <a:lnTo>
                  <a:pt x="1732510" y="935962"/>
                </a:lnTo>
                <a:lnTo>
                  <a:pt x="1694344" y="970649"/>
                </a:lnTo>
                <a:cubicBezTo>
                  <a:pt x="1386650" y="1224581"/>
                  <a:pt x="992177" y="1377122"/>
                  <a:pt x="562078" y="1377122"/>
                </a:cubicBezTo>
                <a:cubicBezTo>
                  <a:pt x="377749" y="1377122"/>
                  <a:pt x="199965" y="1349105"/>
                  <a:pt x="32751" y="1297095"/>
                </a:cubicBezTo>
                <a:lnTo>
                  <a:pt x="0" y="1285108"/>
                </a:lnTo>
                <a:lnTo>
                  <a:pt x="32505" y="1158691"/>
                </a:lnTo>
                <a:cubicBezTo>
                  <a:pt x="188532" y="657048"/>
                  <a:pt x="560481" y="250537"/>
                  <a:pt x="1039641" y="47870"/>
                </a:cubicBezTo>
                <a:lnTo>
                  <a:pt x="1170432" y="0"/>
                </a:lnTo>
                <a:close/>
              </a:path>
            </a:pathLst>
          </a:custGeom>
          <a:solidFill>
            <a:srgbClr val="ACAA75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5D2733D-9131-51FF-8952-994295492EFC}"/>
              </a:ext>
            </a:extLst>
          </p:cNvPr>
          <p:cNvSpPr/>
          <p:nvPr/>
        </p:nvSpPr>
        <p:spPr>
          <a:xfrm>
            <a:off x="5212229" y="677994"/>
            <a:ext cx="2950464" cy="3468050"/>
          </a:xfrm>
          <a:custGeom>
            <a:avLst/>
            <a:gdLst>
              <a:gd name="connsiteX0" fmla="*/ 1780032 w 2950464"/>
              <a:gd name="connsiteY0" fmla="*/ 0 h 3468050"/>
              <a:gd name="connsiteX1" fmla="*/ 2912298 w 2950464"/>
              <a:gd name="connsiteY1" fmla="*/ 406473 h 3468050"/>
              <a:gd name="connsiteX2" fmla="*/ 2950464 w 2950464"/>
              <a:gd name="connsiteY2" fmla="*/ 441161 h 3468050"/>
              <a:gd name="connsiteX3" fmla="*/ 2862223 w 2950464"/>
              <a:gd name="connsiteY3" fmla="*/ 521359 h 3468050"/>
              <a:gd name="connsiteX4" fmla="*/ 2340864 w 2950464"/>
              <a:gd name="connsiteY4" fmla="*/ 1780032 h 3468050"/>
              <a:gd name="connsiteX5" fmla="*/ 2377028 w 2950464"/>
              <a:gd name="connsiteY5" fmla="*/ 2138771 h 3468050"/>
              <a:gd name="connsiteX6" fmla="*/ 2388386 w 2950464"/>
              <a:gd name="connsiteY6" fmla="*/ 2182942 h 3468050"/>
              <a:gd name="connsiteX7" fmla="*/ 2257595 w 2950464"/>
              <a:gd name="connsiteY7" fmla="*/ 2230812 h 3468050"/>
              <a:gd name="connsiteX8" fmla="*/ 1250459 w 2950464"/>
              <a:gd name="connsiteY8" fmla="*/ 3341633 h 3468050"/>
              <a:gd name="connsiteX9" fmla="*/ 1217954 w 2950464"/>
              <a:gd name="connsiteY9" fmla="*/ 3468050 h 3468050"/>
              <a:gd name="connsiteX10" fmla="*/ 1087163 w 2950464"/>
              <a:gd name="connsiteY10" fmla="*/ 3420180 h 3468050"/>
              <a:gd name="connsiteX11" fmla="*/ 0 w 2950464"/>
              <a:gd name="connsiteY11" fmla="*/ 1780032 h 3468050"/>
              <a:gd name="connsiteX12" fmla="*/ 17800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780032" y="0"/>
                </a:moveTo>
                <a:cubicBezTo>
                  <a:pt x="2210131" y="0"/>
                  <a:pt x="2604604" y="152541"/>
                  <a:pt x="2912298" y="406473"/>
                </a:cubicBezTo>
                <a:lnTo>
                  <a:pt x="2950464" y="441161"/>
                </a:lnTo>
                <a:lnTo>
                  <a:pt x="2862223" y="521359"/>
                </a:lnTo>
                <a:cubicBezTo>
                  <a:pt x="2540101" y="843482"/>
                  <a:pt x="2340864" y="1288490"/>
                  <a:pt x="2340864" y="1780032"/>
                </a:cubicBezTo>
                <a:cubicBezTo>
                  <a:pt x="2340864" y="1902918"/>
                  <a:pt x="2353317" y="2022895"/>
                  <a:pt x="2377028" y="2138771"/>
                </a:cubicBezTo>
                <a:lnTo>
                  <a:pt x="2388386" y="2182942"/>
                </a:lnTo>
                <a:lnTo>
                  <a:pt x="2257595" y="2230812"/>
                </a:lnTo>
                <a:cubicBezTo>
                  <a:pt x="1778435" y="2433479"/>
                  <a:pt x="1406486" y="2839990"/>
                  <a:pt x="1250459" y="3341633"/>
                </a:cubicBezTo>
                <a:lnTo>
                  <a:pt x="1217954" y="3468050"/>
                </a:lnTo>
                <a:lnTo>
                  <a:pt x="1087163" y="3420180"/>
                </a:lnTo>
                <a:cubicBezTo>
                  <a:pt x="448283" y="3149957"/>
                  <a:pt x="0" y="2517346"/>
                  <a:pt x="0" y="1780032"/>
                </a:cubicBezTo>
                <a:cubicBezTo>
                  <a:pt x="0" y="796947"/>
                  <a:pt x="796947" y="0"/>
                  <a:pt x="17800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F18A64E-B0B5-B5B1-84D8-1DF390C12ACD}"/>
              </a:ext>
            </a:extLst>
          </p:cNvPr>
          <p:cNvSpPr/>
          <p:nvPr/>
        </p:nvSpPr>
        <p:spPr>
          <a:xfrm>
            <a:off x="8162693" y="677994"/>
            <a:ext cx="2950464" cy="3468050"/>
          </a:xfrm>
          <a:custGeom>
            <a:avLst/>
            <a:gdLst>
              <a:gd name="connsiteX0" fmla="*/ 1170432 w 2950464"/>
              <a:gd name="connsiteY0" fmla="*/ 0 h 3468050"/>
              <a:gd name="connsiteX1" fmla="*/ 2950464 w 2950464"/>
              <a:gd name="connsiteY1" fmla="*/ 1780032 h 3468050"/>
              <a:gd name="connsiteX2" fmla="*/ 1863301 w 2950464"/>
              <a:gd name="connsiteY2" fmla="*/ 3420180 h 3468050"/>
              <a:gd name="connsiteX3" fmla="*/ 1732511 w 2950464"/>
              <a:gd name="connsiteY3" fmla="*/ 3468050 h 3468050"/>
              <a:gd name="connsiteX4" fmla="*/ 1700005 w 2950464"/>
              <a:gd name="connsiteY4" fmla="*/ 3341633 h 3468050"/>
              <a:gd name="connsiteX5" fmla="*/ 692869 w 2950464"/>
              <a:gd name="connsiteY5" fmla="*/ 2230812 h 3468050"/>
              <a:gd name="connsiteX6" fmla="*/ 562079 w 2950464"/>
              <a:gd name="connsiteY6" fmla="*/ 2182942 h 3468050"/>
              <a:gd name="connsiteX7" fmla="*/ 573436 w 2950464"/>
              <a:gd name="connsiteY7" fmla="*/ 2138771 h 3468050"/>
              <a:gd name="connsiteX8" fmla="*/ 609600 w 2950464"/>
              <a:gd name="connsiteY8" fmla="*/ 1780032 h 3468050"/>
              <a:gd name="connsiteX9" fmla="*/ 88241 w 2950464"/>
              <a:gd name="connsiteY9" fmla="*/ 521359 h 3468050"/>
              <a:gd name="connsiteX10" fmla="*/ 0 w 2950464"/>
              <a:gd name="connsiteY10" fmla="*/ 441161 h 3468050"/>
              <a:gd name="connsiteX11" fmla="*/ 38166 w 2950464"/>
              <a:gd name="connsiteY11" fmla="*/ 406473 h 3468050"/>
              <a:gd name="connsiteX12" fmla="*/ 11704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170432" y="0"/>
                </a:moveTo>
                <a:cubicBezTo>
                  <a:pt x="2153517" y="0"/>
                  <a:pt x="2950464" y="796947"/>
                  <a:pt x="2950464" y="1780032"/>
                </a:cubicBezTo>
                <a:cubicBezTo>
                  <a:pt x="2950464" y="2517346"/>
                  <a:pt x="2502182" y="3149957"/>
                  <a:pt x="1863301" y="3420180"/>
                </a:cubicBezTo>
                <a:lnTo>
                  <a:pt x="1732511" y="3468050"/>
                </a:lnTo>
                <a:lnTo>
                  <a:pt x="1700005" y="3341633"/>
                </a:lnTo>
                <a:cubicBezTo>
                  <a:pt x="1543979" y="2839990"/>
                  <a:pt x="1172029" y="2433479"/>
                  <a:pt x="692869" y="2230812"/>
                </a:cubicBezTo>
                <a:lnTo>
                  <a:pt x="562079" y="2182942"/>
                </a:lnTo>
                <a:lnTo>
                  <a:pt x="573436" y="2138771"/>
                </a:lnTo>
                <a:cubicBezTo>
                  <a:pt x="597148" y="2022895"/>
                  <a:pt x="609600" y="1902918"/>
                  <a:pt x="609600" y="1780032"/>
                </a:cubicBezTo>
                <a:cubicBezTo>
                  <a:pt x="609600" y="1288490"/>
                  <a:pt x="410363" y="843482"/>
                  <a:pt x="88241" y="521359"/>
                </a:cubicBezTo>
                <a:lnTo>
                  <a:pt x="0" y="441161"/>
                </a:lnTo>
                <a:lnTo>
                  <a:pt x="38166" y="406473"/>
                </a:lnTo>
                <a:cubicBezTo>
                  <a:pt x="345861" y="152541"/>
                  <a:pt x="740333" y="0"/>
                  <a:pt x="11704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4342729-B242-6AE2-BD3D-210C451736C2}"/>
              </a:ext>
            </a:extLst>
          </p:cNvPr>
          <p:cNvSpPr/>
          <p:nvPr/>
        </p:nvSpPr>
        <p:spPr>
          <a:xfrm>
            <a:off x="8162694" y="2860936"/>
            <a:ext cx="1732511" cy="1377122"/>
          </a:xfrm>
          <a:custGeom>
            <a:avLst/>
            <a:gdLst>
              <a:gd name="connsiteX0" fmla="*/ 562079 w 1732511"/>
              <a:gd name="connsiteY0" fmla="*/ 0 h 1377122"/>
              <a:gd name="connsiteX1" fmla="*/ 692869 w 1732511"/>
              <a:gd name="connsiteY1" fmla="*/ 47870 h 1377122"/>
              <a:gd name="connsiteX2" fmla="*/ 1700005 w 1732511"/>
              <a:gd name="connsiteY2" fmla="*/ 1158691 h 1377122"/>
              <a:gd name="connsiteX3" fmla="*/ 1732511 w 1732511"/>
              <a:gd name="connsiteY3" fmla="*/ 1285108 h 1377122"/>
              <a:gd name="connsiteX4" fmla="*/ 1699759 w 1732511"/>
              <a:gd name="connsiteY4" fmla="*/ 1297095 h 1377122"/>
              <a:gd name="connsiteX5" fmla="*/ 1170432 w 1732511"/>
              <a:gd name="connsiteY5" fmla="*/ 1377122 h 1377122"/>
              <a:gd name="connsiteX6" fmla="*/ 38166 w 1732511"/>
              <a:gd name="connsiteY6" fmla="*/ 970649 h 1377122"/>
              <a:gd name="connsiteX7" fmla="*/ 0 w 1732511"/>
              <a:gd name="connsiteY7" fmla="*/ 935962 h 1377122"/>
              <a:gd name="connsiteX8" fmla="*/ 88241 w 1732511"/>
              <a:gd name="connsiteY8" fmla="*/ 855763 h 1377122"/>
              <a:gd name="connsiteX9" fmla="*/ 529573 w 1732511"/>
              <a:gd name="connsiteY9" fmla="*/ 126417 h 1377122"/>
              <a:gd name="connsiteX10" fmla="*/ 562079 w 1732511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1" h="1377122">
                <a:moveTo>
                  <a:pt x="562079" y="0"/>
                </a:moveTo>
                <a:lnTo>
                  <a:pt x="692869" y="47870"/>
                </a:lnTo>
                <a:cubicBezTo>
                  <a:pt x="1172029" y="250537"/>
                  <a:pt x="1543979" y="657048"/>
                  <a:pt x="1700005" y="1158691"/>
                </a:cubicBezTo>
                <a:lnTo>
                  <a:pt x="1732511" y="1285108"/>
                </a:lnTo>
                <a:lnTo>
                  <a:pt x="1699759" y="1297095"/>
                </a:lnTo>
                <a:cubicBezTo>
                  <a:pt x="1532545" y="1349105"/>
                  <a:pt x="1354761" y="1377122"/>
                  <a:pt x="1170432" y="1377122"/>
                </a:cubicBezTo>
                <a:cubicBezTo>
                  <a:pt x="740333" y="1377122"/>
                  <a:pt x="345861" y="1224581"/>
                  <a:pt x="38166" y="970649"/>
                </a:cubicBezTo>
                <a:lnTo>
                  <a:pt x="0" y="935962"/>
                </a:lnTo>
                <a:lnTo>
                  <a:pt x="88241" y="855763"/>
                </a:lnTo>
                <a:cubicBezTo>
                  <a:pt x="289568" y="654437"/>
                  <a:pt x="442892" y="405108"/>
                  <a:pt x="529573" y="126417"/>
                </a:cubicBezTo>
                <a:lnTo>
                  <a:pt x="562079" y="0"/>
                </a:lnTo>
                <a:close/>
              </a:path>
            </a:pathLst>
          </a:custGeom>
          <a:solidFill>
            <a:srgbClr val="FA9A54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D32BF69-D195-70C4-FF61-98B59AE75E19}"/>
              </a:ext>
            </a:extLst>
          </p:cNvPr>
          <p:cNvSpPr/>
          <p:nvPr/>
        </p:nvSpPr>
        <p:spPr>
          <a:xfrm>
            <a:off x="6382662" y="3796898"/>
            <a:ext cx="3560064" cy="2532088"/>
          </a:xfrm>
          <a:custGeom>
            <a:avLst/>
            <a:gdLst>
              <a:gd name="connsiteX0" fmla="*/ 1780032 w 3560064"/>
              <a:gd name="connsiteY0" fmla="*/ 0 h 2532088"/>
              <a:gd name="connsiteX1" fmla="*/ 1818198 w 3560064"/>
              <a:gd name="connsiteY1" fmla="*/ 34687 h 2532088"/>
              <a:gd name="connsiteX2" fmla="*/ 2950464 w 3560064"/>
              <a:gd name="connsiteY2" fmla="*/ 441160 h 2532088"/>
              <a:gd name="connsiteX3" fmla="*/ 3479791 w 3560064"/>
              <a:gd name="connsiteY3" fmla="*/ 361133 h 2532088"/>
              <a:gd name="connsiteX4" fmla="*/ 3512543 w 3560064"/>
              <a:gd name="connsiteY4" fmla="*/ 349146 h 2532088"/>
              <a:gd name="connsiteX5" fmla="*/ 3523900 w 3560064"/>
              <a:gd name="connsiteY5" fmla="*/ 393317 h 2532088"/>
              <a:gd name="connsiteX6" fmla="*/ 3560064 w 3560064"/>
              <a:gd name="connsiteY6" fmla="*/ 752056 h 2532088"/>
              <a:gd name="connsiteX7" fmla="*/ 1780032 w 3560064"/>
              <a:gd name="connsiteY7" fmla="*/ 2532088 h 2532088"/>
              <a:gd name="connsiteX8" fmla="*/ 0 w 3560064"/>
              <a:gd name="connsiteY8" fmla="*/ 752056 h 2532088"/>
              <a:gd name="connsiteX9" fmla="*/ 36164 w 3560064"/>
              <a:gd name="connsiteY9" fmla="*/ 393317 h 2532088"/>
              <a:gd name="connsiteX10" fmla="*/ 47522 w 3560064"/>
              <a:gd name="connsiteY10" fmla="*/ 349146 h 2532088"/>
              <a:gd name="connsiteX11" fmla="*/ 80273 w 3560064"/>
              <a:gd name="connsiteY11" fmla="*/ 361133 h 2532088"/>
              <a:gd name="connsiteX12" fmla="*/ 609600 w 3560064"/>
              <a:gd name="connsiteY12" fmla="*/ 441160 h 2532088"/>
              <a:gd name="connsiteX13" fmla="*/ 1741866 w 3560064"/>
              <a:gd name="connsiteY13" fmla="*/ 34687 h 2532088"/>
              <a:gd name="connsiteX14" fmla="*/ 1780032 w 3560064"/>
              <a:gd name="connsiteY14" fmla="*/ 0 h 25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0064" h="2532088">
                <a:moveTo>
                  <a:pt x="1780032" y="0"/>
                </a:moveTo>
                <a:lnTo>
                  <a:pt x="1818198" y="34687"/>
                </a:lnTo>
                <a:cubicBezTo>
                  <a:pt x="2125893" y="288619"/>
                  <a:pt x="2520365" y="441160"/>
                  <a:pt x="2950464" y="441160"/>
                </a:cubicBezTo>
                <a:cubicBezTo>
                  <a:pt x="3134793" y="441160"/>
                  <a:pt x="3312577" y="413143"/>
                  <a:pt x="3479791" y="361133"/>
                </a:cubicBezTo>
                <a:lnTo>
                  <a:pt x="3512543" y="349146"/>
                </a:lnTo>
                <a:lnTo>
                  <a:pt x="3523900" y="393317"/>
                </a:lnTo>
                <a:cubicBezTo>
                  <a:pt x="3547612" y="509193"/>
                  <a:pt x="3560064" y="629171"/>
                  <a:pt x="3560064" y="752056"/>
                </a:cubicBezTo>
                <a:cubicBezTo>
                  <a:pt x="3560064" y="1735141"/>
                  <a:pt x="2763117" y="2532088"/>
                  <a:pt x="1780032" y="2532088"/>
                </a:cubicBezTo>
                <a:cubicBezTo>
                  <a:pt x="796947" y="2532088"/>
                  <a:pt x="0" y="1735141"/>
                  <a:pt x="0" y="752056"/>
                </a:cubicBezTo>
                <a:cubicBezTo>
                  <a:pt x="0" y="629171"/>
                  <a:pt x="12452" y="509193"/>
                  <a:pt x="36164" y="393317"/>
                </a:cubicBezTo>
                <a:lnTo>
                  <a:pt x="47522" y="349146"/>
                </a:lnTo>
                <a:lnTo>
                  <a:pt x="80273" y="361133"/>
                </a:lnTo>
                <a:cubicBezTo>
                  <a:pt x="247487" y="413143"/>
                  <a:pt x="425271" y="441160"/>
                  <a:pt x="609600" y="441160"/>
                </a:cubicBezTo>
                <a:cubicBezTo>
                  <a:pt x="1039699" y="441160"/>
                  <a:pt x="1434172" y="288619"/>
                  <a:pt x="1741866" y="34687"/>
                </a:cubicBezTo>
                <a:lnTo>
                  <a:pt x="1780032" y="0"/>
                </a:lnTo>
                <a:close/>
              </a:path>
            </a:pathLst>
          </a:custGeom>
          <a:solidFill>
            <a:srgbClr val="F88379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C540974-BF74-852A-A38C-A66300776C4F}"/>
              </a:ext>
            </a:extLst>
          </p:cNvPr>
          <p:cNvSpPr/>
          <p:nvPr/>
        </p:nvSpPr>
        <p:spPr>
          <a:xfrm>
            <a:off x="7600616" y="2768922"/>
            <a:ext cx="1124157" cy="1027976"/>
          </a:xfrm>
          <a:custGeom>
            <a:avLst/>
            <a:gdLst>
              <a:gd name="connsiteX0" fmla="*/ 562078 w 1124157"/>
              <a:gd name="connsiteY0" fmla="*/ 0 h 1027976"/>
              <a:gd name="connsiteX1" fmla="*/ 1091405 w 1124157"/>
              <a:gd name="connsiteY1" fmla="*/ 80027 h 1027976"/>
              <a:gd name="connsiteX2" fmla="*/ 1124157 w 1124157"/>
              <a:gd name="connsiteY2" fmla="*/ 92014 h 1027976"/>
              <a:gd name="connsiteX3" fmla="*/ 1091651 w 1124157"/>
              <a:gd name="connsiteY3" fmla="*/ 218431 h 1027976"/>
              <a:gd name="connsiteX4" fmla="*/ 650319 w 1124157"/>
              <a:gd name="connsiteY4" fmla="*/ 947777 h 1027976"/>
              <a:gd name="connsiteX5" fmla="*/ 562078 w 1124157"/>
              <a:gd name="connsiteY5" fmla="*/ 1027976 h 1027976"/>
              <a:gd name="connsiteX6" fmla="*/ 473837 w 1124157"/>
              <a:gd name="connsiteY6" fmla="*/ 947777 h 1027976"/>
              <a:gd name="connsiteX7" fmla="*/ 32505 w 1124157"/>
              <a:gd name="connsiteY7" fmla="*/ 218431 h 1027976"/>
              <a:gd name="connsiteX8" fmla="*/ 0 w 1124157"/>
              <a:gd name="connsiteY8" fmla="*/ 92014 h 1027976"/>
              <a:gd name="connsiteX9" fmla="*/ 32751 w 1124157"/>
              <a:gd name="connsiteY9" fmla="*/ 80027 h 1027976"/>
              <a:gd name="connsiteX10" fmla="*/ 562078 w 1124157"/>
              <a:gd name="connsiteY10" fmla="*/ 0 h 1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4157" h="1027976">
                <a:moveTo>
                  <a:pt x="562078" y="0"/>
                </a:moveTo>
                <a:cubicBezTo>
                  <a:pt x="746407" y="0"/>
                  <a:pt x="924191" y="28018"/>
                  <a:pt x="1091405" y="80027"/>
                </a:cubicBezTo>
                <a:lnTo>
                  <a:pt x="1124157" y="92014"/>
                </a:lnTo>
                <a:lnTo>
                  <a:pt x="1091651" y="218431"/>
                </a:lnTo>
                <a:cubicBezTo>
                  <a:pt x="1004970" y="497122"/>
                  <a:pt x="851646" y="746451"/>
                  <a:pt x="650319" y="947777"/>
                </a:cubicBezTo>
                <a:lnTo>
                  <a:pt x="562078" y="1027976"/>
                </a:lnTo>
                <a:lnTo>
                  <a:pt x="473837" y="947777"/>
                </a:lnTo>
                <a:cubicBezTo>
                  <a:pt x="272511" y="746451"/>
                  <a:pt x="119187" y="497122"/>
                  <a:pt x="32505" y="218431"/>
                </a:cubicBezTo>
                <a:lnTo>
                  <a:pt x="0" y="92014"/>
                </a:lnTo>
                <a:lnTo>
                  <a:pt x="32751" y="80027"/>
                </a:lnTo>
                <a:cubicBezTo>
                  <a:pt x="199965" y="28018"/>
                  <a:pt x="377750" y="0"/>
                  <a:pt x="562078" y="0"/>
                </a:cubicBezTo>
                <a:close/>
              </a:path>
            </a:pathLst>
          </a:custGeom>
          <a:solidFill>
            <a:srgbClr val="C1B1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Target Audience outline">
            <a:extLst>
              <a:ext uri="{FF2B5EF4-FFF2-40B4-BE49-F238E27FC236}">
                <a16:creationId xmlns:a16="http://schemas.microsoft.com/office/drawing/2014/main" id="{2E5EB288-05C1-F954-6804-1B8AF0C0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061" y="1497619"/>
            <a:ext cx="1575308" cy="1575308"/>
          </a:xfrm>
          <a:prstGeom prst="rect">
            <a:avLst/>
          </a:prstGeom>
        </p:spPr>
      </p:pic>
      <p:pic>
        <p:nvPicPr>
          <p:cNvPr id="17" name="Graphic 16" descr="Muscular arm outline">
            <a:extLst>
              <a:ext uri="{FF2B5EF4-FFF2-40B4-BE49-F238E27FC236}">
                <a16:creationId xmlns:a16="http://schemas.microsoft.com/office/drawing/2014/main" id="{79F7AA80-120E-1662-D4D2-B99E2B9E5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170" y="4190314"/>
            <a:ext cx="1319047" cy="1319047"/>
          </a:xfrm>
          <a:prstGeom prst="rect">
            <a:avLst/>
          </a:prstGeom>
        </p:spPr>
      </p:pic>
      <p:pic>
        <p:nvPicPr>
          <p:cNvPr id="19" name="Graphic 18" descr="Chat bubble outline">
            <a:extLst>
              <a:ext uri="{FF2B5EF4-FFF2-40B4-BE49-F238E27FC236}">
                <a16:creationId xmlns:a16="http://schemas.microsoft.com/office/drawing/2014/main" id="{049199E5-728F-7266-0519-0D3528E36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7017" y="1598203"/>
            <a:ext cx="1627632" cy="162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45103-1B89-3675-16E3-93DBA4A6A392}"/>
              </a:ext>
            </a:extLst>
          </p:cNvPr>
          <p:cNvSpPr txBox="1"/>
          <p:nvPr/>
        </p:nvSpPr>
        <p:spPr>
          <a:xfrm>
            <a:off x="548647" y="2104978"/>
            <a:ext cx="42002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Shift from:</a:t>
            </a:r>
            <a:r>
              <a:rPr lang="en-GB" sz="2400" dirty="0"/>
              <a:t> "Trust me, I'm the expert" </a:t>
            </a:r>
          </a:p>
          <a:p>
            <a:endParaRPr lang="en-GB" sz="2400" dirty="0"/>
          </a:p>
          <a:p>
            <a:r>
              <a:rPr lang="en-GB" sz="2400" b="1" dirty="0"/>
              <a:t>Shift to:</a:t>
            </a:r>
            <a:r>
              <a:rPr lang="en-GB" sz="2400" dirty="0"/>
              <a:t> "Let me show you how to think about this"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54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1ECE7-7172-078A-0084-2451CD819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3F173-C2F6-40BF-ACEB-BE2FAF37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3803D1-ED8A-2CE1-6DDE-C0B2AAB0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FE23FE-3E64-6941-23FE-54724C2D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4313285" cy="5576486"/>
          </a:xfrm>
        </p:spPr>
        <p:txBody>
          <a:bodyPr/>
          <a:lstStyle/>
          <a:p>
            <a:r>
              <a:rPr lang="en-US" dirty="0"/>
              <a:t>Practical digital tools that work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CC60142-8DBC-36A1-29CD-928FDCE20D04}"/>
              </a:ext>
            </a:extLst>
          </p:cNvPr>
          <p:cNvSpPr/>
          <p:nvPr/>
        </p:nvSpPr>
        <p:spPr>
          <a:xfrm>
            <a:off x="7553093" y="1119156"/>
            <a:ext cx="1219200" cy="1741781"/>
          </a:xfrm>
          <a:custGeom>
            <a:avLst/>
            <a:gdLst>
              <a:gd name="connsiteX0" fmla="*/ 609600 w 1219200"/>
              <a:gd name="connsiteY0" fmla="*/ 0 h 1741781"/>
              <a:gd name="connsiteX1" fmla="*/ 697841 w 1219200"/>
              <a:gd name="connsiteY1" fmla="*/ 80198 h 1741781"/>
              <a:gd name="connsiteX2" fmla="*/ 1219200 w 1219200"/>
              <a:gd name="connsiteY2" fmla="*/ 1338871 h 1741781"/>
              <a:gd name="connsiteX3" fmla="*/ 1183036 w 1219200"/>
              <a:gd name="connsiteY3" fmla="*/ 1697610 h 1741781"/>
              <a:gd name="connsiteX4" fmla="*/ 1171679 w 1219200"/>
              <a:gd name="connsiteY4" fmla="*/ 1741781 h 1741781"/>
              <a:gd name="connsiteX5" fmla="*/ 1138927 w 1219200"/>
              <a:gd name="connsiteY5" fmla="*/ 1729794 h 1741781"/>
              <a:gd name="connsiteX6" fmla="*/ 609600 w 1219200"/>
              <a:gd name="connsiteY6" fmla="*/ 1649767 h 1741781"/>
              <a:gd name="connsiteX7" fmla="*/ 80273 w 1219200"/>
              <a:gd name="connsiteY7" fmla="*/ 1729794 h 1741781"/>
              <a:gd name="connsiteX8" fmla="*/ 47522 w 1219200"/>
              <a:gd name="connsiteY8" fmla="*/ 1741781 h 1741781"/>
              <a:gd name="connsiteX9" fmla="*/ 36164 w 1219200"/>
              <a:gd name="connsiteY9" fmla="*/ 1697610 h 1741781"/>
              <a:gd name="connsiteX10" fmla="*/ 0 w 1219200"/>
              <a:gd name="connsiteY10" fmla="*/ 1338871 h 1741781"/>
              <a:gd name="connsiteX11" fmla="*/ 521359 w 1219200"/>
              <a:gd name="connsiteY11" fmla="*/ 80198 h 1741781"/>
              <a:gd name="connsiteX12" fmla="*/ 609600 w 1219200"/>
              <a:gd name="connsiteY12" fmla="*/ 0 h 174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1741781">
                <a:moveTo>
                  <a:pt x="609600" y="0"/>
                </a:moveTo>
                <a:lnTo>
                  <a:pt x="697841" y="80198"/>
                </a:lnTo>
                <a:cubicBezTo>
                  <a:pt x="1019963" y="402321"/>
                  <a:pt x="1219200" y="847329"/>
                  <a:pt x="1219200" y="1338871"/>
                </a:cubicBezTo>
                <a:cubicBezTo>
                  <a:pt x="1219200" y="1461757"/>
                  <a:pt x="1206748" y="1581734"/>
                  <a:pt x="1183036" y="1697610"/>
                </a:cubicBezTo>
                <a:lnTo>
                  <a:pt x="1171679" y="1741781"/>
                </a:lnTo>
                <a:lnTo>
                  <a:pt x="1138927" y="1729794"/>
                </a:lnTo>
                <a:cubicBezTo>
                  <a:pt x="971713" y="1677785"/>
                  <a:pt x="793929" y="1649767"/>
                  <a:pt x="609600" y="1649767"/>
                </a:cubicBezTo>
                <a:cubicBezTo>
                  <a:pt x="425272" y="1649767"/>
                  <a:pt x="247487" y="1677785"/>
                  <a:pt x="80273" y="1729794"/>
                </a:cubicBezTo>
                <a:lnTo>
                  <a:pt x="47522" y="1741781"/>
                </a:lnTo>
                <a:lnTo>
                  <a:pt x="36164" y="1697610"/>
                </a:lnTo>
                <a:cubicBezTo>
                  <a:pt x="12453" y="1581734"/>
                  <a:pt x="0" y="1461757"/>
                  <a:pt x="0" y="1338871"/>
                </a:cubicBezTo>
                <a:cubicBezTo>
                  <a:pt x="0" y="847329"/>
                  <a:pt x="199237" y="402321"/>
                  <a:pt x="521359" y="80198"/>
                </a:cubicBezTo>
                <a:lnTo>
                  <a:pt x="609600" y="0"/>
                </a:lnTo>
                <a:close/>
              </a:path>
            </a:pathLst>
          </a:custGeom>
          <a:solidFill>
            <a:srgbClr val="AEC05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01DA3F4-5DA4-0DAC-52F6-3F637F97CA0F}"/>
              </a:ext>
            </a:extLst>
          </p:cNvPr>
          <p:cNvSpPr/>
          <p:nvPr/>
        </p:nvSpPr>
        <p:spPr>
          <a:xfrm>
            <a:off x="6430183" y="2860936"/>
            <a:ext cx="1732510" cy="1377122"/>
          </a:xfrm>
          <a:custGeom>
            <a:avLst/>
            <a:gdLst>
              <a:gd name="connsiteX0" fmla="*/ 1170432 w 1732510"/>
              <a:gd name="connsiteY0" fmla="*/ 0 h 1377122"/>
              <a:gd name="connsiteX1" fmla="*/ 1202937 w 1732510"/>
              <a:gd name="connsiteY1" fmla="*/ 126417 h 1377122"/>
              <a:gd name="connsiteX2" fmla="*/ 1644269 w 1732510"/>
              <a:gd name="connsiteY2" fmla="*/ 855763 h 1377122"/>
              <a:gd name="connsiteX3" fmla="*/ 1732510 w 1732510"/>
              <a:gd name="connsiteY3" fmla="*/ 935962 h 1377122"/>
              <a:gd name="connsiteX4" fmla="*/ 1694344 w 1732510"/>
              <a:gd name="connsiteY4" fmla="*/ 970649 h 1377122"/>
              <a:gd name="connsiteX5" fmla="*/ 562078 w 1732510"/>
              <a:gd name="connsiteY5" fmla="*/ 1377122 h 1377122"/>
              <a:gd name="connsiteX6" fmla="*/ 32751 w 1732510"/>
              <a:gd name="connsiteY6" fmla="*/ 1297095 h 1377122"/>
              <a:gd name="connsiteX7" fmla="*/ 0 w 1732510"/>
              <a:gd name="connsiteY7" fmla="*/ 1285108 h 1377122"/>
              <a:gd name="connsiteX8" fmla="*/ 32505 w 1732510"/>
              <a:gd name="connsiteY8" fmla="*/ 1158691 h 1377122"/>
              <a:gd name="connsiteX9" fmla="*/ 1039641 w 1732510"/>
              <a:gd name="connsiteY9" fmla="*/ 47870 h 1377122"/>
              <a:gd name="connsiteX10" fmla="*/ 1170432 w 1732510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0" h="1377122">
                <a:moveTo>
                  <a:pt x="1170432" y="0"/>
                </a:moveTo>
                <a:lnTo>
                  <a:pt x="1202937" y="126417"/>
                </a:lnTo>
                <a:cubicBezTo>
                  <a:pt x="1289619" y="405108"/>
                  <a:pt x="1442943" y="654437"/>
                  <a:pt x="1644269" y="855763"/>
                </a:cubicBezTo>
                <a:lnTo>
                  <a:pt x="1732510" y="935962"/>
                </a:lnTo>
                <a:lnTo>
                  <a:pt x="1694344" y="970649"/>
                </a:lnTo>
                <a:cubicBezTo>
                  <a:pt x="1386650" y="1224581"/>
                  <a:pt x="992177" y="1377122"/>
                  <a:pt x="562078" y="1377122"/>
                </a:cubicBezTo>
                <a:cubicBezTo>
                  <a:pt x="377749" y="1377122"/>
                  <a:pt x="199965" y="1349105"/>
                  <a:pt x="32751" y="1297095"/>
                </a:cubicBezTo>
                <a:lnTo>
                  <a:pt x="0" y="1285108"/>
                </a:lnTo>
                <a:lnTo>
                  <a:pt x="32505" y="1158691"/>
                </a:lnTo>
                <a:cubicBezTo>
                  <a:pt x="188532" y="657048"/>
                  <a:pt x="560481" y="250537"/>
                  <a:pt x="1039641" y="47870"/>
                </a:cubicBezTo>
                <a:lnTo>
                  <a:pt x="1170432" y="0"/>
                </a:lnTo>
                <a:close/>
              </a:path>
            </a:pathLst>
          </a:custGeom>
          <a:solidFill>
            <a:srgbClr val="ACAA75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333578A-4F50-BBD9-4E56-47A75EBD263A}"/>
              </a:ext>
            </a:extLst>
          </p:cNvPr>
          <p:cNvSpPr/>
          <p:nvPr/>
        </p:nvSpPr>
        <p:spPr>
          <a:xfrm>
            <a:off x="5212229" y="677994"/>
            <a:ext cx="2950464" cy="3468050"/>
          </a:xfrm>
          <a:custGeom>
            <a:avLst/>
            <a:gdLst>
              <a:gd name="connsiteX0" fmla="*/ 1780032 w 2950464"/>
              <a:gd name="connsiteY0" fmla="*/ 0 h 3468050"/>
              <a:gd name="connsiteX1" fmla="*/ 2912298 w 2950464"/>
              <a:gd name="connsiteY1" fmla="*/ 406473 h 3468050"/>
              <a:gd name="connsiteX2" fmla="*/ 2950464 w 2950464"/>
              <a:gd name="connsiteY2" fmla="*/ 441161 h 3468050"/>
              <a:gd name="connsiteX3" fmla="*/ 2862223 w 2950464"/>
              <a:gd name="connsiteY3" fmla="*/ 521359 h 3468050"/>
              <a:gd name="connsiteX4" fmla="*/ 2340864 w 2950464"/>
              <a:gd name="connsiteY4" fmla="*/ 1780032 h 3468050"/>
              <a:gd name="connsiteX5" fmla="*/ 2377028 w 2950464"/>
              <a:gd name="connsiteY5" fmla="*/ 2138771 h 3468050"/>
              <a:gd name="connsiteX6" fmla="*/ 2388386 w 2950464"/>
              <a:gd name="connsiteY6" fmla="*/ 2182942 h 3468050"/>
              <a:gd name="connsiteX7" fmla="*/ 2257595 w 2950464"/>
              <a:gd name="connsiteY7" fmla="*/ 2230812 h 3468050"/>
              <a:gd name="connsiteX8" fmla="*/ 1250459 w 2950464"/>
              <a:gd name="connsiteY8" fmla="*/ 3341633 h 3468050"/>
              <a:gd name="connsiteX9" fmla="*/ 1217954 w 2950464"/>
              <a:gd name="connsiteY9" fmla="*/ 3468050 h 3468050"/>
              <a:gd name="connsiteX10" fmla="*/ 1087163 w 2950464"/>
              <a:gd name="connsiteY10" fmla="*/ 3420180 h 3468050"/>
              <a:gd name="connsiteX11" fmla="*/ 0 w 2950464"/>
              <a:gd name="connsiteY11" fmla="*/ 1780032 h 3468050"/>
              <a:gd name="connsiteX12" fmla="*/ 17800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780032" y="0"/>
                </a:moveTo>
                <a:cubicBezTo>
                  <a:pt x="2210131" y="0"/>
                  <a:pt x="2604604" y="152541"/>
                  <a:pt x="2912298" y="406473"/>
                </a:cubicBezTo>
                <a:lnTo>
                  <a:pt x="2950464" y="441161"/>
                </a:lnTo>
                <a:lnTo>
                  <a:pt x="2862223" y="521359"/>
                </a:lnTo>
                <a:cubicBezTo>
                  <a:pt x="2540101" y="843482"/>
                  <a:pt x="2340864" y="1288490"/>
                  <a:pt x="2340864" y="1780032"/>
                </a:cubicBezTo>
                <a:cubicBezTo>
                  <a:pt x="2340864" y="1902918"/>
                  <a:pt x="2353317" y="2022895"/>
                  <a:pt x="2377028" y="2138771"/>
                </a:cubicBezTo>
                <a:lnTo>
                  <a:pt x="2388386" y="2182942"/>
                </a:lnTo>
                <a:lnTo>
                  <a:pt x="2257595" y="2230812"/>
                </a:lnTo>
                <a:cubicBezTo>
                  <a:pt x="1778435" y="2433479"/>
                  <a:pt x="1406486" y="2839990"/>
                  <a:pt x="1250459" y="3341633"/>
                </a:cubicBezTo>
                <a:lnTo>
                  <a:pt x="1217954" y="3468050"/>
                </a:lnTo>
                <a:lnTo>
                  <a:pt x="1087163" y="3420180"/>
                </a:lnTo>
                <a:cubicBezTo>
                  <a:pt x="448283" y="3149957"/>
                  <a:pt x="0" y="2517346"/>
                  <a:pt x="0" y="1780032"/>
                </a:cubicBezTo>
                <a:cubicBezTo>
                  <a:pt x="0" y="796947"/>
                  <a:pt x="796947" y="0"/>
                  <a:pt x="1780032" y="0"/>
                </a:cubicBezTo>
                <a:close/>
              </a:path>
            </a:pathLst>
          </a:custGeom>
          <a:solidFill>
            <a:srgbClr val="60D07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2605A65-855D-6BCA-4794-B18E3D020A61}"/>
              </a:ext>
            </a:extLst>
          </p:cNvPr>
          <p:cNvSpPr/>
          <p:nvPr/>
        </p:nvSpPr>
        <p:spPr>
          <a:xfrm>
            <a:off x="8162693" y="677994"/>
            <a:ext cx="2950464" cy="3468050"/>
          </a:xfrm>
          <a:custGeom>
            <a:avLst/>
            <a:gdLst>
              <a:gd name="connsiteX0" fmla="*/ 1170432 w 2950464"/>
              <a:gd name="connsiteY0" fmla="*/ 0 h 3468050"/>
              <a:gd name="connsiteX1" fmla="*/ 2950464 w 2950464"/>
              <a:gd name="connsiteY1" fmla="*/ 1780032 h 3468050"/>
              <a:gd name="connsiteX2" fmla="*/ 1863301 w 2950464"/>
              <a:gd name="connsiteY2" fmla="*/ 3420180 h 3468050"/>
              <a:gd name="connsiteX3" fmla="*/ 1732511 w 2950464"/>
              <a:gd name="connsiteY3" fmla="*/ 3468050 h 3468050"/>
              <a:gd name="connsiteX4" fmla="*/ 1700005 w 2950464"/>
              <a:gd name="connsiteY4" fmla="*/ 3341633 h 3468050"/>
              <a:gd name="connsiteX5" fmla="*/ 692869 w 2950464"/>
              <a:gd name="connsiteY5" fmla="*/ 2230812 h 3468050"/>
              <a:gd name="connsiteX6" fmla="*/ 562079 w 2950464"/>
              <a:gd name="connsiteY6" fmla="*/ 2182942 h 3468050"/>
              <a:gd name="connsiteX7" fmla="*/ 573436 w 2950464"/>
              <a:gd name="connsiteY7" fmla="*/ 2138771 h 3468050"/>
              <a:gd name="connsiteX8" fmla="*/ 609600 w 2950464"/>
              <a:gd name="connsiteY8" fmla="*/ 1780032 h 3468050"/>
              <a:gd name="connsiteX9" fmla="*/ 88241 w 2950464"/>
              <a:gd name="connsiteY9" fmla="*/ 521359 h 3468050"/>
              <a:gd name="connsiteX10" fmla="*/ 0 w 2950464"/>
              <a:gd name="connsiteY10" fmla="*/ 441161 h 3468050"/>
              <a:gd name="connsiteX11" fmla="*/ 38166 w 2950464"/>
              <a:gd name="connsiteY11" fmla="*/ 406473 h 3468050"/>
              <a:gd name="connsiteX12" fmla="*/ 11704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170432" y="0"/>
                </a:moveTo>
                <a:cubicBezTo>
                  <a:pt x="2153517" y="0"/>
                  <a:pt x="2950464" y="796947"/>
                  <a:pt x="2950464" y="1780032"/>
                </a:cubicBezTo>
                <a:cubicBezTo>
                  <a:pt x="2950464" y="2517346"/>
                  <a:pt x="2502182" y="3149957"/>
                  <a:pt x="1863301" y="3420180"/>
                </a:cubicBezTo>
                <a:lnTo>
                  <a:pt x="1732511" y="3468050"/>
                </a:lnTo>
                <a:lnTo>
                  <a:pt x="1700005" y="3341633"/>
                </a:lnTo>
                <a:cubicBezTo>
                  <a:pt x="1543979" y="2839990"/>
                  <a:pt x="1172029" y="2433479"/>
                  <a:pt x="692869" y="2230812"/>
                </a:cubicBezTo>
                <a:lnTo>
                  <a:pt x="562079" y="2182942"/>
                </a:lnTo>
                <a:lnTo>
                  <a:pt x="573436" y="2138771"/>
                </a:lnTo>
                <a:cubicBezTo>
                  <a:pt x="597148" y="2022895"/>
                  <a:pt x="609600" y="1902918"/>
                  <a:pt x="609600" y="1780032"/>
                </a:cubicBezTo>
                <a:cubicBezTo>
                  <a:pt x="609600" y="1288490"/>
                  <a:pt x="410363" y="843482"/>
                  <a:pt x="88241" y="521359"/>
                </a:cubicBezTo>
                <a:lnTo>
                  <a:pt x="0" y="441161"/>
                </a:lnTo>
                <a:lnTo>
                  <a:pt x="38166" y="406473"/>
                </a:lnTo>
                <a:cubicBezTo>
                  <a:pt x="345861" y="152541"/>
                  <a:pt x="740333" y="0"/>
                  <a:pt x="1170432" y="0"/>
                </a:cubicBezTo>
                <a:close/>
              </a:path>
            </a:pathLst>
          </a:custGeom>
          <a:solidFill>
            <a:srgbClr val="FCB02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CCED2D3-9D5F-0B89-9D11-78982ABBD81B}"/>
              </a:ext>
            </a:extLst>
          </p:cNvPr>
          <p:cNvSpPr/>
          <p:nvPr/>
        </p:nvSpPr>
        <p:spPr>
          <a:xfrm>
            <a:off x="8162694" y="2860936"/>
            <a:ext cx="1732511" cy="1377122"/>
          </a:xfrm>
          <a:custGeom>
            <a:avLst/>
            <a:gdLst>
              <a:gd name="connsiteX0" fmla="*/ 562079 w 1732511"/>
              <a:gd name="connsiteY0" fmla="*/ 0 h 1377122"/>
              <a:gd name="connsiteX1" fmla="*/ 692869 w 1732511"/>
              <a:gd name="connsiteY1" fmla="*/ 47870 h 1377122"/>
              <a:gd name="connsiteX2" fmla="*/ 1700005 w 1732511"/>
              <a:gd name="connsiteY2" fmla="*/ 1158691 h 1377122"/>
              <a:gd name="connsiteX3" fmla="*/ 1732511 w 1732511"/>
              <a:gd name="connsiteY3" fmla="*/ 1285108 h 1377122"/>
              <a:gd name="connsiteX4" fmla="*/ 1699759 w 1732511"/>
              <a:gd name="connsiteY4" fmla="*/ 1297095 h 1377122"/>
              <a:gd name="connsiteX5" fmla="*/ 1170432 w 1732511"/>
              <a:gd name="connsiteY5" fmla="*/ 1377122 h 1377122"/>
              <a:gd name="connsiteX6" fmla="*/ 38166 w 1732511"/>
              <a:gd name="connsiteY6" fmla="*/ 970649 h 1377122"/>
              <a:gd name="connsiteX7" fmla="*/ 0 w 1732511"/>
              <a:gd name="connsiteY7" fmla="*/ 935962 h 1377122"/>
              <a:gd name="connsiteX8" fmla="*/ 88241 w 1732511"/>
              <a:gd name="connsiteY8" fmla="*/ 855763 h 1377122"/>
              <a:gd name="connsiteX9" fmla="*/ 529573 w 1732511"/>
              <a:gd name="connsiteY9" fmla="*/ 126417 h 1377122"/>
              <a:gd name="connsiteX10" fmla="*/ 562079 w 1732511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1" h="1377122">
                <a:moveTo>
                  <a:pt x="562079" y="0"/>
                </a:moveTo>
                <a:lnTo>
                  <a:pt x="692869" y="47870"/>
                </a:lnTo>
                <a:cubicBezTo>
                  <a:pt x="1172029" y="250537"/>
                  <a:pt x="1543979" y="657048"/>
                  <a:pt x="1700005" y="1158691"/>
                </a:cubicBezTo>
                <a:lnTo>
                  <a:pt x="1732511" y="1285108"/>
                </a:lnTo>
                <a:lnTo>
                  <a:pt x="1699759" y="1297095"/>
                </a:lnTo>
                <a:cubicBezTo>
                  <a:pt x="1532545" y="1349105"/>
                  <a:pt x="1354761" y="1377122"/>
                  <a:pt x="1170432" y="1377122"/>
                </a:cubicBezTo>
                <a:cubicBezTo>
                  <a:pt x="740333" y="1377122"/>
                  <a:pt x="345861" y="1224581"/>
                  <a:pt x="38166" y="970649"/>
                </a:cubicBezTo>
                <a:lnTo>
                  <a:pt x="0" y="935962"/>
                </a:lnTo>
                <a:lnTo>
                  <a:pt x="88241" y="855763"/>
                </a:lnTo>
                <a:cubicBezTo>
                  <a:pt x="289568" y="654437"/>
                  <a:pt x="442892" y="405108"/>
                  <a:pt x="529573" y="126417"/>
                </a:cubicBezTo>
                <a:lnTo>
                  <a:pt x="562079" y="0"/>
                </a:lnTo>
                <a:close/>
              </a:path>
            </a:pathLst>
          </a:custGeom>
          <a:solidFill>
            <a:srgbClr val="FA9A54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B820F4C-7A6E-9F11-7E4A-5748A47FE551}"/>
              </a:ext>
            </a:extLst>
          </p:cNvPr>
          <p:cNvSpPr/>
          <p:nvPr/>
        </p:nvSpPr>
        <p:spPr>
          <a:xfrm>
            <a:off x="6382662" y="3796898"/>
            <a:ext cx="3560064" cy="2532088"/>
          </a:xfrm>
          <a:custGeom>
            <a:avLst/>
            <a:gdLst>
              <a:gd name="connsiteX0" fmla="*/ 1780032 w 3560064"/>
              <a:gd name="connsiteY0" fmla="*/ 0 h 2532088"/>
              <a:gd name="connsiteX1" fmla="*/ 1818198 w 3560064"/>
              <a:gd name="connsiteY1" fmla="*/ 34687 h 2532088"/>
              <a:gd name="connsiteX2" fmla="*/ 2950464 w 3560064"/>
              <a:gd name="connsiteY2" fmla="*/ 441160 h 2532088"/>
              <a:gd name="connsiteX3" fmla="*/ 3479791 w 3560064"/>
              <a:gd name="connsiteY3" fmla="*/ 361133 h 2532088"/>
              <a:gd name="connsiteX4" fmla="*/ 3512543 w 3560064"/>
              <a:gd name="connsiteY4" fmla="*/ 349146 h 2532088"/>
              <a:gd name="connsiteX5" fmla="*/ 3523900 w 3560064"/>
              <a:gd name="connsiteY5" fmla="*/ 393317 h 2532088"/>
              <a:gd name="connsiteX6" fmla="*/ 3560064 w 3560064"/>
              <a:gd name="connsiteY6" fmla="*/ 752056 h 2532088"/>
              <a:gd name="connsiteX7" fmla="*/ 1780032 w 3560064"/>
              <a:gd name="connsiteY7" fmla="*/ 2532088 h 2532088"/>
              <a:gd name="connsiteX8" fmla="*/ 0 w 3560064"/>
              <a:gd name="connsiteY8" fmla="*/ 752056 h 2532088"/>
              <a:gd name="connsiteX9" fmla="*/ 36164 w 3560064"/>
              <a:gd name="connsiteY9" fmla="*/ 393317 h 2532088"/>
              <a:gd name="connsiteX10" fmla="*/ 47522 w 3560064"/>
              <a:gd name="connsiteY10" fmla="*/ 349146 h 2532088"/>
              <a:gd name="connsiteX11" fmla="*/ 80273 w 3560064"/>
              <a:gd name="connsiteY11" fmla="*/ 361133 h 2532088"/>
              <a:gd name="connsiteX12" fmla="*/ 609600 w 3560064"/>
              <a:gd name="connsiteY12" fmla="*/ 441160 h 2532088"/>
              <a:gd name="connsiteX13" fmla="*/ 1741866 w 3560064"/>
              <a:gd name="connsiteY13" fmla="*/ 34687 h 2532088"/>
              <a:gd name="connsiteX14" fmla="*/ 1780032 w 3560064"/>
              <a:gd name="connsiteY14" fmla="*/ 0 h 25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0064" h="2532088">
                <a:moveTo>
                  <a:pt x="1780032" y="0"/>
                </a:moveTo>
                <a:lnTo>
                  <a:pt x="1818198" y="34687"/>
                </a:lnTo>
                <a:cubicBezTo>
                  <a:pt x="2125893" y="288619"/>
                  <a:pt x="2520365" y="441160"/>
                  <a:pt x="2950464" y="441160"/>
                </a:cubicBezTo>
                <a:cubicBezTo>
                  <a:pt x="3134793" y="441160"/>
                  <a:pt x="3312577" y="413143"/>
                  <a:pt x="3479791" y="361133"/>
                </a:cubicBezTo>
                <a:lnTo>
                  <a:pt x="3512543" y="349146"/>
                </a:lnTo>
                <a:lnTo>
                  <a:pt x="3523900" y="393317"/>
                </a:lnTo>
                <a:cubicBezTo>
                  <a:pt x="3547612" y="509193"/>
                  <a:pt x="3560064" y="629171"/>
                  <a:pt x="3560064" y="752056"/>
                </a:cubicBezTo>
                <a:cubicBezTo>
                  <a:pt x="3560064" y="1735141"/>
                  <a:pt x="2763117" y="2532088"/>
                  <a:pt x="1780032" y="2532088"/>
                </a:cubicBezTo>
                <a:cubicBezTo>
                  <a:pt x="796947" y="2532088"/>
                  <a:pt x="0" y="1735141"/>
                  <a:pt x="0" y="752056"/>
                </a:cubicBezTo>
                <a:cubicBezTo>
                  <a:pt x="0" y="629171"/>
                  <a:pt x="12452" y="509193"/>
                  <a:pt x="36164" y="393317"/>
                </a:cubicBezTo>
                <a:lnTo>
                  <a:pt x="47522" y="349146"/>
                </a:lnTo>
                <a:lnTo>
                  <a:pt x="80273" y="361133"/>
                </a:lnTo>
                <a:cubicBezTo>
                  <a:pt x="247487" y="413143"/>
                  <a:pt x="425271" y="441160"/>
                  <a:pt x="609600" y="441160"/>
                </a:cubicBezTo>
                <a:cubicBezTo>
                  <a:pt x="1039699" y="441160"/>
                  <a:pt x="1434172" y="288619"/>
                  <a:pt x="1741866" y="34687"/>
                </a:cubicBezTo>
                <a:lnTo>
                  <a:pt x="1780032" y="0"/>
                </a:lnTo>
                <a:close/>
              </a:path>
            </a:pathLst>
          </a:custGeom>
          <a:solidFill>
            <a:srgbClr val="F88379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A0F6E33-85B2-C776-2987-DA693331ADAB}"/>
              </a:ext>
            </a:extLst>
          </p:cNvPr>
          <p:cNvSpPr/>
          <p:nvPr/>
        </p:nvSpPr>
        <p:spPr>
          <a:xfrm>
            <a:off x="7600616" y="2768922"/>
            <a:ext cx="1124157" cy="1027976"/>
          </a:xfrm>
          <a:custGeom>
            <a:avLst/>
            <a:gdLst>
              <a:gd name="connsiteX0" fmla="*/ 562078 w 1124157"/>
              <a:gd name="connsiteY0" fmla="*/ 0 h 1027976"/>
              <a:gd name="connsiteX1" fmla="*/ 1091405 w 1124157"/>
              <a:gd name="connsiteY1" fmla="*/ 80027 h 1027976"/>
              <a:gd name="connsiteX2" fmla="*/ 1124157 w 1124157"/>
              <a:gd name="connsiteY2" fmla="*/ 92014 h 1027976"/>
              <a:gd name="connsiteX3" fmla="*/ 1091651 w 1124157"/>
              <a:gd name="connsiteY3" fmla="*/ 218431 h 1027976"/>
              <a:gd name="connsiteX4" fmla="*/ 650319 w 1124157"/>
              <a:gd name="connsiteY4" fmla="*/ 947777 h 1027976"/>
              <a:gd name="connsiteX5" fmla="*/ 562078 w 1124157"/>
              <a:gd name="connsiteY5" fmla="*/ 1027976 h 1027976"/>
              <a:gd name="connsiteX6" fmla="*/ 473837 w 1124157"/>
              <a:gd name="connsiteY6" fmla="*/ 947777 h 1027976"/>
              <a:gd name="connsiteX7" fmla="*/ 32505 w 1124157"/>
              <a:gd name="connsiteY7" fmla="*/ 218431 h 1027976"/>
              <a:gd name="connsiteX8" fmla="*/ 0 w 1124157"/>
              <a:gd name="connsiteY8" fmla="*/ 92014 h 1027976"/>
              <a:gd name="connsiteX9" fmla="*/ 32751 w 1124157"/>
              <a:gd name="connsiteY9" fmla="*/ 80027 h 1027976"/>
              <a:gd name="connsiteX10" fmla="*/ 562078 w 1124157"/>
              <a:gd name="connsiteY10" fmla="*/ 0 h 1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4157" h="1027976">
                <a:moveTo>
                  <a:pt x="562078" y="0"/>
                </a:moveTo>
                <a:cubicBezTo>
                  <a:pt x="746407" y="0"/>
                  <a:pt x="924191" y="28018"/>
                  <a:pt x="1091405" y="80027"/>
                </a:cubicBezTo>
                <a:lnTo>
                  <a:pt x="1124157" y="92014"/>
                </a:lnTo>
                <a:lnTo>
                  <a:pt x="1091651" y="218431"/>
                </a:lnTo>
                <a:cubicBezTo>
                  <a:pt x="1004970" y="497122"/>
                  <a:pt x="851646" y="746451"/>
                  <a:pt x="650319" y="947777"/>
                </a:cubicBezTo>
                <a:lnTo>
                  <a:pt x="562078" y="1027976"/>
                </a:lnTo>
                <a:lnTo>
                  <a:pt x="473837" y="947777"/>
                </a:lnTo>
                <a:cubicBezTo>
                  <a:pt x="272511" y="746451"/>
                  <a:pt x="119187" y="497122"/>
                  <a:pt x="32505" y="218431"/>
                </a:cubicBezTo>
                <a:lnTo>
                  <a:pt x="0" y="92014"/>
                </a:lnTo>
                <a:lnTo>
                  <a:pt x="32751" y="80027"/>
                </a:lnTo>
                <a:cubicBezTo>
                  <a:pt x="199965" y="28018"/>
                  <a:pt x="377750" y="0"/>
                  <a:pt x="562078" y="0"/>
                </a:cubicBezTo>
                <a:close/>
              </a:path>
            </a:pathLst>
          </a:custGeom>
          <a:solidFill>
            <a:srgbClr val="C1B1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Target Audience outline">
            <a:extLst>
              <a:ext uri="{FF2B5EF4-FFF2-40B4-BE49-F238E27FC236}">
                <a16:creationId xmlns:a16="http://schemas.microsoft.com/office/drawing/2014/main" id="{1B7A1F42-969F-1442-8A2A-D82B497D6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061" y="1497619"/>
            <a:ext cx="1575308" cy="1575308"/>
          </a:xfrm>
          <a:prstGeom prst="rect">
            <a:avLst/>
          </a:prstGeom>
        </p:spPr>
      </p:pic>
      <p:pic>
        <p:nvPicPr>
          <p:cNvPr id="17" name="Graphic 16" descr="Muscular arm outline">
            <a:extLst>
              <a:ext uri="{FF2B5EF4-FFF2-40B4-BE49-F238E27FC236}">
                <a16:creationId xmlns:a16="http://schemas.microsoft.com/office/drawing/2014/main" id="{1654D138-4D83-5F36-B4B3-EE6BDED89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170" y="4190314"/>
            <a:ext cx="1319047" cy="1319047"/>
          </a:xfrm>
          <a:prstGeom prst="rect">
            <a:avLst/>
          </a:prstGeom>
        </p:spPr>
      </p:pic>
      <p:pic>
        <p:nvPicPr>
          <p:cNvPr id="19" name="Graphic 18" descr="Chat bubble outline">
            <a:extLst>
              <a:ext uri="{FF2B5EF4-FFF2-40B4-BE49-F238E27FC236}">
                <a16:creationId xmlns:a16="http://schemas.microsoft.com/office/drawing/2014/main" id="{E08F6FC4-5B10-E4D9-BE84-A07FDC50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7017" y="1598203"/>
            <a:ext cx="1627632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8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7D9FE-DD1D-9626-1A19-3CE1362C3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91E2C-2A7A-E701-BEEA-BE3D9709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06CB2-675A-D2B6-1274-9032D5C7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4DED74-3CD5-F1EC-2E6C-EF059A1F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4715906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For Transparency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87B9571-9291-82B6-FE3D-C2819FDE8086}"/>
              </a:ext>
            </a:extLst>
          </p:cNvPr>
          <p:cNvSpPr/>
          <p:nvPr/>
        </p:nvSpPr>
        <p:spPr>
          <a:xfrm>
            <a:off x="7553093" y="1119156"/>
            <a:ext cx="1219200" cy="1741781"/>
          </a:xfrm>
          <a:custGeom>
            <a:avLst/>
            <a:gdLst>
              <a:gd name="connsiteX0" fmla="*/ 609600 w 1219200"/>
              <a:gd name="connsiteY0" fmla="*/ 0 h 1741781"/>
              <a:gd name="connsiteX1" fmla="*/ 697841 w 1219200"/>
              <a:gd name="connsiteY1" fmla="*/ 80198 h 1741781"/>
              <a:gd name="connsiteX2" fmla="*/ 1219200 w 1219200"/>
              <a:gd name="connsiteY2" fmla="*/ 1338871 h 1741781"/>
              <a:gd name="connsiteX3" fmla="*/ 1183036 w 1219200"/>
              <a:gd name="connsiteY3" fmla="*/ 1697610 h 1741781"/>
              <a:gd name="connsiteX4" fmla="*/ 1171679 w 1219200"/>
              <a:gd name="connsiteY4" fmla="*/ 1741781 h 1741781"/>
              <a:gd name="connsiteX5" fmla="*/ 1138927 w 1219200"/>
              <a:gd name="connsiteY5" fmla="*/ 1729794 h 1741781"/>
              <a:gd name="connsiteX6" fmla="*/ 609600 w 1219200"/>
              <a:gd name="connsiteY6" fmla="*/ 1649767 h 1741781"/>
              <a:gd name="connsiteX7" fmla="*/ 80273 w 1219200"/>
              <a:gd name="connsiteY7" fmla="*/ 1729794 h 1741781"/>
              <a:gd name="connsiteX8" fmla="*/ 47522 w 1219200"/>
              <a:gd name="connsiteY8" fmla="*/ 1741781 h 1741781"/>
              <a:gd name="connsiteX9" fmla="*/ 36164 w 1219200"/>
              <a:gd name="connsiteY9" fmla="*/ 1697610 h 1741781"/>
              <a:gd name="connsiteX10" fmla="*/ 0 w 1219200"/>
              <a:gd name="connsiteY10" fmla="*/ 1338871 h 1741781"/>
              <a:gd name="connsiteX11" fmla="*/ 521359 w 1219200"/>
              <a:gd name="connsiteY11" fmla="*/ 80198 h 1741781"/>
              <a:gd name="connsiteX12" fmla="*/ 609600 w 1219200"/>
              <a:gd name="connsiteY12" fmla="*/ 0 h 174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1741781">
                <a:moveTo>
                  <a:pt x="609600" y="0"/>
                </a:moveTo>
                <a:lnTo>
                  <a:pt x="697841" y="80198"/>
                </a:lnTo>
                <a:cubicBezTo>
                  <a:pt x="1019963" y="402321"/>
                  <a:pt x="1219200" y="847329"/>
                  <a:pt x="1219200" y="1338871"/>
                </a:cubicBezTo>
                <a:cubicBezTo>
                  <a:pt x="1219200" y="1461757"/>
                  <a:pt x="1206748" y="1581734"/>
                  <a:pt x="1183036" y="1697610"/>
                </a:cubicBezTo>
                <a:lnTo>
                  <a:pt x="1171679" y="1741781"/>
                </a:lnTo>
                <a:lnTo>
                  <a:pt x="1138927" y="1729794"/>
                </a:lnTo>
                <a:cubicBezTo>
                  <a:pt x="971713" y="1677785"/>
                  <a:pt x="793929" y="1649767"/>
                  <a:pt x="609600" y="1649767"/>
                </a:cubicBezTo>
                <a:cubicBezTo>
                  <a:pt x="425272" y="1649767"/>
                  <a:pt x="247487" y="1677785"/>
                  <a:pt x="80273" y="1729794"/>
                </a:cubicBezTo>
                <a:lnTo>
                  <a:pt x="47522" y="1741781"/>
                </a:lnTo>
                <a:lnTo>
                  <a:pt x="36164" y="1697610"/>
                </a:lnTo>
                <a:cubicBezTo>
                  <a:pt x="12453" y="1581734"/>
                  <a:pt x="0" y="1461757"/>
                  <a:pt x="0" y="1338871"/>
                </a:cubicBezTo>
                <a:cubicBezTo>
                  <a:pt x="0" y="847329"/>
                  <a:pt x="199237" y="402321"/>
                  <a:pt x="521359" y="80198"/>
                </a:cubicBezTo>
                <a:lnTo>
                  <a:pt x="609600" y="0"/>
                </a:lnTo>
                <a:close/>
              </a:path>
            </a:pathLst>
          </a:custGeom>
          <a:solidFill>
            <a:srgbClr val="AEC05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19F73F0-EC6F-3347-6565-9A904A24A408}"/>
              </a:ext>
            </a:extLst>
          </p:cNvPr>
          <p:cNvSpPr/>
          <p:nvPr/>
        </p:nvSpPr>
        <p:spPr>
          <a:xfrm>
            <a:off x="6430183" y="2860936"/>
            <a:ext cx="1732510" cy="1377122"/>
          </a:xfrm>
          <a:custGeom>
            <a:avLst/>
            <a:gdLst>
              <a:gd name="connsiteX0" fmla="*/ 1170432 w 1732510"/>
              <a:gd name="connsiteY0" fmla="*/ 0 h 1377122"/>
              <a:gd name="connsiteX1" fmla="*/ 1202937 w 1732510"/>
              <a:gd name="connsiteY1" fmla="*/ 126417 h 1377122"/>
              <a:gd name="connsiteX2" fmla="*/ 1644269 w 1732510"/>
              <a:gd name="connsiteY2" fmla="*/ 855763 h 1377122"/>
              <a:gd name="connsiteX3" fmla="*/ 1732510 w 1732510"/>
              <a:gd name="connsiteY3" fmla="*/ 935962 h 1377122"/>
              <a:gd name="connsiteX4" fmla="*/ 1694344 w 1732510"/>
              <a:gd name="connsiteY4" fmla="*/ 970649 h 1377122"/>
              <a:gd name="connsiteX5" fmla="*/ 562078 w 1732510"/>
              <a:gd name="connsiteY5" fmla="*/ 1377122 h 1377122"/>
              <a:gd name="connsiteX6" fmla="*/ 32751 w 1732510"/>
              <a:gd name="connsiteY6" fmla="*/ 1297095 h 1377122"/>
              <a:gd name="connsiteX7" fmla="*/ 0 w 1732510"/>
              <a:gd name="connsiteY7" fmla="*/ 1285108 h 1377122"/>
              <a:gd name="connsiteX8" fmla="*/ 32505 w 1732510"/>
              <a:gd name="connsiteY8" fmla="*/ 1158691 h 1377122"/>
              <a:gd name="connsiteX9" fmla="*/ 1039641 w 1732510"/>
              <a:gd name="connsiteY9" fmla="*/ 47870 h 1377122"/>
              <a:gd name="connsiteX10" fmla="*/ 1170432 w 1732510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0" h="1377122">
                <a:moveTo>
                  <a:pt x="1170432" y="0"/>
                </a:moveTo>
                <a:lnTo>
                  <a:pt x="1202937" y="126417"/>
                </a:lnTo>
                <a:cubicBezTo>
                  <a:pt x="1289619" y="405108"/>
                  <a:pt x="1442943" y="654437"/>
                  <a:pt x="1644269" y="855763"/>
                </a:cubicBezTo>
                <a:lnTo>
                  <a:pt x="1732510" y="935962"/>
                </a:lnTo>
                <a:lnTo>
                  <a:pt x="1694344" y="970649"/>
                </a:lnTo>
                <a:cubicBezTo>
                  <a:pt x="1386650" y="1224581"/>
                  <a:pt x="992177" y="1377122"/>
                  <a:pt x="562078" y="1377122"/>
                </a:cubicBezTo>
                <a:cubicBezTo>
                  <a:pt x="377749" y="1377122"/>
                  <a:pt x="199965" y="1349105"/>
                  <a:pt x="32751" y="1297095"/>
                </a:cubicBezTo>
                <a:lnTo>
                  <a:pt x="0" y="1285108"/>
                </a:lnTo>
                <a:lnTo>
                  <a:pt x="32505" y="1158691"/>
                </a:lnTo>
                <a:cubicBezTo>
                  <a:pt x="188532" y="657048"/>
                  <a:pt x="560481" y="250537"/>
                  <a:pt x="1039641" y="47870"/>
                </a:cubicBezTo>
                <a:lnTo>
                  <a:pt x="1170432" y="0"/>
                </a:lnTo>
                <a:close/>
              </a:path>
            </a:pathLst>
          </a:custGeom>
          <a:solidFill>
            <a:srgbClr val="ACAA75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105CB6E-98A0-C2FF-28DE-E2B0A5272B51}"/>
              </a:ext>
            </a:extLst>
          </p:cNvPr>
          <p:cNvSpPr/>
          <p:nvPr/>
        </p:nvSpPr>
        <p:spPr>
          <a:xfrm>
            <a:off x="5212229" y="677994"/>
            <a:ext cx="2950464" cy="3468050"/>
          </a:xfrm>
          <a:custGeom>
            <a:avLst/>
            <a:gdLst>
              <a:gd name="connsiteX0" fmla="*/ 1780032 w 2950464"/>
              <a:gd name="connsiteY0" fmla="*/ 0 h 3468050"/>
              <a:gd name="connsiteX1" fmla="*/ 2912298 w 2950464"/>
              <a:gd name="connsiteY1" fmla="*/ 406473 h 3468050"/>
              <a:gd name="connsiteX2" fmla="*/ 2950464 w 2950464"/>
              <a:gd name="connsiteY2" fmla="*/ 441161 h 3468050"/>
              <a:gd name="connsiteX3" fmla="*/ 2862223 w 2950464"/>
              <a:gd name="connsiteY3" fmla="*/ 521359 h 3468050"/>
              <a:gd name="connsiteX4" fmla="*/ 2340864 w 2950464"/>
              <a:gd name="connsiteY4" fmla="*/ 1780032 h 3468050"/>
              <a:gd name="connsiteX5" fmla="*/ 2377028 w 2950464"/>
              <a:gd name="connsiteY5" fmla="*/ 2138771 h 3468050"/>
              <a:gd name="connsiteX6" fmla="*/ 2388386 w 2950464"/>
              <a:gd name="connsiteY6" fmla="*/ 2182942 h 3468050"/>
              <a:gd name="connsiteX7" fmla="*/ 2257595 w 2950464"/>
              <a:gd name="connsiteY7" fmla="*/ 2230812 h 3468050"/>
              <a:gd name="connsiteX8" fmla="*/ 1250459 w 2950464"/>
              <a:gd name="connsiteY8" fmla="*/ 3341633 h 3468050"/>
              <a:gd name="connsiteX9" fmla="*/ 1217954 w 2950464"/>
              <a:gd name="connsiteY9" fmla="*/ 3468050 h 3468050"/>
              <a:gd name="connsiteX10" fmla="*/ 1087163 w 2950464"/>
              <a:gd name="connsiteY10" fmla="*/ 3420180 h 3468050"/>
              <a:gd name="connsiteX11" fmla="*/ 0 w 2950464"/>
              <a:gd name="connsiteY11" fmla="*/ 1780032 h 3468050"/>
              <a:gd name="connsiteX12" fmla="*/ 17800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780032" y="0"/>
                </a:moveTo>
                <a:cubicBezTo>
                  <a:pt x="2210131" y="0"/>
                  <a:pt x="2604604" y="152541"/>
                  <a:pt x="2912298" y="406473"/>
                </a:cubicBezTo>
                <a:lnTo>
                  <a:pt x="2950464" y="441161"/>
                </a:lnTo>
                <a:lnTo>
                  <a:pt x="2862223" y="521359"/>
                </a:lnTo>
                <a:cubicBezTo>
                  <a:pt x="2540101" y="843482"/>
                  <a:pt x="2340864" y="1288490"/>
                  <a:pt x="2340864" y="1780032"/>
                </a:cubicBezTo>
                <a:cubicBezTo>
                  <a:pt x="2340864" y="1902918"/>
                  <a:pt x="2353317" y="2022895"/>
                  <a:pt x="2377028" y="2138771"/>
                </a:cubicBezTo>
                <a:lnTo>
                  <a:pt x="2388386" y="2182942"/>
                </a:lnTo>
                <a:lnTo>
                  <a:pt x="2257595" y="2230812"/>
                </a:lnTo>
                <a:cubicBezTo>
                  <a:pt x="1778435" y="2433479"/>
                  <a:pt x="1406486" y="2839990"/>
                  <a:pt x="1250459" y="3341633"/>
                </a:cubicBezTo>
                <a:lnTo>
                  <a:pt x="1217954" y="3468050"/>
                </a:lnTo>
                <a:lnTo>
                  <a:pt x="1087163" y="3420180"/>
                </a:lnTo>
                <a:cubicBezTo>
                  <a:pt x="448283" y="3149957"/>
                  <a:pt x="0" y="2517346"/>
                  <a:pt x="0" y="1780032"/>
                </a:cubicBezTo>
                <a:cubicBezTo>
                  <a:pt x="0" y="796947"/>
                  <a:pt x="796947" y="0"/>
                  <a:pt x="1780032" y="0"/>
                </a:cubicBezTo>
                <a:close/>
              </a:path>
            </a:pathLst>
          </a:custGeom>
          <a:solidFill>
            <a:srgbClr val="60D07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7886AD6-4DEB-0819-011E-48320E5F9C71}"/>
              </a:ext>
            </a:extLst>
          </p:cNvPr>
          <p:cNvSpPr/>
          <p:nvPr/>
        </p:nvSpPr>
        <p:spPr>
          <a:xfrm>
            <a:off x="8162693" y="677994"/>
            <a:ext cx="2950464" cy="3468050"/>
          </a:xfrm>
          <a:custGeom>
            <a:avLst/>
            <a:gdLst>
              <a:gd name="connsiteX0" fmla="*/ 1170432 w 2950464"/>
              <a:gd name="connsiteY0" fmla="*/ 0 h 3468050"/>
              <a:gd name="connsiteX1" fmla="*/ 2950464 w 2950464"/>
              <a:gd name="connsiteY1" fmla="*/ 1780032 h 3468050"/>
              <a:gd name="connsiteX2" fmla="*/ 1863301 w 2950464"/>
              <a:gd name="connsiteY2" fmla="*/ 3420180 h 3468050"/>
              <a:gd name="connsiteX3" fmla="*/ 1732511 w 2950464"/>
              <a:gd name="connsiteY3" fmla="*/ 3468050 h 3468050"/>
              <a:gd name="connsiteX4" fmla="*/ 1700005 w 2950464"/>
              <a:gd name="connsiteY4" fmla="*/ 3341633 h 3468050"/>
              <a:gd name="connsiteX5" fmla="*/ 692869 w 2950464"/>
              <a:gd name="connsiteY5" fmla="*/ 2230812 h 3468050"/>
              <a:gd name="connsiteX6" fmla="*/ 562079 w 2950464"/>
              <a:gd name="connsiteY6" fmla="*/ 2182942 h 3468050"/>
              <a:gd name="connsiteX7" fmla="*/ 573436 w 2950464"/>
              <a:gd name="connsiteY7" fmla="*/ 2138771 h 3468050"/>
              <a:gd name="connsiteX8" fmla="*/ 609600 w 2950464"/>
              <a:gd name="connsiteY8" fmla="*/ 1780032 h 3468050"/>
              <a:gd name="connsiteX9" fmla="*/ 88241 w 2950464"/>
              <a:gd name="connsiteY9" fmla="*/ 521359 h 3468050"/>
              <a:gd name="connsiteX10" fmla="*/ 0 w 2950464"/>
              <a:gd name="connsiteY10" fmla="*/ 441161 h 3468050"/>
              <a:gd name="connsiteX11" fmla="*/ 38166 w 2950464"/>
              <a:gd name="connsiteY11" fmla="*/ 406473 h 3468050"/>
              <a:gd name="connsiteX12" fmla="*/ 11704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170432" y="0"/>
                </a:moveTo>
                <a:cubicBezTo>
                  <a:pt x="2153517" y="0"/>
                  <a:pt x="2950464" y="796947"/>
                  <a:pt x="2950464" y="1780032"/>
                </a:cubicBezTo>
                <a:cubicBezTo>
                  <a:pt x="2950464" y="2517346"/>
                  <a:pt x="2502182" y="3149957"/>
                  <a:pt x="1863301" y="3420180"/>
                </a:cubicBezTo>
                <a:lnTo>
                  <a:pt x="1732511" y="3468050"/>
                </a:lnTo>
                <a:lnTo>
                  <a:pt x="1700005" y="3341633"/>
                </a:lnTo>
                <a:cubicBezTo>
                  <a:pt x="1543979" y="2839990"/>
                  <a:pt x="1172029" y="2433479"/>
                  <a:pt x="692869" y="2230812"/>
                </a:cubicBezTo>
                <a:lnTo>
                  <a:pt x="562079" y="2182942"/>
                </a:lnTo>
                <a:lnTo>
                  <a:pt x="573436" y="2138771"/>
                </a:lnTo>
                <a:cubicBezTo>
                  <a:pt x="597148" y="2022895"/>
                  <a:pt x="609600" y="1902918"/>
                  <a:pt x="609600" y="1780032"/>
                </a:cubicBezTo>
                <a:cubicBezTo>
                  <a:pt x="609600" y="1288490"/>
                  <a:pt x="410363" y="843482"/>
                  <a:pt x="88241" y="521359"/>
                </a:cubicBezTo>
                <a:lnTo>
                  <a:pt x="0" y="441161"/>
                </a:lnTo>
                <a:lnTo>
                  <a:pt x="38166" y="406473"/>
                </a:lnTo>
                <a:cubicBezTo>
                  <a:pt x="345861" y="152541"/>
                  <a:pt x="740333" y="0"/>
                  <a:pt x="11704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28E446E-EA66-1546-334D-878A6FCB05F2}"/>
              </a:ext>
            </a:extLst>
          </p:cNvPr>
          <p:cNvSpPr/>
          <p:nvPr/>
        </p:nvSpPr>
        <p:spPr>
          <a:xfrm>
            <a:off x="8162694" y="2860936"/>
            <a:ext cx="1732511" cy="1377122"/>
          </a:xfrm>
          <a:custGeom>
            <a:avLst/>
            <a:gdLst>
              <a:gd name="connsiteX0" fmla="*/ 562079 w 1732511"/>
              <a:gd name="connsiteY0" fmla="*/ 0 h 1377122"/>
              <a:gd name="connsiteX1" fmla="*/ 692869 w 1732511"/>
              <a:gd name="connsiteY1" fmla="*/ 47870 h 1377122"/>
              <a:gd name="connsiteX2" fmla="*/ 1700005 w 1732511"/>
              <a:gd name="connsiteY2" fmla="*/ 1158691 h 1377122"/>
              <a:gd name="connsiteX3" fmla="*/ 1732511 w 1732511"/>
              <a:gd name="connsiteY3" fmla="*/ 1285108 h 1377122"/>
              <a:gd name="connsiteX4" fmla="*/ 1699759 w 1732511"/>
              <a:gd name="connsiteY4" fmla="*/ 1297095 h 1377122"/>
              <a:gd name="connsiteX5" fmla="*/ 1170432 w 1732511"/>
              <a:gd name="connsiteY5" fmla="*/ 1377122 h 1377122"/>
              <a:gd name="connsiteX6" fmla="*/ 38166 w 1732511"/>
              <a:gd name="connsiteY6" fmla="*/ 970649 h 1377122"/>
              <a:gd name="connsiteX7" fmla="*/ 0 w 1732511"/>
              <a:gd name="connsiteY7" fmla="*/ 935962 h 1377122"/>
              <a:gd name="connsiteX8" fmla="*/ 88241 w 1732511"/>
              <a:gd name="connsiteY8" fmla="*/ 855763 h 1377122"/>
              <a:gd name="connsiteX9" fmla="*/ 529573 w 1732511"/>
              <a:gd name="connsiteY9" fmla="*/ 126417 h 1377122"/>
              <a:gd name="connsiteX10" fmla="*/ 562079 w 1732511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1" h="1377122">
                <a:moveTo>
                  <a:pt x="562079" y="0"/>
                </a:moveTo>
                <a:lnTo>
                  <a:pt x="692869" y="47870"/>
                </a:lnTo>
                <a:cubicBezTo>
                  <a:pt x="1172029" y="250537"/>
                  <a:pt x="1543979" y="657048"/>
                  <a:pt x="1700005" y="1158691"/>
                </a:cubicBezTo>
                <a:lnTo>
                  <a:pt x="1732511" y="1285108"/>
                </a:lnTo>
                <a:lnTo>
                  <a:pt x="1699759" y="1297095"/>
                </a:lnTo>
                <a:cubicBezTo>
                  <a:pt x="1532545" y="1349105"/>
                  <a:pt x="1354761" y="1377122"/>
                  <a:pt x="1170432" y="1377122"/>
                </a:cubicBezTo>
                <a:cubicBezTo>
                  <a:pt x="740333" y="1377122"/>
                  <a:pt x="345861" y="1224581"/>
                  <a:pt x="38166" y="970649"/>
                </a:cubicBezTo>
                <a:lnTo>
                  <a:pt x="0" y="935962"/>
                </a:lnTo>
                <a:lnTo>
                  <a:pt x="88241" y="855763"/>
                </a:lnTo>
                <a:cubicBezTo>
                  <a:pt x="289568" y="654437"/>
                  <a:pt x="442892" y="405108"/>
                  <a:pt x="529573" y="126417"/>
                </a:cubicBezTo>
                <a:lnTo>
                  <a:pt x="56207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63B6CB2-450A-67DE-0E72-EE3570D57C68}"/>
              </a:ext>
            </a:extLst>
          </p:cNvPr>
          <p:cNvSpPr/>
          <p:nvPr/>
        </p:nvSpPr>
        <p:spPr>
          <a:xfrm>
            <a:off x="6382662" y="3796898"/>
            <a:ext cx="3560064" cy="2532088"/>
          </a:xfrm>
          <a:custGeom>
            <a:avLst/>
            <a:gdLst>
              <a:gd name="connsiteX0" fmla="*/ 1780032 w 3560064"/>
              <a:gd name="connsiteY0" fmla="*/ 0 h 2532088"/>
              <a:gd name="connsiteX1" fmla="*/ 1818198 w 3560064"/>
              <a:gd name="connsiteY1" fmla="*/ 34687 h 2532088"/>
              <a:gd name="connsiteX2" fmla="*/ 2950464 w 3560064"/>
              <a:gd name="connsiteY2" fmla="*/ 441160 h 2532088"/>
              <a:gd name="connsiteX3" fmla="*/ 3479791 w 3560064"/>
              <a:gd name="connsiteY3" fmla="*/ 361133 h 2532088"/>
              <a:gd name="connsiteX4" fmla="*/ 3512543 w 3560064"/>
              <a:gd name="connsiteY4" fmla="*/ 349146 h 2532088"/>
              <a:gd name="connsiteX5" fmla="*/ 3523900 w 3560064"/>
              <a:gd name="connsiteY5" fmla="*/ 393317 h 2532088"/>
              <a:gd name="connsiteX6" fmla="*/ 3560064 w 3560064"/>
              <a:gd name="connsiteY6" fmla="*/ 752056 h 2532088"/>
              <a:gd name="connsiteX7" fmla="*/ 1780032 w 3560064"/>
              <a:gd name="connsiteY7" fmla="*/ 2532088 h 2532088"/>
              <a:gd name="connsiteX8" fmla="*/ 0 w 3560064"/>
              <a:gd name="connsiteY8" fmla="*/ 752056 h 2532088"/>
              <a:gd name="connsiteX9" fmla="*/ 36164 w 3560064"/>
              <a:gd name="connsiteY9" fmla="*/ 393317 h 2532088"/>
              <a:gd name="connsiteX10" fmla="*/ 47522 w 3560064"/>
              <a:gd name="connsiteY10" fmla="*/ 349146 h 2532088"/>
              <a:gd name="connsiteX11" fmla="*/ 80273 w 3560064"/>
              <a:gd name="connsiteY11" fmla="*/ 361133 h 2532088"/>
              <a:gd name="connsiteX12" fmla="*/ 609600 w 3560064"/>
              <a:gd name="connsiteY12" fmla="*/ 441160 h 2532088"/>
              <a:gd name="connsiteX13" fmla="*/ 1741866 w 3560064"/>
              <a:gd name="connsiteY13" fmla="*/ 34687 h 2532088"/>
              <a:gd name="connsiteX14" fmla="*/ 1780032 w 3560064"/>
              <a:gd name="connsiteY14" fmla="*/ 0 h 25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0064" h="2532088">
                <a:moveTo>
                  <a:pt x="1780032" y="0"/>
                </a:moveTo>
                <a:lnTo>
                  <a:pt x="1818198" y="34687"/>
                </a:lnTo>
                <a:cubicBezTo>
                  <a:pt x="2125893" y="288619"/>
                  <a:pt x="2520365" y="441160"/>
                  <a:pt x="2950464" y="441160"/>
                </a:cubicBezTo>
                <a:cubicBezTo>
                  <a:pt x="3134793" y="441160"/>
                  <a:pt x="3312577" y="413143"/>
                  <a:pt x="3479791" y="361133"/>
                </a:cubicBezTo>
                <a:lnTo>
                  <a:pt x="3512543" y="349146"/>
                </a:lnTo>
                <a:lnTo>
                  <a:pt x="3523900" y="393317"/>
                </a:lnTo>
                <a:cubicBezTo>
                  <a:pt x="3547612" y="509193"/>
                  <a:pt x="3560064" y="629171"/>
                  <a:pt x="3560064" y="752056"/>
                </a:cubicBezTo>
                <a:cubicBezTo>
                  <a:pt x="3560064" y="1735141"/>
                  <a:pt x="2763117" y="2532088"/>
                  <a:pt x="1780032" y="2532088"/>
                </a:cubicBezTo>
                <a:cubicBezTo>
                  <a:pt x="796947" y="2532088"/>
                  <a:pt x="0" y="1735141"/>
                  <a:pt x="0" y="752056"/>
                </a:cubicBezTo>
                <a:cubicBezTo>
                  <a:pt x="0" y="629171"/>
                  <a:pt x="12452" y="509193"/>
                  <a:pt x="36164" y="393317"/>
                </a:cubicBezTo>
                <a:lnTo>
                  <a:pt x="47522" y="349146"/>
                </a:lnTo>
                <a:lnTo>
                  <a:pt x="80273" y="361133"/>
                </a:lnTo>
                <a:cubicBezTo>
                  <a:pt x="247487" y="413143"/>
                  <a:pt x="425271" y="441160"/>
                  <a:pt x="609600" y="441160"/>
                </a:cubicBezTo>
                <a:cubicBezTo>
                  <a:pt x="1039699" y="441160"/>
                  <a:pt x="1434172" y="288619"/>
                  <a:pt x="1741866" y="34687"/>
                </a:cubicBezTo>
                <a:lnTo>
                  <a:pt x="178003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5678267-10FD-1113-B869-2781206A81D8}"/>
              </a:ext>
            </a:extLst>
          </p:cNvPr>
          <p:cNvSpPr/>
          <p:nvPr/>
        </p:nvSpPr>
        <p:spPr>
          <a:xfrm>
            <a:off x="7600616" y="2768922"/>
            <a:ext cx="1124157" cy="1027976"/>
          </a:xfrm>
          <a:custGeom>
            <a:avLst/>
            <a:gdLst>
              <a:gd name="connsiteX0" fmla="*/ 562078 w 1124157"/>
              <a:gd name="connsiteY0" fmla="*/ 0 h 1027976"/>
              <a:gd name="connsiteX1" fmla="*/ 1091405 w 1124157"/>
              <a:gd name="connsiteY1" fmla="*/ 80027 h 1027976"/>
              <a:gd name="connsiteX2" fmla="*/ 1124157 w 1124157"/>
              <a:gd name="connsiteY2" fmla="*/ 92014 h 1027976"/>
              <a:gd name="connsiteX3" fmla="*/ 1091651 w 1124157"/>
              <a:gd name="connsiteY3" fmla="*/ 218431 h 1027976"/>
              <a:gd name="connsiteX4" fmla="*/ 650319 w 1124157"/>
              <a:gd name="connsiteY4" fmla="*/ 947777 h 1027976"/>
              <a:gd name="connsiteX5" fmla="*/ 562078 w 1124157"/>
              <a:gd name="connsiteY5" fmla="*/ 1027976 h 1027976"/>
              <a:gd name="connsiteX6" fmla="*/ 473837 w 1124157"/>
              <a:gd name="connsiteY6" fmla="*/ 947777 h 1027976"/>
              <a:gd name="connsiteX7" fmla="*/ 32505 w 1124157"/>
              <a:gd name="connsiteY7" fmla="*/ 218431 h 1027976"/>
              <a:gd name="connsiteX8" fmla="*/ 0 w 1124157"/>
              <a:gd name="connsiteY8" fmla="*/ 92014 h 1027976"/>
              <a:gd name="connsiteX9" fmla="*/ 32751 w 1124157"/>
              <a:gd name="connsiteY9" fmla="*/ 80027 h 1027976"/>
              <a:gd name="connsiteX10" fmla="*/ 562078 w 1124157"/>
              <a:gd name="connsiteY10" fmla="*/ 0 h 1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4157" h="1027976">
                <a:moveTo>
                  <a:pt x="562078" y="0"/>
                </a:moveTo>
                <a:cubicBezTo>
                  <a:pt x="746407" y="0"/>
                  <a:pt x="924191" y="28018"/>
                  <a:pt x="1091405" y="80027"/>
                </a:cubicBezTo>
                <a:lnTo>
                  <a:pt x="1124157" y="92014"/>
                </a:lnTo>
                <a:lnTo>
                  <a:pt x="1091651" y="218431"/>
                </a:lnTo>
                <a:cubicBezTo>
                  <a:pt x="1004970" y="497122"/>
                  <a:pt x="851646" y="746451"/>
                  <a:pt x="650319" y="947777"/>
                </a:cubicBezTo>
                <a:lnTo>
                  <a:pt x="562078" y="1027976"/>
                </a:lnTo>
                <a:lnTo>
                  <a:pt x="473837" y="947777"/>
                </a:lnTo>
                <a:cubicBezTo>
                  <a:pt x="272511" y="746451"/>
                  <a:pt x="119187" y="497122"/>
                  <a:pt x="32505" y="218431"/>
                </a:cubicBezTo>
                <a:lnTo>
                  <a:pt x="0" y="92014"/>
                </a:lnTo>
                <a:lnTo>
                  <a:pt x="32751" y="80027"/>
                </a:lnTo>
                <a:cubicBezTo>
                  <a:pt x="199965" y="28018"/>
                  <a:pt x="377750" y="0"/>
                  <a:pt x="562078" y="0"/>
                </a:cubicBezTo>
                <a:close/>
              </a:path>
            </a:pathLst>
          </a:custGeom>
          <a:solidFill>
            <a:srgbClr val="C1B1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Target Audience outline">
            <a:extLst>
              <a:ext uri="{FF2B5EF4-FFF2-40B4-BE49-F238E27FC236}">
                <a16:creationId xmlns:a16="http://schemas.microsoft.com/office/drawing/2014/main" id="{4C75FBE4-490D-3F2C-7C83-B3FAECD31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061" y="1497619"/>
            <a:ext cx="1575308" cy="1575308"/>
          </a:xfrm>
          <a:prstGeom prst="rect">
            <a:avLst/>
          </a:prstGeom>
        </p:spPr>
      </p:pic>
      <p:pic>
        <p:nvPicPr>
          <p:cNvPr id="17" name="Graphic 16" descr="Muscular arm outline">
            <a:extLst>
              <a:ext uri="{FF2B5EF4-FFF2-40B4-BE49-F238E27FC236}">
                <a16:creationId xmlns:a16="http://schemas.microsoft.com/office/drawing/2014/main" id="{9D1915ED-F33A-A140-6340-63000816F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170" y="4190314"/>
            <a:ext cx="1319047" cy="1319047"/>
          </a:xfrm>
          <a:prstGeom prst="rect">
            <a:avLst/>
          </a:prstGeom>
        </p:spPr>
      </p:pic>
      <p:pic>
        <p:nvPicPr>
          <p:cNvPr id="19" name="Graphic 18" descr="Chat bubble outline">
            <a:extLst>
              <a:ext uri="{FF2B5EF4-FFF2-40B4-BE49-F238E27FC236}">
                <a16:creationId xmlns:a16="http://schemas.microsoft.com/office/drawing/2014/main" id="{B9B158EF-50E0-3AC7-CF85-2B91F76A2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7017" y="1598203"/>
            <a:ext cx="1627632" cy="162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50F93-BDE2-027F-E307-68DD203FB0EE}"/>
              </a:ext>
            </a:extLst>
          </p:cNvPr>
          <p:cNvSpPr txBox="1"/>
          <p:nvPr/>
        </p:nvSpPr>
        <p:spPr>
          <a:xfrm>
            <a:off x="215675" y="3225835"/>
            <a:ext cx="5629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4800" b="1" dirty="0"/>
              <a:t>Client portals with </a:t>
            </a:r>
            <a:r>
              <a:rPr lang="en-GB" sz="4800" b="1" i="1" dirty="0"/>
              <a:t>real-time</a:t>
            </a:r>
            <a:r>
              <a:rPr lang="en-GB" sz="4800" b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010312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0FC85-DE13-6C6E-87DC-179AE03B7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3ECCBE-B52E-103C-F75A-C3DB0FB6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02BEA-E387-3F11-33AE-30AE835C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9C595B-638E-4949-EDF4-518C2BFA1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4715906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For communication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806DEC1-68AA-1C3F-5DAD-36CB7BAB4228}"/>
              </a:ext>
            </a:extLst>
          </p:cNvPr>
          <p:cNvSpPr/>
          <p:nvPr/>
        </p:nvSpPr>
        <p:spPr>
          <a:xfrm>
            <a:off x="7553093" y="1119156"/>
            <a:ext cx="1219200" cy="1741781"/>
          </a:xfrm>
          <a:custGeom>
            <a:avLst/>
            <a:gdLst>
              <a:gd name="connsiteX0" fmla="*/ 609600 w 1219200"/>
              <a:gd name="connsiteY0" fmla="*/ 0 h 1741781"/>
              <a:gd name="connsiteX1" fmla="*/ 697841 w 1219200"/>
              <a:gd name="connsiteY1" fmla="*/ 80198 h 1741781"/>
              <a:gd name="connsiteX2" fmla="*/ 1219200 w 1219200"/>
              <a:gd name="connsiteY2" fmla="*/ 1338871 h 1741781"/>
              <a:gd name="connsiteX3" fmla="*/ 1183036 w 1219200"/>
              <a:gd name="connsiteY3" fmla="*/ 1697610 h 1741781"/>
              <a:gd name="connsiteX4" fmla="*/ 1171679 w 1219200"/>
              <a:gd name="connsiteY4" fmla="*/ 1741781 h 1741781"/>
              <a:gd name="connsiteX5" fmla="*/ 1138927 w 1219200"/>
              <a:gd name="connsiteY5" fmla="*/ 1729794 h 1741781"/>
              <a:gd name="connsiteX6" fmla="*/ 609600 w 1219200"/>
              <a:gd name="connsiteY6" fmla="*/ 1649767 h 1741781"/>
              <a:gd name="connsiteX7" fmla="*/ 80273 w 1219200"/>
              <a:gd name="connsiteY7" fmla="*/ 1729794 h 1741781"/>
              <a:gd name="connsiteX8" fmla="*/ 47522 w 1219200"/>
              <a:gd name="connsiteY8" fmla="*/ 1741781 h 1741781"/>
              <a:gd name="connsiteX9" fmla="*/ 36164 w 1219200"/>
              <a:gd name="connsiteY9" fmla="*/ 1697610 h 1741781"/>
              <a:gd name="connsiteX10" fmla="*/ 0 w 1219200"/>
              <a:gd name="connsiteY10" fmla="*/ 1338871 h 1741781"/>
              <a:gd name="connsiteX11" fmla="*/ 521359 w 1219200"/>
              <a:gd name="connsiteY11" fmla="*/ 80198 h 1741781"/>
              <a:gd name="connsiteX12" fmla="*/ 609600 w 1219200"/>
              <a:gd name="connsiteY12" fmla="*/ 0 h 174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1741781">
                <a:moveTo>
                  <a:pt x="609600" y="0"/>
                </a:moveTo>
                <a:lnTo>
                  <a:pt x="697841" y="80198"/>
                </a:lnTo>
                <a:cubicBezTo>
                  <a:pt x="1019963" y="402321"/>
                  <a:pt x="1219200" y="847329"/>
                  <a:pt x="1219200" y="1338871"/>
                </a:cubicBezTo>
                <a:cubicBezTo>
                  <a:pt x="1219200" y="1461757"/>
                  <a:pt x="1206748" y="1581734"/>
                  <a:pt x="1183036" y="1697610"/>
                </a:cubicBezTo>
                <a:lnTo>
                  <a:pt x="1171679" y="1741781"/>
                </a:lnTo>
                <a:lnTo>
                  <a:pt x="1138927" y="1729794"/>
                </a:lnTo>
                <a:cubicBezTo>
                  <a:pt x="971713" y="1677785"/>
                  <a:pt x="793929" y="1649767"/>
                  <a:pt x="609600" y="1649767"/>
                </a:cubicBezTo>
                <a:cubicBezTo>
                  <a:pt x="425272" y="1649767"/>
                  <a:pt x="247487" y="1677785"/>
                  <a:pt x="80273" y="1729794"/>
                </a:cubicBezTo>
                <a:lnTo>
                  <a:pt x="47522" y="1741781"/>
                </a:lnTo>
                <a:lnTo>
                  <a:pt x="36164" y="1697610"/>
                </a:lnTo>
                <a:cubicBezTo>
                  <a:pt x="12453" y="1581734"/>
                  <a:pt x="0" y="1461757"/>
                  <a:pt x="0" y="1338871"/>
                </a:cubicBezTo>
                <a:cubicBezTo>
                  <a:pt x="0" y="847329"/>
                  <a:pt x="199237" y="402321"/>
                  <a:pt x="521359" y="80198"/>
                </a:cubicBezTo>
                <a:lnTo>
                  <a:pt x="609600" y="0"/>
                </a:lnTo>
                <a:close/>
              </a:path>
            </a:pathLst>
          </a:custGeom>
          <a:solidFill>
            <a:srgbClr val="AEC05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AAB648C-8AD1-EF16-53C7-3499EFBC2AE1}"/>
              </a:ext>
            </a:extLst>
          </p:cNvPr>
          <p:cNvSpPr/>
          <p:nvPr/>
        </p:nvSpPr>
        <p:spPr>
          <a:xfrm>
            <a:off x="6430183" y="2860936"/>
            <a:ext cx="1732510" cy="1377122"/>
          </a:xfrm>
          <a:custGeom>
            <a:avLst/>
            <a:gdLst>
              <a:gd name="connsiteX0" fmla="*/ 1170432 w 1732510"/>
              <a:gd name="connsiteY0" fmla="*/ 0 h 1377122"/>
              <a:gd name="connsiteX1" fmla="*/ 1202937 w 1732510"/>
              <a:gd name="connsiteY1" fmla="*/ 126417 h 1377122"/>
              <a:gd name="connsiteX2" fmla="*/ 1644269 w 1732510"/>
              <a:gd name="connsiteY2" fmla="*/ 855763 h 1377122"/>
              <a:gd name="connsiteX3" fmla="*/ 1732510 w 1732510"/>
              <a:gd name="connsiteY3" fmla="*/ 935962 h 1377122"/>
              <a:gd name="connsiteX4" fmla="*/ 1694344 w 1732510"/>
              <a:gd name="connsiteY4" fmla="*/ 970649 h 1377122"/>
              <a:gd name="connsiteX5" fmla="*/ 562078 w 1732510"/>
              <a:gd name="connsiteY5" fmla="*/ 1377122 h 1377122"/>
              <a:gd name="connsiteX6" fmla="*/ 32751 w 1732510"/>
              <a:gd name="connsiteY6" fmla="*/ 1297095 h 1377122"/>
              <a:gd name="connsiteX7" fmla="*/ 0 w 1732510"/>
              <a:gd name="connsiteY7" fmla="*/ 1285108 h 1377122"/>
              <a:gd name="connsiteX8" fmla="*/ 32505 w 1732510"/>
              <a:gd name="connsiteY8" fmla="*/ 1158691 h 1377122"/>
              <a:gd name="connsiteX9" fmla="*/ 1039641 w 1732510"/>
              <a:gd name="connsiteY9" fmla="*/ 47870 h 1377122"/>
              <a:gd name="connsiteX10" fmla="*/ 1170432 w 1732510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0" h="1377122">
                <a:moveTo>
                  <a:pt x="1170432" y="0"/>
                </a:moveTo>
                <a:lnTo>
                  <a:pt x="1202937" y="126417"/>
                </a:lnTo>
                <a:cubicBezTo>
                  <a:pt x="1289619" y="405108"/>
                  <a:pt x="1442943" y="654437"/>
                  <a:pt x="1644269" y="855763"/>
                </a:cubicBezTo>
                <a:lnTo>
                  <a:pt x="1732510" y="935962"/>
                </a:lnTo>
                <a:lnTo>
                  <a:pt x="1694344" y="970649"/>
                </a:lnTo>
                <a:cubicBezTo>
                  <a:pt x="1386650" y="1224581"/>
                  <a:pt x="992177" y="1377122"/>
                  <a:pt x="562078" y="1377122"/>
                </a:cubicBezTo>
                <a:cubicBezTo>
                  <a:pt x="377749" y="1377122"/>
                  <a:pt x="199965" y="1349105"/>
                  <a:pt x="32751" y="1297095"/>
                </a:cubicBezTo>
                <a:lnTo>
                  <a:pt x="0" y="1285108"/>
                </a:lnTo>
                <a:lnTo>
                  <a:pt x="32505" y="1158691"/>
                </a:lnTo>
                <a:cubicBezTo>
                  <a:pt x="188532" y="657048"/>
                  <a:pt x="560481" y="250537"/>
                  <a:pt x="1039641" y="47870"/>
                </a:cubicBezTo>
                <a:lnTo>
                  <a:pt x="1170432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96160A4-6F5B-7185-04BD-23CE712F0304}"/>
              </a:ext>
            </a:extLst>
          </p:cNvPr>
          <p:cNvSpPr/>
          <p:nvPr/>
        </p:nvSpPr>
        <p:spPr>
          <a:xfrm>
            <a:off x="5212229" y="677994"/>
            <a:ext cx="2950464" cy="3468050"/>
          </a:xfrm>
          <a:custGeom>
            <a:avLst/>
            <a:gdLst>
              <a:gd name="connsiteX0" fmla="*/ 1780032 w 2950464"/>
              <a:gd name="connsiteY0" fmla="*/ 0 h 3468050"/>
              <a:gd name="connsiteX1" fmla="*/ 2912298 w 2950464"/>
              <a:gd name="connsiteY1" fmla="*/ 406473 h 3468050"/>
              <a:gd name="connsiteX2" fmla="*/ 2950464 w 2950464"/>
              <a:gd name="connsiteY2" fmla="*/ 441161 h 3468050"/>
              <a:gd name="connsiteX3" fmla="*/ 2862223 w 2950464"/>
              <a:gd name="connsiteY3" fmla="*/ 521359 h 3468050"/>
              <a:gd name="connsiteX4" fmla="*/ 2340864 w 2950464"/>
              <a:gd name="connsiteY4" fmla="*/ 1780032 h 3468050"/>
              <a:gd name="connsiteX5" fmla="*/ 2377028 w 2950464"/>
              <a:gd name="connsiteY5" fmla="*/ 2138771 h 3468050"/>
              <a:gd name="connsiteX6" fmla="*/ 2388386 w 2950464"/>
              <a:gd name="connsiteY6" fmla="*/ 2182942 h 3468050"/>
              <a:gd name="connsiteX7" fmla="*/ 2257595 w 2950464"/>
              <a:gd name="connsiteY7" fmla="*/ 2230812 h 3468050"/>
              <a:gd name="connsiteX8" fmla="*/ 1250459 w 2950464"/>
              <a:gd name="connsiteY8" fmla="*/ 3341633 h 3468050"/>
              <a:gd name="connsiteX9" fmla="*/ 1217954 w 2950464"/>
              <a:gd name="connsiteY9" fmla="*/ 3468050 h 3468050"/>
              <a:gd name="connsiteX10" fmla="*/ 1087163 w 2950464"/>
              <a:gd name="connsiteY10" fmla="*/ 3420180 h 3468050"/>
              <a:gd name="connsiteX11" fmla="*/ 0 w 2950464"/>
              <a:gd name="connsiteY11" fmla="*/ 1780032 h 3468050"/>
              <a:gd name="connsiteX12" fmla="*/ 17800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780032" y="0"/>
                </a:moveTo>
                <a:cubicBezTo>
                  <a:pt x="2210131" y="0"/>
                  <a:pt x="2604604" y="152541"/>
                  <a:pt x="2912298" y="406473"/>
                </a:cubicBezTo>
                <a:lnTo>
                  <a:pt x="2950464" y="441161"/>
                </a:lnTo>
                <a:lnTo>
                  <a:pt x="2862223" y="521359"/>
                </a:lnTo>
                <a:cubicBezTo>
                  <a:pt x="2540101" y="843482"/>
                  <a:pt x="2340864" y="1288490"/>
                  <a:pt x="2340864" y="1780032"/>
                </a:cubicBezTo>
                <a:cubicBezTo>
                  <a:pt x="2340864" y="1902918"/>
                  <a:pt x="2353317" y="2022895"/>
                  <a:pt x="2377028" y="2138771"/>
                </a:cubicBezTo>
                <a:lnTo>
                  <a:pt x="2388386" y="2182942"/>
                </a:lnTo>
                <a:lnTo>
                  <a:pt x="2257595" y="2230812"/>
                </a:lnTo>
                <a:cubicBezTo>
                  <a:pt x="1778435" y="2433479"/>
                  <a:pt x="1406486" y="2839990"/>
                  <a:pt x="1250459" y="3341633"/>
                </a:cubicBezTo>
                <a:lnTo>
                  <a:pt x="1217954" y="3468050"/>
                </a:lnTo>
                <a:lnTo>
                  <a:pt x="1087163" y="3420180"/>
                </a:lnTo>
                <a:cubicBezTo>
                  <a:pt x="448283" y="3149957"/>
                  <a:pt x="0" y="2517346"/>
                  <a:pt x="0" y="1780032"/>
                </a:cubicBezTo>
                <a:cubicBezTo>
                  <a:pt x="0" y="796947"/>
                  <a:pt x="796947" y="0"/>
                  <a:pt x="17800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0936EDB-7A75-7E46-0FAD-BC6513DBE4E1}"/>
              </a:ext>
            </a:extLst>
          </p:cNvPr>
          <p:cNvSpPr/>
          <p:nvPr/>
        </p:nvSpPr>
        <p:spPr>
          <a:xfrm>
            <a:off x="8162693" y="677994"/>
            <a:ext cx="2950464" cy="3468050"/>
          </a:xfrm>
          <a:custGeom>
            <a:avLst/>
            <a:gdLst>
              <a:gd name="connsiteX0" fmla="*/ 1170432 w 2950464"/>
              <a:gd name="connsiteY0" fmla="*/ 0 h 3468050"/>
              <a:gd name="connsiteX1" fmla="*/ 2950464 w 2950464"/>
              <a:gd name="connsiteY1" fmla="*/ 1780032 h 3468050"/>
              <a:gd name="connsiteX2" fmla="*/ 1863301 w 2950464"/>
              <a:gd name="connsiteY2" fmla="*/ 3420180 h 3468050"/>
              <a:gd name="connsiteX3" fmla="*/ 1732511 w 2950464"/>
              <a:gd name="connsiteY3" fmla="*/ 3468050 h 3468050"/>
              <a:gd name="connsiteX4" fmla="*/ 1700005 w 2950464"/>
              <a:gd name="connsiteY4" fmla="*/ 3341633 h 3468050"/>
              <a:gd name="connsiteX5" fmla="*/ 692869 w 2950464"/>
              <a:gd name="connsiteY5" fmla="*/ 2230812 h 3468050"/>
              <a:gd name="connsiteX6" fmla="*/ 562079 w 2950464"/>
              <a:gd name="connsiteY6" fmla="*/ 2182942 h 3468050"/>
              <a:gd name="connsiteX7" fmla="*/ 573436 w 2950464"/>
              <a:gd name="connsiteY7" fmla="*/ 2138771 h 3468050"/>
              <a:gd name="connsiteX8" fmla="*/ 609600 w 2950464"/>
              <a:gd name="connsiteY8" fmla="*/ 1780032 h 3468050"/>
              <a:gd name="connsiteX9" fmla="*/ 88241 w 2950464"/>
              <a:gd name="connsiteY9" fmla="*/ 521359 h 3468050"/>
              <a:gd name="connsiteX10" fmla="*/ 0 w 2950464"/>
              <a:gd name="connsiteY10" fmla="*/ 441161 h 3468050"/>
              <a:gd name="connsiteX11" fmla="*/ 38166 w 2950464"/>
              <a:gd name="connsiteY11" fmla="*/ 406473 h 3468050"/>
              <a:gd name="connsiteX12" fmla="*/ 11704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170432" y="0"/>
                </a:moveTo>
                <a:cubicBezTo>
                  <a:pt x="2153517" y="0"/>
                  <a:pt x="2950464" y="796947"/>
                  <a:pt x="2950464" y="1780032"/>
                </a:cubicBezTo>
                <a:cubicBezTo>
                  <a:pt x="2950464" y="2517346"/>
                  <a:pt x="2502182" y="3149957"/>
                  <a:pt x="1863301" y="3420180"/>
                </a:cubicBezTo>
                <a:lnTo>
                  <a:pt x="1732511" y="3468050"/>
                </a:lnTo>
                <a:lnTo>
                  <a:pt x="1700005" y="3341633"/>
                </a:lnTo>
                <a:cubicBezTo>
                  <a:pt x="1543979" y="2839990"/>
                  <a:pt x="1172029" y="2433479"/>
                  <a:pt x="692869" y="2230812"/>
                </a:cubicBezTo>
                <a:lnTo>
                  <a:pt x="562079" y="2182942"/>
                </a:lnTo>
                <a:lnTo>
                  <a:pt x="573436" y="2138771"/>
                </a:lnTo>
                <a:cubicBezTo>
                  <a:pt x="597148" y="2022895"/>
                  <a:pt x="609600" y="1902918"/>
                  <a:pt x="609600" y="1780032"/>
                </a:cubicBezTo>
                <a:cubicBezTo>
                  <a:pt x="609600" y="1288490"/>
                  <a:pt x="410363" y="843482"/>
                  <a:pt x="88241" y="521359"/>
                </a:cubicBezTo>
                <a:lnTo>
                  <a:pt x="0" y="441161"/>
                </a:lnTo>
                <a:lnTo>
                  <a:pt x="38166" y="406473"/>
                </a:lnTo>
                <a:cubicBezTo>
                  <a:pt x="345861" y="152541"/>
                  <a:pt x="740333" y="0"/>
                  <a:pt x="1170432" y="0"/>
                </a:cubicBezTo>
                <a:close/>
              </a:path>
            </a:pathLst>
          </a:custGeom>
          <a:solidFill>
            <a:srgbClr val="FCB02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A89D223-D022-FB90-1EFE-B82E3A1A97E4}"/>
              </a:ext>
            </a:extLst>
          </p:cNvPr>
          <p:cNvSpPr/>
          <p:nvPr/>
        </p:nvSpPr>
        <p:spPr>
          <a:xfrm>
            <a:off x="8162694" y="2860936"/>
            <a:ext cx="1732511" cy="1377122"/>
          </a:xfrm>
          <a:custGeom>
            <a:avLst/>
            <a:gdLst>
              <a:gd name="connsiteX0" fmla="*/ 562079 w 1732511"/>
              <a:gd name="connsiteY0" fmla="*/ 0 h 1377122"/>
              <a:gd name="connsiteX1" fmla="*/ 692869 w 1732511"/>
              <a:gd name="connsiteY1" fmla="*/ 47870 h 1377122"/>
              <a:gd name="connsiteX2" fmla="*/ 1700005 w 1732511"/>
              <a:gd name="connsiteY2" fmla="*/ 1158691 h 1377122"/>
              <a:gd name="connsiteX3" fmla="*/ 1732511 w 1732511"/>
              <a:gd name="connsiteY3" fmla="*/ 1285108 h 1377122"/>
              <a:gd name="connsiteX4" fmla="*/ 1699759 w 1732511"/>
              <a:gd name="connsiteY4" fmla="*/ 1297095 h 1377122"/>
              <a:gd name="connsiteX5" fmla="*/ 1170432 w 1732511"/>
              <a:gd name="connsiteY5" fmla="*/ 1377122 h 1377122"/>
              <a:gd name="connsiteX6" fmla="*/ 38166 w 1732511"/>
              <a:gd name="connsiteY6" fmla="*/ 970649 h 1377122"/>
              <a:gd name="connsiteX7" fmla="*/ 0 w 1732511"/>
              <a:gd name="connsiteY7" fmla="*/ 935962 h 1377122"/>
              <a:gd name="connsiteX8" fmla="*/ 88241 w 1732511"/>
              <a:gd name="connsiteY8" fmla="*/ 855763 h 1377122"/>
              <a:gd name="connsiteX9" fmla="*/ 529573 w 1732511"/>
              <a:gd name="connsiteY9" fmla="*/ 126417 h 1377122"/>
              <a:gd name="connsiteX10" fmla="*/ 562079 w 1732511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1" h="1377122">
                <a:moveTo>
                  <a:pt x="562079" y="0"/>
                </a:moveTo>
                <a:lnTo>
                  <a:pt x="692869" y="47870"/>
                </a:lnTo>
                <a:cubicBezTo>
                  <a:pt x="1172029" y="250537"/>
                  <a:pt x="1543979" y="657048"/>
                  <a:pt x="1700005" y="1158691"/>
                </a:cubicBezTo>
                <a:lnTo>
                  <a:pt x="1732511" y="1285108"/>
                </a:lnTo>
                <a:lnTo>
                  <a:pt x="1699759" y="1297095"/>
                </a:lnTo>
                <a:cubicBezTo>
                  <a:pt x="1532545" y="1349105"/>
                  <a:pt x="1354761" y="1377122"/>
                  <a:pt x="1170432" y="1377122"/>
                </a:cubicBezTo>
                <a:cubicBezTo>
                  <a:pt x="740333" y="1377122"/>
                  <a:pt x="345861" y="1224581"/>
                  <a:pt x="38166" y="970649"/>
                </a:cubicBezTo>
                <a:lnTo>
                  <a:pt x="0" y="935962"/>
                </a:lnTo>
                <a:lnTo>
                  <a:pt x="88241" y="855763"/>
                </a:lnTo>
                <a:cubicBezTo>
                  <a:pt x="289568" y="654437"/>
                  <a:pt x="442892" y="405108"/>
                  <a:pt x="529573" y="126417"/>
                </a:cubicBezTo>
                <a:lnTo>
                  <a:pt x="562079" y="0"/>
                </a:lnTo>
                <a:close/>
              </a:path>
            </a:pathLst>
          </a:custGeom>
          <a:solidFill>
            <a:srgbClr val="FA9A54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559AA67-5ADE-C9EB-E2D7-AA8BCE79F1B3}"/>
              </a:ext>
            </a:extLst>
          </p:cNvPr>
          <p:cNvSpPr/>
          <p:nvPr/>
        </p:nvSpPr>
        <p:spPr>
          <a:xfrm>
            <a:off x="6382662" y="3796898"/>
            <a:ext cx="3560064" cy="2532088"/>
          </a:xfrm>
          <a:custGeom>
            <a:avLst/>
            <a:gdLst>
              <a:gd name="connsiteX0" fmla="*/ 1780032 w 3560064"/>
              <a:gd name="connsiteY0" fmla="*/ 0 h 2532088"/>
              <a:gd name="connsiteX1" fmla="*/ 1818198 w 3560064"/>
              <a:gd name="connsiteY1" fmla="*/ 34687 h 2532088"/>
              <a:gd name="connsiteX2" fmla="*/ 2950464 w 3560064"/>
              <a:gd name="connsiteY2" fmla="*/ 441160 h 2532088"/>
              <a:gd name="connsiteX3" fmla="*/ 3479791 w 3560064"/>
              <a:gd name="connsiteY3" fmla="*/ 361133 h 2532088"/>
              <a:gd name="connsiteX4" fmla="*/ 3512543 w 3560064"/>
              <a:gd name="connsiteY4" fmla="*/ 349146 h 2532088"/>
              <a:gd name="connsiteX5" fmla="*/ 3523900 w 3560064"/>
              <a:gd name="connsiteY5" fmla="*/ 393317 h 2532088"/>
              <a:gd name="connsiteX6" fmla="*/ 3560064 w 3560064"/>
              <a:gd name="connsiteY6" fmla="*/ 752056 h 2532088"/>
              <a:gd name="connsiteX7" fmla="*/ 1780032 w 3560064"/>
              <a:gd name="connsiteY7" fmla="*/ 2532088 h 2532088"/>
              <a:gd name="connsiteX8" fmla="*/ 0 w 3560064"/>
              <a:gd name="connsiteY8" fmla="*/ 752056 h 2532088"/>
              <a:gd name="connsiteX9" fmla="*/ 36164 w 3560064"/>
              <a:gd name="connsiteY9" fmla="*/ 393317 h 2532088"/>
              <a:gd name="connsiteX10" fmla="*/ 47522 w 3560064"/>
              <a:gd name="connsiteY10" fmla="*/ 349146 h 2532088"/>
              <a:gd name="connsiteX11" fmla="*/ 80273 w 3560064"/>
              <a:gd name="connsiteY11" fmla="*/ 361133 h 2532088"/>
              <a:gd name="connsiteX12" fmla="*/ 609600 w 3560064"/>
              <a:gd name="connsiteY12" fmla="*/ 441160 h 2532088"/>
              <a:gd name="connsiteX13" fmla="*/ 1741866 w 3560064"/>
              <a:gd name="connsiteY13" fmla="*/ 34687 h 2532088"/>
              <a:gd name="connsiteX14" fmla="*/ 1780032 w 3560064"/>
              <a:gd name="connsiteY14" fmla="*/ 0 h 25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0064" h="2532088">
                <a:moveTo>
                  <a:pt x="1780032" y="0"/>
                </a:moveTo>
                <a:lnTo>
                  <a:pt x="1818198" y="34687"/>
                </a:lnTo>
                <a:cubicBezTo>
                  <a:pt x="2125893" y="288619"/>
                  <a:pt x="2520365" y="441160"/>
                  <a:pt x="2950464" y="441160"/>
                </a:cubicBezTo>
                <a:cubicBezTo>
                  <a:pt x="3134793" y="441160"/>
                  <a:pt x="3312577" y="413143"/>
                  <a:pt x="3479791" y="361133"/>
                </a:cubicBezTo>
                <a:lnTo>
                  <a:pt x="3512543" y="349146"/>
                </a:lnTo>
                <a:lnTo>
                  <a:pt x="3523900" y="393317"/>
                </a:lnTo>
                <a:cubicBezTo>
                  <a:pt x="3547612" y="509193"/>
                  <a:pt x="3560064" y="629171"/>
                  <a:pt x="3560064" y="752056"/>
                </a:cubicBezTo>
                <a:cubicBezTo>
                  <a:pt x="3560064" y="1735141"/>
                  <a:pt x="2763117" y="2532088"/>
                  <a:pt x="1780032" y="2532088"/>
                </a:cubicBezTo>
                <a:cubicBezTo>
                  <a:pt x="796947" y="2532088"/>
                  <a:pt x="0" y="1735141"/>
                  <a:pt x="0" y="752056"/>
                </a:cubicBezTo>
                <a:cubicBezTo>
                  <a:pt x="0" y="629171"/>
                  <a:pt x="12452" y="509193"/>
                  <a:pt x="36164" y="393317"/>
                </a:cubicBezTo>
                <a:lnTo>
                  <a:pt x="47522" y="349146"/>
                </a:lnTo>
                <a:lnTo>
                  <a:pt x="80273" y="361133"/>
                </a:lnTo>
                <a:cubicBezTo>
                  <a:pt x="247487" y="413143"/>
                  <a:pt x="425271" y="441160"/>
                  <a:pt x="609600" y="441160"/>
                </a:cubicBezTo>
                <a:cubicBezTo>
                  <a:pt x="1039699" y="441160"/>
                  <a:pt x="1434172" y="288619"/>
                  <a:pt x="1741866" y="34687"/>
                </a:cubicBezTo>
                <a:lnTo>
                  <a:pt x="178003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D5A4BF4-0884-F744-6DFF-4E7E1301B6E0}"/>
              </a:ext>
            </a:extLst>
          </p:cNvPr>
          <p:cNvSpPr/>
          <p:nvPr/>
        </p:nvSpPr>
        <p:spPr>
          <a:xfrm>
            <a:off x="7600616" y="2768922"/>
            <a:ext cx="1124157" cy="1027976"/>
          </a:xfrm>
          <a:custGeom>
            <a:avLst/>
            <a:gdLst>
              <a:gd name="connsiteX0" fmla="*/ 562078 w 1124157"/>
              <a:gd name="connsiteY0" fmla="*/ 0 h 1027976"/>
              <a:gd name="connsiteX1" fmla="*/ 1091405 w 1124157"/>
              <a:gd name="connsiteY1" fmla="*/ 80027 h 1027976"/>
              <a:gd name="connsiteX2" fmla="*/ 1124157 w 1124157"/>
              <a:gd name="connsiteY2" fmla="*/ 92014 h 1027976"/>
              <a:gd name="connsiteX3" fmla="*/ 1091651 w 1124157"/>
              <a:gd name="connsiteY3" fmla="*/ 218431 h 1027976"/>
              <a:gd name="connsiteX4" fmla="*/ 650319 w 1124157"/>
              <a:gd name="connsiteY4" fmla="*/ 947777 h 1027976"/>
              <a:gd name="connsiteX5" fmla="*/ 562078 w 1124157"/>
              <a:gd name="connsiteY5" fmla="*/ 1027976 h 1027976"/>
              <a:gd name="connsiteX6" fmla="*/ 473837 w 1124157"/>
              <a:gd name="connsiteY6" fmla="*/ 947777 h 1027976"/>
              <a:gd name="connsiteX7" fmla="*/ 32505 w 1124157"/>
              <a:gd name="connsiteY7" fmla="*/ 218431 h 1027976"/>
              <a:gd name="connsiteX8" fmla="*/ 0 w 1124157"/>
              <a:gd name="connsiteY8" fmla="*/ 92014 h 1027976"/>
              <a:gd name="connsiteX9" fmla="*/ 32751 w 1124157"/>
              <a:gd name="connsiteY9" fmla="*/ 80027 h 1027976"/>
              <a:gd name="connsiteX10" fmla="*/ 562078 w 1124157"/>
              <a:gd name="connsiteY10" fmla="*/ 0 h 1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4157" h="1027976">
                <a:moveTo>
                  <a:pt x="562078" y="0"/>
                </a:moveTo>
                <a:cubicBezTo>
                  <a:pt x="746407" y="0"/>
                  <a:pt x="924191" y="28018"/>
                  <a:pt x="1091405" y="80027"/>
                </a:cubicBezTo>
                <a:lnTo>
                  <a:pt x="1124157" y="92014"/>
                </a:lnTo>
                <a:lnTo>
                  <a:pt x="1091651" y="218431"/>
                </a:lnTo>
                <a:cubicBezTo>
                  <a:pt x="1004970" y="497122"/>
                  <a:pt x="851646" y="746451"/>
                  <a:pt x="650319" y="947777"/>
                </a:cubicBezTo>
                <a:lnTo>
                  <a:pt x="562078" y="1027976"/>
                </a:lnTo>
                <a:lnTo>
                  <a:pt x="473837" y="947777"/>
                </a:lnTo>
                <a:cubicBezTo>
                  <a:pt x="272511" y="746451"/>
                  <a:pt x="119187" y="497122"/>
                  <a:pt x="32505" y="218431"/>
                </a:cubicBezTo>
                <a:lnTo>
                  <a:pt x="0" y="92014"/>
                </a:lnTo>
                <a:lnTo>
                  <a:pt x="32751" y="80027"/>
                </a:lnTo>
                <a:cubicBezTo>
                  <a:pt x="199965" y="28018"/>
                  <a:pt x="377750" y="0"/>
                  <a:pt x="562078" y="0"/>
                </a:cubicBezTo>
                <a:close/>
              </a:path>
            </a:pathLst>
          </a:custGeom>
          <a:solidFill>
            <a:srgbClr val="C1B1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Target Audience outline">
            <a:extLst>
              <a:ext uri="{FF2B5EF4-FFF2-40B4-BE49-F238E27FC236}">
                <a16:creationId xmlns:a16="http://schemas.microsoft.com/office/drawing/2014/main" id="{4F46B741-D583-7246-AF3D-FECF81A94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061" y="1497619"/>
            <a:ext cx="1575308" cy="1575308"/>
          </a:xfrm>
          <a:prstGeom prst="rect">
            <a:avLst/>
          </a:prstGeom>
        </p:spPr>
      </p:pic>
      <p:pic>
        <p:nvPicPr>
          <p:cNvPr id="17" name="Graphic 16" descr="Muscular arm outline">
            <a:extLst>
              <a:ext uri="{FF2B5EF4-FFF2-40B4-BE49-F238E27FC236}">
                <a16:creationId xmlns:a16="http://schemas.microsoft.com/office/drawing/2014/main" id="{0795B7D8-A625-4DF3-3F92-246DD68A3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170" y="4190314"/>
            <a:ext cx="1319047" cy="1319047"/>
          </a:xfrm>
          <a:prstGeom prst="rect">
            <a:avLst/>
          </a:prstGeom>
        </p:spPr>
      </p:pic>
      <p:pic>
        <p:nvPicPr>
          <p:cNvPr id="19" name="Graphic 18" descr="Chat bubble outline">
            <a:extLst>
              <a:ext uri="{FF2B5EF4-FFF2-40B4-BE49-F238E27FC236}">
                <a16:creationId xmlns:a16="http://schemas.microsoft.com/office/drawing/2014/main" id="{3B12BA2D-1DF1-2D61-E99A-A5140B096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7017" y="1598203"/>
            <a:ext cx="1627632" cy="162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2B95C-8681-86B6-F408-4371718BDF37}"/>
              </a:ext>
            </a:extLst>
          </p:cNvPr>
          <p:cNvSpPr txBox="1"/>
          <p:nvPr/>
        </p:nvSpPr>
        <p:spPr>
          <a:xfrm>
            <a:off x="548647" y="2642736"/>
            <a:ext cx="5373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4800" b="1" dirty="0"/>
              <a:t>Loom videos for personalised updates</a:t>
            </a:r>
            <a:r>
              <a:rPr lang="en-US" sz="4800" b="1" dirty="0"/>
              <a:t> or reports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4070582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AD5C0-BCFA-1926-6509-3A14644CA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A68C7-BBB1-4424-9A54-022CD0AA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D05A5-D744-F971-92C3-7A1BEA55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809221-F252-7ADE-8103-9A791ABED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4715906" cy="1188720"/>
          </a:xfrm>
        </p:spPr>
        <p:txBody>
          <a:bodyPr>
            <a:normAutofit/>
          </a:bodyPr>
          <a:lstStyle/>
          <a:p>
            <a:r>
              <a:rPr lang="en-US" dirty="0"/>
              <a:t>For Education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5D1954E-E269-1279-952C-B8CF2D4407D1}"/>
              </a:ext>
            </a:extLst>
          </p:cNvPr>
          <p:cNvSpPr/>
          <p:nvPr/>
        </p:nvSpPr>
        <p:spPr>
          <a:xfrm>
            <a:off x="7553093" y="1119156"/>
            <a:ext cx="1219200" cy="1741781"/>
          </a:xfrm>
          <a:custGeom>
            <a:avLst/>
            <a:gdLst>
              <a:gd name="connsiteX0" fmla="*/ 609600 w 1219200"/>
              <a:gd name="connsiteY0" fmla="*/ 0 h 1741781"/>
              <a:gd name="connsiteX1" fmla="*/ 697841 w 1219200"/>
              <a:gd name="connsiteY1" fmla="*/ 80198 h 1741781"/>
              <a:gd name="connsiteX2" fmla="*/ 1219200 w 1219200"/>
              <a:gd name="connsiteY2" fmla="*/ 1338871 h 1741781"/>
              <a:gd name="connsiteX3" fmla="*/ 1183036 w 1219200"/>
              <a:gd name="connsiteY3" fmla="*/ 1697610 h 1741781"/>
              <a:gd name="connsiteX4" fmla="*/ 1171679 w 1219200"/>
              <a:gd name="connsiteY4" fmla="*/ 1741781 h 1741781"/>
              <a:gd name="connsiteX5" fmla="*/ 1138927 w 1219200"/>
              <a:gd name="connsiteY5" fmla="*/ 1729794 h 1741781"/>
              <a:gd name="connsiteX6" fmla="*/ 609600 w 1219200"/>
              <a:gd name="connsiteY6" fmla="*/ 1649767 h 1741781"/>
              <a:gd name="connsiteX7" fmla="*/ 80273 w 1219200"/>
              <a:gd name="connsiteY7" fmla="*/ 1729794 h 1741781"/>
              <a:gd name="connsiteX8" fmla="*/ 47522 w 1219200"/>
              <a:gd name="connsiteY8" fmla="*/ 1741781 h 1741781"/>
              <a:gd name="connsiteX9" fmla="*/ 36164 w 1219200"/>
              <a:gd name="connsiteY9" fmla="*/ 1697610 h 1741781"/>
              <a:gd name="connsiteX10" fmla="*/ 0 w 1219200"/>
              <a:gd name="connsiteY10" fmla="*/ 1338871 h 1741781"/>
              <a:gd name="connsiteX11" fmla="*/ 521359 w 1219200"/>
              <a:gd name="connsiteY11" fmla="*/ 80198 h 1741781"/>
              <a:gd name="connsiteX12" fmla="*/ 609600 w 1219200"/>
              <a:gd name="connsiteY12" fmla="*/ 0 h 174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1741781">
                <a:moveTo>
                  <a:pt x="609600" y="0"/>
                </a:moveTo>
                <a:lnTo>
                  <a:pt x="697841" y="80198"/>
                </a:lnTo>
                <a:cubicBezTo>
                  <a:pt x="1019963" y="402321"/>
                  <a:pt x="1219200" y="847329"/>
                  <a:pt x="1219200" y="1338871"/>
                </a:cubicBezTo>
                <a:cubicBezTo>
                  <a:pt x="1219200" y="1461757"/>
                  <a:pt x="1206748" y="1581734"/>
                  <a:pt x="1183036" y="1697610"/>
                </a:cubicBezTo>
                <a:lnTo>
                  <a:pt x="1171679" y="1741781"/>
                </a:lnTo>
                <a:lnTo>
                  <a:pt x="1138927" y="1729794"/>
                </a:lnTo>
                <a:cubicBezTo>
                  <a:pt x="971713" y="1677785"/>
                  <a:pt x="793929" y="1649767"/>
                  <a:pt x="609600" y="1649767"/>
                </a:cubicBezTo>
                <a:cubicBezTo>
                  <a:pt x="425272" y="1649767"/>
                  <a:pt x="247487" y="1677785"/>
                  <a:pt x="80273" y="1729794"/>
                </a:cubicBezTo>
                <a:lnTo>
                  <a:pt x="47522" y="1741781"/>
                </a:lnTo>
                <a:lnTo>
                  <a:pt x="36164" y="1697610"/>
                </a:lnTo>
                <a:cubicBezTo>
                  <a:pt x="12453" y="1581734"/>
                  <a:pt x="0" y="1461757"/>
                  <a:pt x="0" y="1338871"/>
                </a:cubicBezTo>
                <a:cubicBezTo>
                  <a:pt x="0" y="847329"/>
                  <a:pt x="199237" y="402321"/>
                  <a:pt x="521359" y="80198"/>
                </a:cubicBezTo>
                <a:lnTo>
                  <a:pt x="60960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A3B36FC-00AA-9EA3-F750-E191E0A8348A}"/>
              </a:ext>
            </a:extLst>
          </p:cNvPr>
          <p:cNvSpPr/>
          <p:nvPr/>
        </p:nvSpPr>
        <p:spPr>
          <a:xfrm>
            <a:off x="6430183" y="2860936"/>
            <a:ext cx="1732510" cy="1377122"/>
          </a:xfrm>
          <a:custGeom>
            <a:avLst/>
            <a:gdLst>
              <a:gd name="connsiteX0" fmla="*/ 1170432 w 1732510"/>
              <a:gd name="connsiteY0" fmla="*/ 0 h 1377122"/>
              <a:gd name="connsiteX1" fmla="*/ 1202937 w 1732510"/>
              <a:gd name="connsiteY1" fmla="*/ 126417 h 1377122"/>
              <a:gd name="connsiteX2" fmla="*/ 1644269 w 1732510"/>
              <a:gd name="connsiteY2" fmla="*/ 855763 h 1377122"/>
              <a:gd name="connsiteX3" fmla="*/ 1732510 w 1732510"/>
              <a:gd name="connsiteY3" fmla="*/ 935962 h 1377122"/>
              <a:gd name="connsiteX4" fmla="*/ 1694344 w 1732510"/>
              <a:gd name="connsiteY4" fmla="*/ 970649 h 1377122"/>
              <a:gd name="connsiteX5" fmla="*/ 562078 w 1732510"/>
              <a:gd name="connsiteY5" fmla="*/ 1377122 h 1377122"/>
              <a:gd name="connsiteX6" fmla="*/ 32751 w 1732510"/>
              <a:gd name="connsiteY6" fmla="*/ 1297095 h 1377122"/>
              <a:gd name="connsiteX7" fmla="*/ 0 w 1732510"/>
              <a:gd name="connsiteY7" fmla="*/ 1285108 h 1377122"/>
              <a:gd name="connsiteX8" fmla="*/ 32505 w 1732510"/>
              <a:gd name="connsiteY8" fmla="*/ 1158691 h 1377122"/>
              <a:gd name="connsiteX9" fmla="*/ 1039641 w 1732510"/>
              <a:gd name="connsiteY9" fmla="*/ 47870 h 1377122"/>
              <a:gd name="connsiteX10" fmla="*/ 1170432 w 1732510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0" h="1377122">
                <a:moveTo>
                  <a:pt x="1170432" y="0"/>
                </a:moveTo>
                <a:lnTo>
                  <a:pt x="1202937" y="126417"/>
                </a:lnTo>
                <a:cubicBezTo>
                  <a:pt x="1289619" y="405108"/>
                  <a:pt x="1442943" y="654437"/>
                  <a:pt x="1644269" y="855763"/>
                </a:cubicBezTo>
                <a:lnTo>
                  <a:pt x="1732510" y="935962"/>
                </a:lnTo>
                <a:lnTo>
                  <a:pt x="1694344" y="970649"/>
                </a:lnTo>
                <a:cubicBezTo>
                  <a:pt x="1386650" y="1224581"/>
                  <a:pt x="992177" y="1377122"/>
                  <a:pt x="562078" y="1377122"/>
                </a:cubicBezTo>
                <a:cubicBezTo>
                  <a:pt x="377749" y="1377122"/>
                  <a:pt x="199965" y="1349105"/>
                  <a:pt x="32751" y="1297095"/>
                </a:cubicBezTo>
                <a:lnTo>
                  <a:pt x="0" y="1285108"/>
                </a:lnTo>
                <a:lnTo>
                  <a:pt x="32505" y="1158691"/>
                </a:lnTo>
                <a:cubicBezTo>
                  <a:pt x="188532" y="657048"/>
                  <a:pt x="560481" y="250537"/>
                  <a:pt x="1039641" y="47870"/>
                </a:cubicBezTo>
                <a:lnTo>
                  <a:pt x="1170432" y="0"/>
                </a:lnTo>
                <a:close/>
              </a:path>
            </a:pathLst>
          </a:custGeom>
          <a:solidFill>
            <a:srgbClr val="ACAA75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C92EFBE-F2C9-17C0-FA20-EB7CAD008D88}"/>
              </a:ext>
            </a:extLst>
          </p:cNvPr>
          <p:cNvSpPr/>
          <p:nvPr/>
        </p:nvSpPr>
        <p:spPr>
          <a:xfrm>
            <a:off x="5212229" y="677994"/>
            <a:ext cx="2950464" cy="3468050"/>
          </a:xfrm>
          <a:custGeom>
            <a:avLst/>
            <a:gdLst>
              <a:gd name="connsiteX0" fmla="*/ 1780032 w 2950464"/>
              <a:gd name="connsiteY0" fmla="*/ 0 h 3468050"/>
              <a:gd name="connsiteX1" fmla="*/ 2912298 w 2950464"/>
              <a:gd name="connsiteY1" fmla="*/ 406473 h 3468050"/>
              <a:gd name="connsiteX2" fmla="*/ 2950464 w 2950464"/>
              <a:gd name="connsiteY2" fmla="*/ 441161 h 3468050"/>
              <a:gd name="connsiteX3" fmla="*/ 2862223 w 2950464"/>
              <a:gd name="connsiteY3" fmla="*/ 521359 h 3468050"/>
              <a:gd name="connsiteX4" fmla="*/ 2340864 w 2950464"/>
              <a:gd name="connsiteY4" fmla="*/ 1780032 h 3468050"/>
              <a:gd name="connsiteX5" fmla="*/ 2377028 w 2950464"/>
              <a:gd name="connsiteY5" fmla="*/ 2138771 h 3468050"/>
              <a:gd name="connsiteX6" fmla="*/ 2388386 w 2950464"/>
              <a:gd name="connsiteY6" fmla="*/ 2182942 h 3468050"/>
              <a:gd name="connsiteX7" fmla="*/ 2257595 w 2950464"/>
              <a:gd name="connsiteY7" fmla="*/ 2230812 h 3468050"/>
              <a:gd name="connsiteX8" fmla="*/ 1250459 w 2950464"/>
              <a:gd name="connsiteY8" fmla="*/ 3341633 h 3468050"/>
              <a:gd name="connsiteX9" fmla="*/ 1217954 w 2950464"/>
              <a:gd name="connsiteY9" fmla="*/ 3468050 h 3468050"/>
              <a:gd name="connsiteX10" fmla="*/ 1087163 w 2950464"/>
              <a:gd name="connsiteY10" fmla="*/ 3420180 h 3468050"/>
              <a:gd name="connsiteX11" fmla="*/ 0 w 2950464"/>
              <a:gd name="connsiteY11" fmla="*/ 1780032 h 3468050"/>
              <a:gd name="connsiteX12" fmla="*/ 17800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780032" y="0"/>
                </a:moveTo>
                <a:cubicBezTo>
                  <a:pt x="2210131" y="0"/>
                  <a:pt x="2604604" y="152541"/>
                  <a:pt x="2912298" y="406473"/>
                </a:cubicBezTo>
                <a:lnTo>
                  <a:pt x="2950464" y="441161"/>
                </a:lnTo>
                <a:lnTo>
                  <a:pt x="2862223" y="521359"/>
                </a:lnTo>
                <a:cubicBezTo>
                  <a:pt x="2540101" y="843482"/>
                  <a:pt x="2340864" y="1288490"/>
                  <a:pt x="2340864" y="1780032"/>
                </a:cubicBezTo>
                <a:cubicBezTo>
                  <a:pt x="2340864" y="1902918"/>
                  <a:pt x="2353317" y="2022895"/>
                  <a:pt x="2377028" y="2138771"/>
                </a:cubicBezTo>
                <a:lnTo>
                  <a:pt x="2388386" y="2182942"/>
                </a:lnTo>
                <a:lnTo>
                  <a:pt x="2257595" y="2230812"/>
                </a:lnTo>
                <a:cubicBezTo>
                  <a:pt x="1778435" y="2433479"/>
                  <a:pt x="1406486" y="2839990"/>
                  <a:pt x="1250459" y="3341633"/>
                </a:cubicBezTo>
                <a:lnTo>
                  <a:pt x="1217954" y="3468050"/>
                </a:lnTo>
                <a:lnTo>
                  <a:pt x="1087163" y="3420180"/>
                </a:lnTo>
                <a:cubicBezTo>
                  <a:pt x="448283" y="3149957"/>
                  <a:pt x="0" y="2517346"/>
                  <a:pt x="0" y="1780032"/>
                </a:cubicBezTo>
                <a:cubicBezTo>
                  <a:pt x="0" y="796947"/>
                  <a:pt x="796947" y="0"/>
                  <a:pt x="17800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AE1EA1E-0A9E-C1BA-2403-926DEF54C0A8}"/>
              </a:ext>
            </a:extLst>
          </p:cNvPr>
          <p:cNvSpPr/>
          <p:nvPr/>
        </p:nvSpPr>
        <p:spPr>
          <a:xfrm>
            <a:off x="8162693" y="677994"/>
            <a:ext cx="2950464" cy="3468050"/>
          </a:xfrm>
          <a:custGeom>
            <a:avLst/>
            <a:gdLst>
              <a:gd name="connsiteX0" fmla="*/ 1170432 w 2950464"/>
              <a:gd name="connsiteY0" fmla="*/ 0 h 3468050"/>
              <a:gd name="connsiteX1" fmla="*/ 2950464 w 2950464"/>
              <a:gd name="connsiteY1" fmla="*/ 1780032 h 3468050"/>
              <a:gd name="connsiteX2" fmla="*/ 1863301 w 2950464"/>
              <a:gd name="connsiteY2" fmla="*/ 3420180 h 3468050"/>
              <a:gd name="connsiteX3" fmla="*/ 1732511 w 2950464"/>
              <a:gd name="connsiteY3" fmla="*/ 3468050 h 3468050"/>
              <a:gd name="connsiteX4" fmla="*/ 1700005 w 2950464"/>
              <a:gd name="connsiteY4" fmla="*/ 3341633 h 3468050"/>
              <a:gd name="connsiteX5" fmla="*/ 692869 w 2950464"/>
              <a:gd name="connsiteY5" fmla="*/ 2230812 h 3468050"/>
              <a:gd name="connsiteX6" fmla="*/ 562079 w 2950464"/>
              <a:gd name="connsiteY6" fmla="*/ 2182942 h 3468050"/>
              <a:gd name="connsiteX7" fmla="*/ 573436 w 2950464"/>
              <a:gd name="connsiteY7" fmla="*/ 2138771 h 3468050"/>
              <a:gd name="connsiteX8" fmla="*/ 609600 w 2950464"/>
              <a:gd name="connsiteY8" fmla="*/ 1780032 h 3468050"/>
              <a:gd name="connsiteX9" fmla="*/ 88241 w 2950464"/>
              <a:gd name="connsiteY9" fmla="*/ 521359 h 3468050"/>
              <a:gd name="connsiteX10" fmla="*/ 0 w 2950464"/>
              <a:gd name="connsiteY10" fmla="*/ 441161 h 3468050"/>
              <a:gd name="connsiteX11" fmla="*/ 38166 w 2950464"/>
              <a:gd name="connsiteY11" fmla="*/ 406473 h 3468050"/>
              <a:gd name="connsiteX12" fmla="*/ 1170432 w 2950464"/>
              <a:gd name="connsiteY12" fmla="*/ 0 h 346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0464" h="3468050">
                <a:moveTo>
                  <a:pt x="1170432" y="0"/>
                </a:moveTo>
                <a:cubicBezTo>
                  <a:pt x="2153517" y="0"/>
                  <a:pt x="2950464" y="796947"/>
                  <a:pt x="2950464" y="1780032"/>
                </a:cubicBezTo>
                <a:cubicBezTo>
                  <a:pt x="2950464" y="2517346"/>
                  <a:pt x="2502182" y="3149957"/>
                  <a:pt x="1863301" y="3420180"/>
                </a:cubicBezTo>
                <a:lnTo>
                  <a:pt x="1732511" y="3468050"/>
                </a:lnTo>
                <a:lnTo>
                  <a:pt x="1700005" y="3341633"/>
                </a:lnTo>
                <a:cubicBezTo>
                  <a:pt x="1543979" y="2839990"/>
                  <a:pt x="1172029" y="2433479"/>
                  <a:pt x="692869" y="2230812"/>
                </a:cubicBezTo>
                <a:lnTo>
                  <a:pt x="562079" y="2182942"/>
                </a:lnTo>
                <a:lnTo>
                  <a:pt x="573436" y="2138771"/>
                </a:lnTo>
                <a:cubicBezTo>
                  <a:pt x="597148" y="2022895"/>
                  <a:pt x="609600" y="1902918"/>
                  <a:pt x="609600" y="1780032"/>
                </a:cubicBezTo>
                <a:cubicBezTo>
                  <a:pt x="609600" y="1288490"/>
                  <a:pt x="410363" y="843482"/>
                  <a:pt x="88241" y="521359"/>
                </a:cubicBezTo>
                <a:lnTo>
                  <a:pt x="0" y="441161"/>
                </a:lnTo>
                <a:lnTo>
                  <a:pt x="38166" y="406473"/>
                </a:lnTo>
                <a:cubicBezTo>
                  <a:pt x="345861" y="152541"/>
                  <a:pt x="740333" y="0"/>
                  <a:pt x="11704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090A282-E8E1-7100-84F9-FFBF86E17395}"/>
              </a:ext>
            </a:extLst>
          </p:cNvPr>
          <p:cNvSpPr/>
          <p:nvPr/>
        </p:nvSpPr>
        <p:spPr>
          <a:xfrm>
            <a:off x="8162694" y="2860936"/>
            <a:ext cx="1732511" cy="1377122"/>
          </a:xfrm>
          <a:custGeom>
            <a:avLst/>
            <a:gdLst>
              <a:gd name="connsiteX0" fmla="*/ 562079 w 1732511"/>
              <a:gd name="connsiteY0" fmla="*/ 0 h 1377122"/>
              <a:gd name="connsiteX1" fmla="*/ 692869 w 1732511"/>
              <a:gd name="connsiteY1" fmla="*/ 47870 h 1377122"/>
              <a:gd name="connsiteX2" fmla="*/ 1700005 w 1732511"/>
              <a:gd name="connsiteY2" fmla="*/ 1158691 h 1377122"/>
              <a:gd name="connsiteX3" fmla="*/ 1732511 w 1732511"/>
              <a:gd name="connsiteY3" fmla="*/ 1285108 h 1377122"/>
              <a:gd name="connsiteX4" fmla="*/ 1699759 w 1732511"/>
              <a:gd name="connsiteY4" fmla="*/ 1297095 h 1377122"/>
              <a:gd name="connsiteX5" fmla="*/ 1170432 w 1732511"/>
              <a:gd name="connsiteY5" fmla="*/ 1377122 h 1377122"/>
              <a:gd name="connsiteX6" fmla="*/ 38166 w 1732511"/>
              <a:gd name="connsiteY6" fmla="*/ 970649 h 1377122"/>
              <a:gd name="connsiteX7" fmla="*/ 0 w 1732511"/>
              <a:gd name="connsiteY7" fmla="*/ 935962 h 1377122"/>
              <a:gd name="connsiteX8" fmla="*/ 88241 w 1732511"/>
              <a:gd name="connsiteY8" fmla="*/ 855763 h 1377122"/>
              <a:gd name="connsiteX9" fmla="*/ 529573 w 1732511"/>
              <a:gd name="connsiteY9" fmla="*/ 126417 h 1377122"/>
              <a:gd name="connsiteX10" fmla="*/ 562079 w 1732511"/>
              <a:gd name="connsiteY10" fmla="*/ 0 h 13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2511" h="1377122">
                <a:moveTo>
                  <a:pt x="562079" y="0"/>
                </a:moveTo>
                <a:lnTo>
                  <a:pt x="692869" y="47870"/>
                </a:lnTo>
                <a:cubicBezTo>
                  <a:pt x="1172029" y="250537"/>
                  <a:pt x="1543979" y="657048"/>
                  <a:pt x="1700005" y="1158691"/>
                </a:cubicBezTo>
                <a:lnTo>
                  <a:pt x="1732511" y="1285108"/>
                </a:lnTo>
                <a:lnTo>
                  <a:pt x="1699759" y="1297095"/>
                </a:lnTo>
                <a:cubicBezTo>
                  <a:pt x="1532545" y="1349105"/>
                  <a:pt x="1354761" y="1377122"/>
                  <a:pt x="1170432" y="1377122"/>
                </a:cubicBezTo>
                <a:cubicBezTo>
                  <a:pt x="740333" y="1377122"/>
                  <a:pt x="345861" y="1224581"/>
                  <a:pt x="38166" y="970649"/>
                </a:cubicBezTo>
                <a:lnTo>
                  <a:pt x="0" y="935962"/>
                </a:lnTo>
                <a:lnTo>
                  <a:pt x="88241" y="855763"/>
                </a:lnTo>
                <a:cubicBezTo>
                  <a:pt x="289568" y="654437"/>
                  <a:pt x="442892" y="405108"/>
                  <a:pt x="529573" y="126417"/>
                </a:cubicBezTo>
                <a:lnTo>
                  <a:pt x="562079" y="0"/>
                </a:lnTo>
                <a:close/>
              </a:path>
            </a:pathLst>
          </a:custGeom>
          <a:solidFill>
            <a:srgbClr val="FA9A54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1FEAE82-ADAB-9BCB-7D76-9C2923D4D35F}"/>
              </a:ext>
            </a:extLst>
          </p:cNvPr>
          <p:cNvSpPr/>
          <p:nvPr/>
        </p:nvSpPr>
        <p:spPr>
          <a:xfrm>
            <a:off x="6382662" y="3796898"/>
            <a:ext cx="3560064" cy="2532088"/>
          </a:xfrm>
          <a:custGeom>
            <a:avLst/>
            <a:gdLst>
              <a:gd name="connsiteX0" fmla="*/ 1780032 w 3560064"/>
              <a:gd name="connsiteY0" fmla="*/ 0 h 2532088"/>
              <a:gd name="connsiteX1" fmla="*/ 1818198 w 3560064"/>
              <a:gd name="connsiteY1" fmla="*/ 34687 h 2532088"/>
              <a:gd name="connsiteX2" fmla="*/ 2950464 w 3560064"/>
              <a:gd name="connsiteY2" fmla="*/ 441160 h 2532088"/>
              <a:gd name="connsiteX3" fmla="*/ 3479791 w 3560064"/>
              <a:gd name="connsiteY3" fmla="*/ 361133 h 2532088"/>
              <a:gd name="connsiteX4" fmla="*/ 3512543 w 3560064"/>
              <a:gd name="connsiteY4" fmla="*/ 349146 h 2532088"/>
              <a:gd name="connsiteX5" fmla="*/ 3523900 w 3560064"/>
              <a:gd name="connsiteY5" fmla="*/ 393317 h 2532088"/>
              <a:gd name="connsiteX6" fmla="*/ 3560064 w 3560064"/>
              <a:gd name="connsiteY6" fmla="*/ 752056 h 2532088"/>
              <a:gd name="connsiteX7" fmla="*/ 1780032 w 3560064"/>
              <a:gd name="connsiteY7" fmla="*/ 2532088 h 2532088"/>
              <a:gd name="connsiteX8" fmla="*/ 0 w 3560064"/>
              <a:gd name="connsiteY8" fmla="*/ 752056 h 2532088"/>
              <a:gd name="connsiteX9" fmla="*/ 36164 w 3560064"/>
              <a:gd name="connsiteY9" fmla="*/ 393317 h 2532088"/>
              <a:gd name="connsiteX10" fmla="*/ 47522 w 3560064"/>
              <a:gd name="connsiteY10" fmla="*/ 349146 h 2532088"/>
              <a:gd name="connsiteX11" fmla="*/ 80273 w 3560064"/>
              <a:gd name="connsiteY11" fmla="*/ 361133 h 2532088"/>
              <a:gd name="connsiteX12" fmla="*/ 609600 w 3560064"/>
              <a:gd name="connsiteY12" fmla="*/ 441160 h 2532088"/>
              <a:gd name="connsiteX13" fmla="*/ 1741866 w 3560064"/>
              <a:gd name="connsiteY13" fmla="*/ 34687 h 2532088"/>
              <a:gd name="connsiteX14" fmla="*/ 1780032 w 3560064"/>
              <a:gd name="connsiteY14" fmla="*/ 0 h 253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0064" h="2532088">
                <a:moveTo>
                  <a:pt x="1780032" y="0"/>
                </a:moveTo>
                <a:lnTo>
                  <a:pt x="1818198" y="34687"/>
                </a:lnTo>
                <a:cubicBezTo>
                  <a:pt x="2125893" y="288619"/>
                  <a:pt x="2520365" y="441160"/>
                  <a:pt x="2950464" y="441160"/>
                </a:cubicBezTo>
                <a:cubicBezTo>
                  <a:pt x="3134793" y="441160"/>
                  <a:pt x="3312577" y="413143"/>
                  <a:pt x="3479791" y="361133"/>
                </a:cubicBezTo>
                <a:lnTo>
                  <a:pt x="3512543" y="349146"/>
                </a:lnTo>
                <a:lnTo>
                  <a:pt x="3523900" y="393317"/>
                </a:lnTo>
                <a:cubicBezTo>
                  <a:pt x="3547612" y="509193"/>
                  <a:pt x="3560064" y="629171"/>
                  <a:pt x="3560064" y="752056"/>
                </a:cubicBezTo>
                <a:cubicBezTo>
                  <a:pt x="3560064" y="1735141"/>
                  <a:pt x="2763117" y="2532088"/>
                  <a:pt x="1780032" y="2532088"/>
                </a:cubicBezTo>
                <a:cubicBezTo>
                  <a:pt x="796947" y="2532088"/>
                  <a:pt x="0" y="1735141"/>
                  <a:pt x="0" y="752056"/>
                </a:cubicBezTo>
                <a:cubicBezTo>
                  <a:pt x="0" y="629171"/>
                  <a:pt x="12452" y="509193"/>
                  <a:pt x="36164" y="393317"/>
                </a:cubicBezTo>
                <a:lnTo>
                  <a:pt x="47522" y="349146"/>
                </a:lnTo>
                <a:lnTo>
                  <a:pt x="80273" y="361133"/>
                </a:lnTo>
                <a:cubicBezTo>
                  <a:pt x="247487" y="413143"/>
                  <a:pt x="425271" y="441160"/>
                  <a:pt x="609600" y="441160"/>
                </a:cubicBezTo>
                <a:cubicBezTo>
                  <a:pt x="1039699" y="441160"/>
                  <a:pt x="1434172" y="288619"/>
                  <a:pt x="1741866" y="34687"/>
                </a:cubicBezTo>
                <a:lnTo>
                  <a:pt x="1780032" y="0"/>
                </a:lnTo>
                <a:close/>
              </a:path>
            </a:pathLst>
          </a:custGeom>
          <a:solidFill>
            <a:srgbClr val="F88379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DE1D8D5-0368-2670-EF3C-78011C1EE32F}"/>
              </a:ext>
            </a:extLst>
          </p:cNvPr>
          <p:cNvSpPr/>
          <p:nvPr/>
        </p:nvSpPr>
        <p:spPr>
          <a:xfrm>
            <a:off x="7600616" y="2768922"/>
            <a:ext cx="1124157" cy="1027976"/>
          </a:xfrm>
          <a:custGeom>
            <a:avLst/>
            <a:gdLst>
              <a:gd name="connsiteX0" fmla="*/ 562078 w 1124157"/>
              <a:gd name="connsiteY0" fmla="*/ 0 h 1027976"/>
              <a:gd name="connsiteX1" fmla="*/ 1091405 w 1124157"/>
              <a:gd name="connsiteY1" fmla="*/ 80027 h 1027976"/>
              <a:gd name="connsiteX2" fmla="*/ 1124157 w 1124157"/>
              <a:gd name="connsiteY2" fmla="*/ 92014 h 1027976"/>
              <a:gd name="connsiteX3" fmla="*/ 1091651 w 1124157"/>
              <a:gd name="connsiteY3" fmla="*/ 218431 h 1027976"/>
              <a:gd name="connsiteX4" fmla="*/ 650319 w 1124157"/>
              <a:gd name="connsiteY4" fmla="*/ 947777 h 1027976"/>
              <a:gd name="connsiteX5" fmla="*/ 562078 w 1124157"/>
              <a:gd name="connsiteY5" fmla="*/ 1027976 h 1027976"/>
              <a:gd name="connsiteX6" fmla="*/ 473837 w 1124157"/>
              <a:gd name="connsiteY6" fmla="*/ 947777 h 1027976"/>
              <a:gd name="connsiteX7" fmla="*/ 32505 w 1124157"/>
              <a:gd name="connsiteY7" fmla="*/ 218431 h 1027976"/>
              <a:gd name="connsiteX8" fmla="*/ 0 w 1124157"/>
              <a:gd name="connsiteY8" fmla="*/ 92014 h 1027976"/>
              <a:gd name="connsiteX9" fmla="*/ 32751 w 1124157"/>
              <a:gd name="connsiteY9" fmla="*/ 80027 h 1027976"/>
              <a:gd name="connsiteX10" fmla="*/ 562078 w 1124157"/>
              <a:gd name="connsiteY10" fmla="*/ 0 h 102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4157" h="1027976">
                <a:moveTo>
                  <a:pt x="562078" y="0"/>
                </a:moveTo>
                <a:cubicBezTo>
                  <a:pt x="746407" y="0"/>
                  <a:pt x="924191" y="28018"/>
                  <a:pt x="1091405" y="80027"/>
                </a:cubicBezTo>
                <a:lnTo>
                  <a:pt x="1124157" y="92014"/>
                </a:lnTo>
                <a:lnTo>
                  <a:pt x="1091651" y="218431"/>
                </a:lnTo>
                <a:cubicBezTo>
                  <a:pt x="1004970" y="497122"/>
                  <a:pt x="851646" y="746451"/>
                  <a:pt x="650319" y="947777"/>
                </a:cubicBezTo>
                <a:lnTo>
                  <a:pt x="562078" y="1027976"/>
                </a:lnTo>
                <a:lnTo>
                  <a:pt x="473837" y="947777"/>
                </a:lnTo>
                <a:cubicBezTo>
                  <a:pt x="272511" y="746451"/>
                  <a:pt x="119187" y="497122"/>
                  <a:pt x="32505" y="218431"/>
                </a:cubicBezTo>
                <a:lnTo>
                  <a:pt x="0" y="92014"/>
                </a:lnTo>
                <a:lnTo>
                  <a:pt x="32751" y="80027"/>
                </a:lnTo>
                <a:cubicBezTo>
                  <a:pt x="199965" y="28018"/>
                  <a:pt x="377750" y="0"/>
                  <a:pt x="562078" y="0"/>
                </a:cubicBezTo>
                <a:close/>
              </a:path>
            </a:pathLst>
          </a:custGeom>
          <a:solidFill>
            <a:srgbClr val="C1B15B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Target Audience outline">
            <a:extLst>
              <a:ext uri="{FF2B5EF4-FFF2-40B4-BE49-F238E27FC236}">
                <a16:creationId xmlns:a16="http://schemas.microsoft.com/office/drawing/2014/main" id="{9EECA81A-0879-B384-EB71-475A38749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061" y="1497619"/>
            <a:ext cx="1575308" cy="1575308"/>
          </a:xfrm>
          <a:prstGeom prst="rect">
            <a:avLst/>
          </a:prstGeom>
        </p:spPr>
      </p:pic>
      <p:pic>
        <p:nvPicPr>
          <p:cNvPr id="17" name="Graphic 16" descr="Muscular arm outline">
            <a:extLst>
              <a:ext uri="{FF2B5EF4-FFF2-40B4-BE49-F238E27FC236}">
                <a16:creationId xmlns:a16="http://schemas.microsoft.com/office/drawing/2014/main" id="{ADA94390-BD42-7A4B-A1A0-4C38104FF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3170" y="4190314"/>
            <a:ext cx="1319047" cy="1319047"/>
          </a:xfrm>
          <a:prstGeom prst="rect">
            <a:avLst/>
          </a:prstGeom>
        </p:spPr>
      </p:pic>
      <p:pic>
        <p:nvPicPr>
          <p:cNvPr id="19" name="Graphic 18" descr="Chat bubble outline">
            <a:extLst>
              <a:ext uri="{FF2B5EF4-FFF2-40B4-BE49-F238E27FC236}">
                <a16:creationId xmlns:a16="http://schemas.microsoft.com/office/drawing/2014/main" id="{124EA77E-FE3E-DE75-83DE-56647CA41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7017" y="1598203"/>
            <a:ext cx="1627632" cy="162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D82F1-E44E-D2E7-233B-1A3E4952C9A0}"/>
              </a:ext>
            </a:extLst>
          </p:cNvPr>
          <p:cNvSpPr txBox="1"/>
          <p:nvPr/>
        </p:nvSpPr>
        <p:spPr>
          <a:xfrm>
            <a:off x="533845" y="2256835"/>
            <a:ext cx="44588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4800" b="1" dirty="0"/>
              <a:t>Scenario models they can explore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505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B0D5B-E920-3625-49BD-D8D89DEA3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FD884-7A7C-9B50-8DE7-4F06A0AA1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630067"/>
            <a:ext cx="8184943" cy="4572000"/>
          </a:xfrm>
        </p:spPr>
        <p:txBody>
          <a:bodyPr/>
          <a:lstStyle/>
          <a:p>
            <a:r>
              <a:rPr lang="en-US" dirty="0"/>
              <a:t>Shifting Gears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C4073-5C34-8FA3-D942-DAB1C79D3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‘It </a:t>
            </a:r>
            <a:r>
              <a:rPr lang="en-US" sz="2800" dirty="0" err="1"/>
              <a:t>ain’t</a:t>
            </a:r>
            <a:r>
              <a:rPr lang="en-US" sz="2800" dirty="0"/>
              <a:t> what you do, it’s the way that you do it*…’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22B35-BD10-BD96-76CE-800C5788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EEE2A7A0-B9EE-41A8-8016-28E5803F20B2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03590-C7A5-FFE3-7260-0CF0F19D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61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two men talking&#10;&#10;AI-generated content may be incorrect.">
            <a:extLst>
              <a:ext uri="{FF2B5EF4-FFF2-40B4-BE49-F238E27FC236}">
                <a16:creationId xmlns:a16="http://schemas.microsoft.com/office/drawing/2014/main" id="{C88C9704-9C2C-EB45-C73D-4FDD9374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4" y="1975996"/>
            <a:ext cx="4882006" cy="4882006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424B3-E752-1C34-8519-36A91482581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FACD271-2BB0-4C13-9E3A-50B90F57CA5B}" type="datetime1">
              <a:rPr lang="en-US" smtClean="0"/>
              <a:pPr>
                <a:spcAft>
                  <a:spcPts val="600"/>
                </a:spcAft>
              </a:pPr>
              <a:t>11/13/2025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09CDB-351F-5F83-0E26-2E0A150266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679259" y="6345258"/>
            <a:ext cx="641433" cy="3840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3BDB43-B2F0-993B-DEB5-2AACA675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5356852" cy="1582422"/>
          </a:xfrm>
        </p:spPr>
        <p:txBody>
          <a:bodyPr anchor="t">
            <a:normAutofit/>
          </a:bodyPr>
          <a:lstStyle/>
          <a:p>
            <a:r>
              <a:rPr lang="en-US" dirty="0"/>
              <a:t>Language shift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7B67E0D-1B3D-A675-D913-EB8E1AF87607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634249619"/>
              </p:ext>
            </p:extLst>
          </p:nvPr>
        </p:nvGraphicFramePr>
        <p:xfrm>
          <a:off x="5434828" y="1379713"/>
          <a:ext cx="2336777" cy="40944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36777">
                  <a:extLst>
                    <a:ext uri="{9D8B030D-6E8A-4147-A177-3AD203B41FA5}">
                      <a16:colId xmlns:a16="http://schemas.microsoft.com/office/drawing/2014/main" val="1530893549"/>
                    </a:ext>
                  </a:extLst>
                </a:gridCol>
              </a:tblGrid>
              <a:tr h="3722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Traditional Term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2793317281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Wealth Preservation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962819531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Asset Allocation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497230071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Risk Management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661752448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Estate Planning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1182585937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Diversification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516617703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Retirement Planning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706138358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Financial Products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4267454234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Annual Review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166006422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Investment Returns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4174081781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kern="0" dirty="0">
                          <a:effectLst/>
                        </a:rPr>
                        <a:t>Volatility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48625331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AC2096-C1C6-15E8-74AC-7ED21C3B6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113890"/>
              </p:ext>
            </p:extLst>
          </p:nvPr>
        </p:nvGraphicFramePr>
        <p:xfrm>
          <a:off x="8577984" y="1385486"/>
          <a:ext cx="2703446" cy="40944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3446">
                  <a:extLst>
                    <a:ext uri="{9D8B030D-6E8A-4147-A177-3AD203B41FA5}">
                      <a16:colId xmlns:a16="http://schemas.microsoft.com/office/drawing/2014/main" val="3473532618"/>
                    </a:ext>
                  </a:extLst>
                </a:gridCol>
              </a:tblGrid>
              <a:tr h="3722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Translation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1826511833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Keeping the Bag Safe</a:t>
                      </a:r>
                      <a:r>
                        <a:rPr lang="en-GB" sz="1900" kern="0" dirty="0">
                          <a:effectLst/>
                        </a:rPr>
                        <a:t> 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40969581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Where the Bag Goes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243245624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Level the Chaos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2695861248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Endgame Plan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341015390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Don’t YOLO the Bag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523428048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Work-Optional Mode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007361899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Money Tools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2703400432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Money Check-in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317151824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Gains</a:t>
                      </a:r>
                      <a:r>
                        <a:rPr lang="en-GB" sz="1900" kern="0" dirty="0">
                          <a:effectLst/>
                        </a:rPr>
                        <a:t> / </a:t>
                      </a:r>
                      <a:r>
                        <a:rPr lang="en-GB" sz="1900" b="1" kern="0" dirty="0">
                          <a:effectLst/>
                        </a:rPr>
                        <a:t>Scoreboard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3970128879"/>
                  </a:ext>
                </a:extLst>
              </a:tr>
              <a:tr h="372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900" b="1" kern="0" dirty="0">
                          <a:effectLst/>
                        </a:rPr>
                        <a:t>Market Vibes </a:t>
                      </a:r>
                      <a:endParaRPr lang="en-GB" sz="1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65" marR="14865" marT="14865" marB="14865" anchor="ctr"/>
                </a:tc>
                <a:extLst>
                  <a:ext uri="{0D108BD9-81ED-4DB2-BD59-A6C34878D82A}">
                    <a16:rowId xmlns:a16="http://schemas.microsoft.com/office/drawing/2014/main" val="2617248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6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4ED6A-B7BB-9307-7937-873CA11DF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10B7A-CB03-3E20-13C8-7CC59199BB3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FACD271-2BB0-4C13-9E3A-50B90F57CA5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F27F2-1DF3-C759-96D0-E3701A24E6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567EDD-614B-4365-B565-E4D7EB51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946" y="287793"/>
            <a:ext cx="5896266" cy="617310"/>
          </a:xfrm>
        </p:spPr>
        <p:txBody>
          <a:bodyPr/>
          <a:lstStyle/>
          <a:p>
            <a:r>
              <a:rPr lang="en-US" dirty="0"/>
              <a:t>Mindset shift</a:t>
            </a:r>
          </a:p>
        </p:txBody>
      </p:sp>
      <p:pic>
        <p:nvPicPr>
          <p:cNvPr id="10" name="Content Placeholder 9" descr="A group of men running on a race track&#10;&#10;AI-generated content may be incorrect.">
            <a:extLst>
              <a:ext uri="{FF2B5EF4-FFF2-40B4-BE49-F238E27FC236}">
                <a16:creationId xmlns:a16="http://schemas.microsoft.com/office/drawing/2014/main" id="{18B6973A-E3C3-FE3C-348D-122B4E38ACB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386466" y="32657"/>
            <a:ext cx="3995737" cy="3995737"/>
          </a:xfrm>
        </p:spPr>
      </p:pic>
      <p:pic>
        <p:nvPicPr>
          <p:cNvPr id="14" name="Picture 13" descr="A person running in the city&#10;&#10;AI-generated content may be incorrect.">
            <a:extLst>
              <a:ext uri="{FF2B5EF4-FFF2-40B4-BE49-F238E27FC236}">
                <a16:creationId xmlns:a16="http://schemas.microsoft.com/office/drawing/2014/main" id="{A9BFCCE2-4F04-6526-B151-6C584B092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41" y="3548742"/>
            <a:ext cx="3309257" cy="3309257"/>
          </a:xfrm>
          <a:prstGeom prst="rect">
            <a:avLst/>
          </a:prstGeom>
        </p:spPr>
      </p:pic>
      <p:pic>
        <p:nvPicPr>
          <p:cNvPr id="12" name="Picture 11" descr="A hand writing on a calendar&#10;&#10;AI-generated content may be incorrect.">
            <a:extLst>
              <a:ext uri="{FF2B5EF4-FFF2-40B4-BE49-F238E27FC236}">
                <a16:creationId xmlns:a16="http://schemas.microsoft.com/office/drawing/2014/main" id="{6568E244-DDD4-BC00-6A0E-666423B9F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798" y="1992086"/>
            <a:ext cx="3429000" cy="3429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6AEA1A-CD6C-D528-864A-7B640095754D}"/>
              </a:ext>
            </a:extLst>
          </p:cNvPr>
          <p:cNvSpPr txBox="1"/>
          <p:nvPr/>
        </p:nvSpPr>
        <p:spPr>
          <a:xfrm>
            <a:off x="4735286" y="1502229"/>
            <a:ext cx="3984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49575F"/>
                </a:solidFill>
                <a:latin typeface="Bradley Hand" pitchFamily="2" charset="77"/>
              </a:rPr>
              <a:t>The Goal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ACFD2-F7CE-7396-4293-30CDDF5264C4}"/>
              </a:ext>
            </a:extLst>
          </p:cNvPr>
          <p:cNvSpPr txBox="1"/>
          <p:nvPr/>
        </p:nvSpPr>
        <p:spPr>
          <a:xfrm>
            <a:off x="1433491" y="4405423"/>
            <a:ext cx="4934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49575F"/>
                </a:solidFill>
                <a:latin typeface="Bradley Hand" pitchFamily="2" charset="77"/>
              </a:rPr>
              <a:t>The System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01C12D59-870D-5CA6-A6E6-B13482CD98CB}"/>
              </a:ext>
            </a:extLst>
          </p:cNvPr>
          <p:cNvCxnSpPr>
            <a:stCxn id="15" idx="2"/>
          </p:cNvCxnSpPr>
          <p:nvPr/>
        </p:nvCxnSpPr>
        <p:spPr>
          <a:xfrm rot="5400000">
            <a:off x="5398240" y="1724310"/>
            <a:ext cx="535551" cy="2122715"/>
          </a:xfrm>
          <a:prstGeom prst="curvedConnector2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5A8706D0-566A-386F-EACE-1B21A6BAF71B}"/>
              </a:ext>
            </a:extLst>
          </p:cNvPr>
          <p:cNvCxnSpPr>
            <a:stCxn id="16" idx="2"/>
          </p:cNvCxnSpPr>
          <p:nvPr/>
        </p:nvCxnSpPr>
        <p:spPr>
          <a:xfrm rot="16200000" flipH="1">
            <a:off x="4704494" y="4617408"/>
            <a:ext cx="587828" cy="2195183"/>
          </a:xfrm>
          <a:prstGeom prst="curvedConnector2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104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61CE3-E05C-B58D-2DF1-97EE5FC06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D4655-C186-4529-9916-4DD424BB47B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FACD271-2BB0-4C13-9E3A-50B90F57CA5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9761C-BC86-7D62-1876-3FB1D4C2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8030D5C-2506-50CC-4594-C5334D3180A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372685293"/>
              </p:ext>
            </p:extLst>
          </p:nvPr>
        </p:nvGraphicFramePr>
        <p:xfrm>
          <a:off x="5341938" y="2220913"/>
          <a:ext cx="5897562" cy="2225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7362">
                  <a:extLst>
                    <a:ext uri="{9D8B030D-6E8A-4147-A177-3AD203B41FA5}">
                      <a16:colId xmlns:a16="http://schemas.microsoft.com/office/drawing/2014/main" val="153089354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39469844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879294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Involve them in the process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317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Make it relevant to their life goals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13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Provide education, not just advice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454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Acknowledge their values and concerns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06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Connect to bigger picture outcomes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081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Track progress in meaningful ways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253311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DFD5967D-82AD-D1D6-E4CB-7FC4164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shift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6914D-10DC-9E41-678D-55C124DB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0" y="422026"/>
            <a:ext cx="6013944" cy="60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6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C445C-6C40-F032-0504-F2F28D81D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A0B4-EA94-1463-E865-5A360E2EB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630067"/>
            <a:ext cx="8184943" cy="4572000"/>
          </a:xfrm>
        </p:spPr>
        <p:txBody>
          <a:bodyPr/>
          <a:lstStyle/>
          <a:p>
            <a:r>
              <a:rPr lang="en-US" dirty="0"/>
              <a:t>30, 60 &amp; 90 day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5F20D-4885-1714-B055-227DBD9CE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>
            <a:normAutofit fontScale="85000" lnSpcReduction="20000"/>
          </a:bodyPr>
          <a:lstStyle/>
          <a:p>
            <a:r>
              <a:rPr lang="en-US" sz="2800" i="1" dirty="0"/>
              <a:t>“The question isn’t ‘what are we going to do’, the question is ‘what aren’t we going to do?…”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44B44-3DB2-B21B-96F2-105A01B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EEE2A7A0-B9EE-41A8-8016-28E5803F20B2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050B1-130A-CB3C-7749-F05E1E4D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6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51629-DE5C-6FE7-44B1-A057D8DB91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EB286-E4C8-72C6-E500-B962E025B6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A8D7CF-43D9-6FB4-6859-0989B2281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99" y="5622800"/>
            <a:ext cx="10690154" cy="914482"/>
          </a:xfrm>
        </p:spPr>
        <p:txBody>
          <a:bodyPr/>
          <a:lstStyle/>
          <a:p>
            <a:r>
              <a:rPr lang="en-US" dirty="0"/>
              <a:t>How Netflix changed tv?</a:t>
            </a:r>
          </a:p>
        </p:txBody>
      </p:sp>
      <p:pic>
        <p:nvPicPr>
          <p:cNvPr id="9" name="Picture 8" descr="A cartoon of a person sitting in a chair eating popcorn&#10;&#10;AI-generated content may be incorrect.">
            <a:extLst>
              <a:ext uri="{FF2B5EF4-FFF2-40B4-BE49-F238E27FC236}">
                <a16:creationId xmlns:a16="http://schemas.microsoft.com/office/drawing/2014/main" id="{038469A6-996E-4CBC-187E-D15CB4E46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61" y="-1195039"/>
            <a:ext cx="8742556" cy="87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09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riting on a calendar&#10;&#10;AI-generated content may be incorrect.">
            <a:extLst>
              <a:ext uri="{FF2B5EF4-FFF2-40B4-BE49-F238E27FC236}">
                <a16:creationId xmlns:a16="http://schemas.microsoft.com/office/drawing/2014/main" id="{0C5310FE-6D98-CD2D-7765-9E078EC2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928"/>
            <a:ext cx="3796145" cy="379614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D25A8-B3AA-98F8-C561-40E934CA327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6"/>
            <a:ext cx="844062" cy="384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0E4242-8CA0-457D-B3B1-7D78B4164321}" type="datetime1">
              <a:rPr lang="en-US" smtClean="0"/>
              <a:pPr>
                <a:spcAft>
                  <a:spcPts val="600"/>
                </a:spcAft>
              </a:pPr>
              <a:t>11/13/2025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15906-E327-3915-530D-2582032A1B8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59" y="6345258"/>
            <a:ext cx="641433" cy="3840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8EE2F0-FFE2-ECD7-60ED-AD583AA26EF0}"/>
              </a:ext>
            </a:extLst>
          </p:cNvPr>
          <p:cNvSpPr txBox="1"/>
          <p:nvPr/>
        </p:nvSpPr>
        <p:spPr>
          <a:xfrm>
            <a:off x="4344788" y="640080"/>
            <a:ext cx="6894013" cy="1185544"/>
          </a:xfrm>
          <a:prstGeom prst="rect">
            <a:avLst/>
          </a:prstGeom>
        </p:spPr>
        <p:txBody>
          <a:bodyPr vert="horz" lIns="91440" tIns="9144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 cap="all" spc="600" baseline="0">
                <a:latin typeface="+mj-lt"/>
                <a:ea typeface="+mj-ea"/>
                <a:cs typeface="Arial Black" panose="020B0604020202020204" pitchFamily="34" charset="0"/>
              </a:rPr>
              <a:t>30 Days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F9828EE5-FFF0-5A63-C684-05AE8CEABA7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71711612"/>
              </p:ext>
            </p:extLst>
          </p:nvPr>
        </p:nvGraphicFramePr>
        <p:xfrm>
          <a:off x="4344788" y="2372868"/>
          <a:ext cx="6894013" cy="369180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94013">
                  <a:extLst>
                    <a:ext uri="{9D8B030D-6E8A-4147-A177-3AD203B41FA5}">
                      <a16:colId xmlns:a16="http://schemas.microsoft.com/office/drawing/2014/main" val="583127937"/>
                    </a:ext>
                  </a:extLst>
                </a:gridCol>
              </a:tblGrid>
              <a:tr h="523998">
                <a:tc>
                  <a:txBody>
                    <a:bodyPr/>
                    <a:lstStyle/>
                    <a:p>
                      <a:r>
                        <a:rPr lang="en-US" sz="2300" b="1" i="0">
                          <a:solidFill>
                            <a:schemeClr val="tx1"/>
                          </a:solidFill>
                          <a:latin typeface="+mn-lt"/>
                        </a:rPr>
                        <a:t>Plans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1971733978"/>
                  </a:ext>
                </a:extLst>
              </a:tr>
              <a:tr h="881270">
                <a:tc>
                  <a:txBody>
                    <a:bodyPr/>
                    <a:lstStyle/>
                    <a:p>
                      <a:r>
                        <a:rPr lang="en-US" sz="2300" b="0">
                          <a:solidFill>
                            <a:schemeClr val="tx1"/>
                          </a:solidFill>
                          <a:latin typeface="+mn-lt"/>
                        </a:rPr>
                        <a:t>Audit current client communication preferences &amp; tools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458163444"/>
                  </a:ext>
                </a:extLst>
              </a:tr>
              <a:tr h="523998">
                <a:tc>
                  <a:txBody>
                    <a:bodyPr/>
                    <a:lstStyle/>
                    <a:p>
                      <a:r>
                        <a:rPr lang="en-US" sz="2300" b="0">
                          <a:solidFill>
                            <a:schemeClr val="tx1"/>
                          </a:solidFill>
                          <a:latin typeface="+mn-lt"/>
                        </a:rPr>
                        <a:t>Set up basic digital communication tools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825465077"/>
                  </a:ext>
                </a:extLst>
              </a:tr>
              <a:tr h="881270">
                <a:tc>
                  <a:txBody>
                    <a:bodyPr/>
                    <a:lstStyle/>
                    <a:p>
                      <a:r>
                        <a:rPr lang="en-US" sz="2300" b="0">
                          <a:solidFill>
                            <a:schemeClr val="tx1"/>
                          </a:solidFill>
                          <a:latin typeface="+mn-lt"/>
                        </a:rPr>
                        <a:t>Create one piece of educational content each week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3446475176"/>
                  </a:ext>
                </a:extLst>
              </a:tr>
              <a:tr h="88127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+mn-lt"/>
                        </a:rPr>
                        <a:t>Identify your youngest clients for feedback sessions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403127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409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6E52-9E24-81DE-2394-DA935E4FB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riting on a calendar&#10;&#10;AI-generated content may be incorrect.">
            <a:extLst>
              <a:ext uri="{FF2B5EF4-FFF2-40B4-BE49-F238E27FC236}">
                <a16:creationId xmlns:a16="http://schemas.microsoft.com/office/drawing/2014/main" id="{5F8E4A3F-879E-B831-53FB-8F2A6815E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928"/>
            <a:ext cx="3796145" cy="379614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B5A9B-1A31-49F1-1540-0EF22334060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6"/>
            <a:ext cx="844062" cy="384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0E4242-8CA0-457D-B3B1-7D78B4164321}" type="datetime1">
              <a:rPr lang="en-US" smtClean="0"/>
              <a:pPr>
                <a:spcAft>
                  <a:spcPts val="600"/>
                </a:spcAft>
              </a:pPr>
              <a:t>11/13/2025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EB275-9D32-2A2D-BB98-F2196196A7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59" y="6345258"/>
            <a:ext cx="641433" cy="3840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2947A-4869-26BE-7C38-4DC3DE5A88D4}"/>
              </a:ext>
            </a:extLst>
          </p:cNvPr>
          <p:cNvSpPr txBox="1"/>
          <p:nvPr/>
        </p:nvSpPr>
        <p:spPr>
          <a:xfrm>
            <a:off x="4344788" y="640080"/>
            <a:ext cx="6894013" cy="1185544"/>
          </a:xfrm>
          <a:prstGeom prst="rect">
            <a:avLst/>
          </a:prstGeom>
        </p:spPr>
        <p:txBody>
          <a:bodyPr vert="horz" lIns="91440" tIns="9144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 cap="all" spc="600" baseline="0">
                <a:latin typeface="+mj-lt"/>
                <a:ea typeface="+mj-ea"/>
                <a:cs typeface="Arial Black" panose="020B0604020202020204" pitchFamily="34" charset="0"/>
              </a:rPr>
              <a:t>60 Days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CEEBA46-0FCA-57B3-9D74-8AAA4B1B85F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545842894"/>
              </p:ext>
            </p:extLst>
          </p:nvPr>
        </p:nvGraphicFramePr>
        <p:xfrm>
          <a:off x="4344788" y="2730140"/>
          <a:ext cx="6894013" cy="297726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94013">
                  <a:extLst>
                    <a:ext uri="{9D8B030D-6E8A-4147-A177-3AD203B41FA5}">
                      <a16:colId xmlns:a16="http://schemas.microsoft.com/office/drawing/2014/main" val="583127937"/>
                    </a:ext>
                  </a:extLst>
                </a:gridCol>
              </a:tblGrid>
              <a:tr h="523998">
                <a:tc>
                  <a:txBody>
                    <a:bodyPr/>
                    <a:lstStyle/>
                    <a:p>
                      <a:r>
                        <a:rPr lang="en-US" sz="2300" b="1" i="0">
                          <a:solidFill>
                            <a:schemeClr val="tx1"/>
                          </a:solidFill>
                          <a:latin typeface="+mn-lt"/>
                        </a:rPr>
                        <a:t>Plans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1971733978"/>
                  </a:ext>
                </a:extLst>
              </a:tr>
              <a:tr h="88127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+mn-lt"/>
                        </a:rPr>
                        <a:t>Spec/Build client Portal or Dashboard requirements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458163444"/>
                  </a:ext>
                </a:extLst>
              </a:tr>
              <a:tr h="523998">
                <a:tc>
                  <a:txBody>
                    <a:bodyPr/>
                    <a:lstStyle/>
                    <a:p>
                      <a:r>
                        <a:rPr lang="en-US" sz="2300" b="0">
                          <a:solidFill>
                            <a:schemeClr val="tx1"/>
                          </a:solidFill>
                          <a:latin typeface="+mn-lt"/>
                        </a:rPr>
                        <a:t>Begin using video for routine updates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825465077"/>
                  </a:ext>
                </a:extLst>
              </a:tr>
              <a:tr h="523998">
                <a:tc>
                  <a:txBody>
                    <a:bodyPr/>
                    <a:lstStyle/>
                    <a:p>
                      <a:r>
                        <a:rPr lang="en-US" sz="2300" b="0">
                          <a:solidFill>
                            <a:schemeClr val="tx1"/>
                          </a:solidFill>
                          <a:latin typeface="+mn-lt"/>
                        </a:rPr>
                        <a:t>Implement the IMPACT communication framework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3446475176"/>
                  </a:ext>
                </a:extLst>
              </a:tr>
              <a:tr h="523998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+mn-lt"/>
                        </a:rPr>
                        <a:t>Start gathering and sharing client success stories</a:t>
                      </a:r>
                    </a:p>
                  </a:txBody>
                  <a:tcPr marL="119090" marR="119090" marT="59545" marB="59545" anchor="ctr"/>
                </a:tc>
                <a:extLst>
                  <a:ext uri="{0D108BD9-81ED-4DB2-BD59-A6C34878D82A}">
                    <a16:rowId xmlns:a16="http://schemas.microsoft.com/office/drawing/2014/main" val="403127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638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2E76E-529A-1DAD-ADCC-F671233B9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riting on a calendar&#10;&#10;AI-generated content may be incorrect.">
            <a:extLst>
              <a:ext uri="{FF2B5EF4-FFF2-40B4-BE49-F238E27FC236}">
                <a16:creationId xmlns:a16="http://schemas.microsoft.com/office/drawing/2014/main" id="{7A8CB9A3-F2A6-3BFF-EAE4-6EC7CC299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928"/>
            <a:ext cx="3796145" cy="379614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9D843-ACFA-D5B4-AA1E-8888CE78327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6"/>
            <a:ext cx="844062" cy="384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0E4242-8CA0-457D-B3B1-7D78B4164321}" type="datetime1">
              <a:rPr lang="en-US" smtClean="0"/>
              <a:pPr>
                <a:spcAft>
                  <a:spcPts val="600"/>
                </a:spcAft>
              </a:pPr>
              <a:t>11/13/2025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32297-34F0-7297-AA3E-A80EF95510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59" y="6345258"/>
            <a:ext cx="641433" cy="3840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E92EC-A315-F0B6-3F0A-B849F53D5F5C}"/>
              </a:ext>
            </a:extLst>
          </p:cNvPr>
          <p:cNvSpPr txBox="1"/>
          <p:nvPr/>
        </p:nvSpPr>
        <p:spPr>
          <a:xfrm>
            <a:off x="4344788" y="640080"/>
            <a:ext cx="6894013" cy="1185544"/>
          </a:xfrm>
          <a:prstGeom prst="rect">
            <a:avLst/>
          </a:prstGeom>
        </p:spPr>
        <p:txBody>
          <a:bodyPr vert="horz" lIns="91440" tIns="9144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0" kern="1200" cap="all" spc="600" baseline="0">
                <a:latin typeface="+mj-lt"/>
                <a:ea typeface="+mj-ea"/>
                <a:cs typeface="Arial Black" panose="020B0604020202020204" pitchFamily="34" charset="0"/>
              </a:rPr>
              <a:t>90 Days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CD587279-CBE1-32FE-3630-EAABBDF0431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605140310"/>
              </p:ext>
            </p:extLst>
          </p:nvPr>
        </p:nvGraphicFramePr>
        <p:xfrm>
          <a:off x="4344788" y="2678400"/>
          <a:ext cx="6894013" cy="30807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94013">
                  <a:extLst>
                    <a:ext uri="{9D8B030D-6E8A-4147-A177-3AD203B41FA5}">
                      <a16:colId xmlns:a16="http://schemas.microsoft.com/office/drawing/2014/main" val="583127937"/>
                    </a:ext>
                  </a:extLst>
                </a:gridCol>
              </a:tblGrid>
              <a:tr h="542211">
                <a:tc>
                  <a:txBody>
                    <a:bodyPr/>
                    <a:lstStyle/>
                    <a:p>
                      <a:r>
                        <a:rPr lang="en-US" sz="2400" b="1" i="0">
                          <a:solidFill>
                            <a:schemeClr val="tx1"/>
                          </a:solidFill>
                          <a:latin typeface="+mn-lt"/>
                        </a:rPr>
                        <a:t>Plans</a:t>
                      </a:r>
                    </a:p>
                  </a:txBody>
                  <a:tcPr marL="123230" marR="123230" marT="61615" marB="61615" anchor="ctr"/>
                </a:tc>
                <a:extLst>
                  <a:ext uri="{0D108BD9-81ED-4DB2-BD59-A6C34878D82A}">
                    <a16:rowId xmlns:a16="http://schemas.microsoft.com/office/drawing/2014/main" val="1971733978"/>
                  </a:ext>
                </a:extLst>
              </a:tr>
              <a:tr h="54221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Measure engagement and satisfaction changes</a:t>
                      </a:r>
                    </a:p>
                  </a:txBody>
                  <a:tcPr marL="123230" marR="123230" marT="61615" marB="61615" anchor="ctr"/>
                </a:tc>
                <a:extLst>
                  <a:ext uri="{0D108BD9-81ED-4DB2-BD59-A6C34878D82A}">
                    <a16:rowId xmlns:a16="http://schemas.microsoft.com/office/drawing/2014/main" val="458163444"/>
                  </a:ext>
                </a:extLst>
              </a:tr>
              <a:tr h="542211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Refine processes based on feedback</a:t>
                      </a:r>
                    </a:p>
                  </a:txBody>
                  <a:tcPr marL="123230" marR="123230" marT="61615" marB="61615" anchor="ctr"/>
                </a:tc>
                <a:extLst>
                  <a:ext uri="{0D108BD9-81ED-4DB2-BD59-A6C34878D82A}">
                    <a16:rowId xmlns:a16="http://schemas.microsoft.com/office/drawing/2014/main" val="825465077"/>
                  </a:ext>
                </a:extLst>
              </a:tr>
              <a:tr h="54221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+mn-lt"/>
                        </a:rPr>
                        <a:t>Expand digital tool use</a:t>
                      </a:r>
                    </a:p>
                  </a:txBody>
                  <a:tcPr marL="123230" marR="123230" marT="61615" marB="61615" anchor="ctr"/>
                </a:tc>
                <a:extLst>
                  <a:ext uri="{0D108BD9-81ED-4DB2-BD59-A6C34878D82A}">
                    <a16:rowId xmlns:a16="http://schemas.microsoft.com/office/drawing/2014/main" val="3446475176"/>
                  </a:ext>
                </a:extLst>
              </a:tr>
              <a:tr h="91190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Begin targeted marketing to younger demographics</a:t>
                      </a:r>
                    </a:p>
                  </a:txBody>
                  <a:tcPr marL="123230" marR="123230" marT="61615" marB="61615" anchor="ctr"/>
                </a:tc>
                <a:extLst>
                  <a:ext uri="{0D108BD9-81ED-4DB2-BD59-A6C34878D82A}">
                    <a16:rowId xmlns:a16="http://schemas.microsoft.com/office/drawing/2014/main" val="403127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320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EF87-A505-65CB-2E92-F5D7F5FA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58F32-1425-5B80-98A7-60CD0C97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630067"/>
            <a:ext cx="8184943" cy="4572000"/>
          </a:xfrm>
        </p:spPr>
        <p:txBody>
          <a:bodyPr/>
          <a:lstStyle/>
          <a:p>
            <a:r>
              <a:rPr lang="en-US" dirty="0"/>
              <a:t>Take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FF7C0-3CEA-95D7-1C12-EBD51F4D0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>
            <a:normAutofit/>
          </a:bodyPr>
          <a:lstStyle/>
          <a:p>
            <a:r>
              <a:rPr lang="en-US" sz="2800" dirty="0"/>
              <a:t>After the insight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92E26-C5D5-E7DD-F4A7-F548011CA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EEE2A7A0-B9EE-41A8-8016-28E5803F20B2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8636E-3B23-A9A0-7D10-56D054A2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83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194BA-9BF3-34CA-4F8E-74A64752A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69EDA-99F9-B497-9543-5540B321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43CF65F-0E21-48DE-8D75-4BF66A547E8E}" type="datetime1">
              <a:rPr lang="en-US" smtClean="0"/>
              <a:pPr>
                <a:spcAft>
                  <a:spcPts val="600"/>
                </a:spcAft>
              </a:pPr>
              <a:t>11/13/2025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B4114-7740-306D-6576-4A57EBAA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2F2AC91-2856-03F1-6AC8-CEE226103606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7010400" y="1265205"/>
            <a:ext cx="468629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Identify the key value differences between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Boomers, Gen X, Millennials, and Gen 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 — and explain how these differences impact trust-building in financial advice.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Apply the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New Trust Equation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to their own practice to create stronger connections with younger clients.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Select at least one digital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communication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,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transparency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, and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education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 tool to trial within 30 days.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Adapt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 traditional financial language into modern, values-driven messaging that resonates with younger generations.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Implement a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30-60-90 day action plan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to begin engaging and retaining future wealth-holders.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2066530-8541-EF7C-41E9-4D2D22EA2E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64229" y="-402771"/>
            <a:ext cx="3984171" cy="39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A5545-E326-A8B2-AF3D-3FC2834F0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1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5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E62CC-925A-6146-9DC8-9B5718E70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98924-8F27-169B-CE71-C2705FC2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/>
          <a:lstStyle/>
          <a:p>
            <a:r>
              <a:rPr lang="en-US" dirty="0"/>
              <a:t>Your Actions from 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1D33B-0CB0-E2FC-3736-7D125B12D45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37058" y="1624603"/>
            <a:ext cx="5858418" cy="4220413"/>
          </a:xfrm>
        </p:spPr>
        <p:txBody>
          <a:bodyPr/>
          <a:lstStyle/>
          <a:p>
            <a:r>
              <a:rPr lang="en-US" dirty="0"/>
              <a:t>Step 1 – Decide on your Action: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Evaluate your own ‘Communication’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Schedule some feedback with your youngest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Create your first educational video or content</a:t>
            </a:r>
          </a:p>
          <a:p>
            <a:r>
              <a:rPr lang="en-US" dirty="0"/>
              <a:t>Step 2 – Hold yourself to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Now you know what your will work on, set it as a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 specific on objectives and timescales</a:t>
            </a:r>
          </a:p>
          <a:p>
            <a:r>
              <a:rPr lang="en-US" dirty="0"/>
              <a:t>Step 3 - Phone a Friend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support from a colleague or mentor or Achieve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00D83-D9A9-8DF0-BCB4-081E73FF4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C69FB-86F5-5FCA-7FC6-4A60B3DF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4B8DE0-6206-61B9-6EE4-64F461009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36628" y="5056284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7" name="Picture 16" descr="A screenshot of a form&#10;&#10;AI-generated content may be incorrect.">
            <a:extLst>
              <a:ext uri="{FF2B5EF4-FFF2-40B4-BE49-F238E27FC236}">
                <a16:creationId xmlns:a16="http://schemas.microsoft.com/office/drawing/2014/main" id="{0B01BAAF-9D30-DB8B-0DE4-1EF1FF858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0721">
            <a:off x="720993" y="2024667"/>
            <a:ext cx="2404503" cy="3699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screenshot of a group of people&#10;&#10;AI-generated content may be incorrect.">
            <a:extLst>
              <a:ext uri="{FF2B5EF4-FFF2-40B4-BE49-F238E27FC236}">
                <a16:creationId xmlns:a16="http://schemas.microsoft.com/office/drawing/2014/main" id="{A838FCBB-7DDD-9F32-D7A6-2EE8F2E7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688" y="2017784"/>
            <a:ext cx="3131980" cy="3434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169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3AAD2-0261-B072-0726-DE422DB72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A6A4A-B588-EDAF-75F1-0919408C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/>
          <a:lstStyle/>
          <a:p>
            <a:r>
              <a:rPr lang="en-US" dirty="0"/>
              <a:t>Your Presentation 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B1DFD-DF3E-7DEE-80A3-3D110800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4766791B-F730-470C-BD5E-FFF8D449589F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607C6-9783-D408-0CA9-62560701B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6110079-EA57-B646-B7B1-8C7F437BF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36628" y="5056284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A green and white page with text&#10;&#10;AI-generated content may be incorrect.">
            <a:extLst>
              <a:ext uri="{FF2B5EF4-FFF2-40B4-BE49-F238E27FC236}">
                <a16:creationId xmlns:a16="http://schemas.microsoft.com/office/drawing/2014/main" id="{B5F03286-02B6-D01A-9B24-C7680E75B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80163">
            <a:off x="2129936" y="1990868"/>
            <a:ext cx="2540365" cy="3609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oster of a customer service&#10;&#10;AI-generated content may be incorrect.">
            <a:extLst>
              <a:ext uri="{FF2B5EF4-FFF2-40B4-BE49-F238E27FC236}">
                <a16:creationId xmlns:a16="http://schemas.microsoft.com/office/drawing/2014/main" id="{5A72F7D3-99A5-B89E-AEC5-973C47749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2550">
            <a:off x="5332316" y="1914166"/>
            <a:ext cx="2639591" cy="3762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oster of a person talking to a group of people&#10;&#10;AI-generated content may be incorrect.">
            <a:extLst>
              <a:ext uri="{FF2B5EF4-FFF2-40B4-BE49-F238E27FC236}">
                <a16:creationId xmlns:a16="http://schemas.microsoft.com/office/drawing/2014/main" id="{EDFBAE10-0789-07C1-32FB-EED8758B1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226" y="1978614"/>
            <a:ext cx="2660310" cy="3762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111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B1818-9B0B-3C08-4485-D61D902D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DA194-CB5C-521E-575A-1E60F5CA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9419679-2343-E7A1-F250-BAE8BFFBB8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Bowie - Changes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03631E-A75F-8F85-F456-0FE7334ED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43" y="1188720"/>
            <a:ext cx="10695214" cy="3657600"/>
          </a:xfrm>
        </p:spPr>
        <p:txBody>
          <a:bodyPr>
            <a:normAutofit fontScale="90000"/>
          </a:bodyPr>
          <a:lstStyle/>
          <a:p>
            <a:r>
              <a:rPr lang="en-GB" dirty="0"/>
              <a:t>“And these children that you spit on as they try to change their worlds are immune to your consultations. They’re quite aware of what they’re going through.”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72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49AED-875A-F1E6-40C4-C7C75013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BFCF-CC61-355B-1F03-C24BF72E6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630067"/>
            <a:ext cx="8184943" cy="45720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19597-2494-82ED-9097-C5D316F9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EEE2A7A0-B9EE-41A8-8016-28E5803F20B2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93895-0243-7027-EFDB-7EDEBE88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0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3EF7D-B91F-315E-885B-2A4BDE991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43CF65F-0E21-48DE-8D75-4BF66A547E8E}" type="datetime1">
              <a:rPr lang="en-US" smtClean="0"/>
              <a:pPr>
                <a:spcAft>
                  <a:spcPts val="600"/>
                </a:spcAft>
              </a:pPr>
              <a:t>11/13/2025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DA9C-4770-ABC3-9345-F7D974B2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9" name="Picture 8" descr="A person writing on a chalkboard&#10;&#10;AI-generated content may be incorrect.">
            <a:extLst>
              <a:ext uri="{FF2B5EF4-FFF2-40B4-BE49-F238E27FC236}">
                <a16:creationId xmlns:a16="http://schemas.microsoft.com/office/drawing/2014/main" id="{5A26D19E-2256-7652-9E16-DC2C1DA80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54" y="177800"/>
            <a:ext cx="6502400" cy="65024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6917AB9-944F-2808-566C-381BC20720CD}"/>
              </a:ext>
            </a:extLst>
          </p:cNvPr>
          <p:cNvSpPr>
            <a:spLocks noGrp="1" noChangeArrowheads="1"/>
          </p:cNvSpPr>
          <p:nvPr>
            <p:ph sz="quarter" idx="14"/>
          </p:nvPr>
        </p:nvSpPr>
        <p:spPr bwMode="auto">
          <a:xfrm>
            <a:off x="7010400" y="1265205"/>
            <a:ext cx="468629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Identify the key value differences between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Boomers, Gen X, Millennials, and Gen Z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 — and explain how these differences impact trust-building in financial advice.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Apply the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New Trust Equation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to their own practice to create stronger connections with younger clients.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Select at least one digital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communication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,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transparency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, and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education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 tool to trial within 30 days.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Adapt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 traditional financial language into modern, values-driven messaging that resonates with younger generations.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Implement a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30-60-90 day action plan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+mn-lt"/>
              </a:rPr>
              <a:t>to begin engaging and retaining future wealth-holders.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4953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50361-74B9-414A-1DFE-A3223C592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85C19-97DD-7BF9-4408-00C0513FE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81D907-D834-988D-91A8-5AED9FA9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Timeline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752710F-D8D8-8D0B-2DCB-2DA50F07AFB9}"/>
              </a:ext>
            </a:extLst>
          </p:cNvPr>
          <p:cNvSpPr/>
          <p:nvPr/>
        </p:nvSpPr>
        <p:spPr>
          <a:xfrm>
            <a:off x="361694" y="3429001"/>
            <a:ext cx="10791100" cy="342884"/>
          </a:xfrm>
          <a:prstGeom prst="rightArrow">
            <a:avLst/>
          </a:prstGeom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C34208-E918-FD84-49CA-2DD8CBD29AC5}"/>
              </a:ext>
            </a:extLst>
          </p:cNvPr>
          <p:cNvCxnSpPr>
            <a:cxnSpLocks/>
          </p:cNvCxnSpPr>
          <p:nvPr/>
        </p:nvCxnSpPr>
        <p:spPr>
          <a:xfrm>
            <a:off x="361694" y="2864442"/>
            <a:ext cx="0" cy="653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B9B7B6-F706-1DAF-29CB-754D9F819D06}"/>
              </a:ext>
            </a:extLst>
          </p:cNvPr>
          <p:cNvCxnSpPr>
            <a:cxnSpLocks/>
          </p:cNvCxnSpPr>
          <p:nvPr/>
        </p:nvCxnSpPr>
        <p:spPr>
          <a:xfrm>
            <a:off x="3032230" y="2864442"/>
            <a:ext cx="0" cy="653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D7BACE-1FB3-954F-9B45-675FFC0FA7E9}"/>
              </a:ext>
            </a:extLst>
          </p:cNvPr>
          <p:cNvCxnSpPr>
            <a:cxnSpLocks/>
          </p:cNvCxnSpPr>
          <p:nvPr/>
        </p:nvCxnSpPr>
        <p:spPr>
          <a:xfrm>
            <a:off x="5711872" y="2864442"/>
            <a:ext cx="0" cy="653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AC12FD-726F-2F25-FF17-6CA42110D8E7}"/>
              </a:ext>
            </a:extLst>
          </p:cNvPr>
          <p:cNvCxnSpPr>
            <a:cxnSpLocks/>
          </p:cNvCxnSpPr>
          <p:nvPr/>
        </p:nvCxnSpPr>
        <p:spPr>
          <a:xfrm>
            <a:off x="8387957" y="2864442"/>
            <a:ext cx="0" cy="653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B84A5C-C77D-DB46-7998-891F3C9A1FBB}"/>
              </a:ext>
            </a:extLst>
          </p:cNvPr>
          <p:cNvCxnSpPr>
            <a:cxnSpLocks/>
          </p:cNvCxnSpPr>
          <p:nvPr/>
        </p:nvCxnSpPr>
        <p:spPr>
          <a:xfrm>
            <a:off x="10981157" y="2864442"/>
            <a:ext cx="0" cy="653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A94AA7-38D1-7E21-9476-54695E235666}"/>
              </a:ext>
            </a:extLst>
          </p:cNvPr>
          <p:cNvSpPr txBox="1"/>
          <p:nvPr/>
        </p:nvSpPr>
        <p:spPr>
          <a:xfrm>
            <a:off x="0" y="2397497"/>
            <a:ext cx="73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1946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D0B0C-1299-C66E-D7F0-C92BD88C2EA1}"/>
              </a:ext>
            </a:extLst>
          </p:cNvPr>
          <p:cNvSpPr txBox="1"/>
          <p:nvPr/>
        </p:nvSpPr>
        <p:spPr>
          <a:xfrm>
            <a:off x="2665406" y="2397497"/>
            <a:ext cx="73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BAF286-674D-DC8A-41C2-08A2303A725F}"/>
              </a:ext>
            </a:extLst>
          </p:cNvPr>
          <p:cNvSpPr txBox="1"/>
          <p:nvPr/>
        </p:nvSpPr>
        <p:spPr>
          <a:xfrm>
            <a:off x="5345048" y="2397497"/>
            <a:ext cx="73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131F00-DAE4-973C-9932-12441A43133D}"/>
              </a:ext>
            </a:extLst>
          </p:cNvPr>
          <p:cNvSpPr txBox="1"/>
          <p:nvPr/>
        </p:nvSpPr>
        <p:spPr>
          <a:xfrm>
            <a:off x="8021133" y="2397497"/>
            <a:ext cx="73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0789D3-1C06-1B49-1EA4-504CF34FD7BF}"/>
              </a:ext>
            </a:extLst>
          </p:cNvPr>
          <p:cNvSpPr txBox="1"/>
          <p:nvPr/>
        </p:nvSpPr>
        <p:spPr>
          <a:xfrm>
            <a:off x="10614333" y="2397497"/>
            <a:ext cx="73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AE8215-6A81-F1BB-60CE-09F3E8760BEF}"/>
              </a:ext>
            </a:extLst>
          </p:cNvPr>
          <p:cNvSpPr txBox="1"/>
          <p:nvPr/>
        </p:nvSpPr>
        <p:spPr>
          <a:xfrm>
            <a:off x="792470" y="3072036"/>
            <a:ext cx="188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Baby Boomers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DA27FA-9730-CED9-C710-6CC0DE17F2E7}"/>
              </a:ext>
            </a:extLst>
          </p:cNvPr>
          <p:cNvSpPr txBox="1"/>
          <p:nvPr/>
        </p:nvSpPr>
        <p:spPr>
          <a:xfrm>
            <a:off x="3418765" y="3059667"/>
            <a:ext cx="182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Generation 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D833D3-B85F-21D9-96CD-3900B2F81507}"/>
              </a:ext>
            </a:extLst>
          </p:cNvPr>
          <p:cNvSpPr txBox="1"/>
          <p:nvPr/>
        </p:nvSpPr>
        <p:spPr>
          <a:xfrm>
            <a:off x="6321778" y="3059667"/>
            <a:ext cx="151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Millennials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1D6B90-E649-6BA3-8252-DF6D38A12F7D}"/>
              </a:ext>
            </a:extLst>
          </p:cNvPr>
          <p:cNvSpPr txBox="1"/>
          <p:nvPr/>
        </p:nvSpPr>
        <p:spPr>
          <a:xfrm>
            <a:off x="8828267" y="3059667"/>
            <a:ext cx="172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Generation Z</a:t>
            </a:r>
          </a:p>
        </p:txBody>
      </p:sp>
      <p:sp>
        <p:nvSpPr>
          <p:cNvPr id="46" name="Curved Down Arrow 45">
            <a:extLst>
              <a:ext uri="{FF2B5EF4-FFF2-40B4-BE49-F238E27FC236}">
                <a16:creationId xmlns:a16="http://schemas.microsoft.com/office/drawing/2014/main" id="{C3DAD475-C4BC-E692-4F8D-7C7BDF3B5A1F}"/>
              </a:ext>
            </a:extLst>
          </p:cNvPr>
          <p:cNvSpPr/>
          <p:nvPr/>
        </p:nvSpPr>
        <p:spPr>
          <a:xfrm>
            <a:off x="1829047" y="1444716"/>
            <a:ext cx="8144539" cy="133713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99DEBE8-87F3-79A6-28EE-6E4DA75982DA}"/>
                  </a:ext>
                </a:extLst>
              </p14:cNvPr>
              <p14:cNvContentPartPr/>
              <p14:nvPr/>
            </p14:nvContentPartPr>
            <p14:xfrm>
              <a:off x="5304257" y="2287063"/>
              <a:ext cx="882720" cy="819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99DEBE8-87F3-79A6-28EE-6E4DA75982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6617" y="2269423"/>
                <a:ext cx="918360" cy="85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98DD8A89-D65C-2E0C-E905-C52D43EAFDFB}"/>
              </a:ext>
            </a:extLst>
          </p:cNvPr>
          <p:cNvGrpSpPr/>
          <p:nvPr/>
        </p:nvGrpSpPr>
        <p:grpSpPr>
          <a:xfrm>
            <a:off x="5881337" y="1059103"/>
            <a:ext cx="3105000" cy="1285920"/>
            <a:chOff x="5881337" y="1059103"/>
            <a:chExt cx="3105000" cy="12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16A37BE-553A-8CFD-5918-E5A5DCB1A007}"/>
                    </a:ext>
                  </a:extLst>
                </p14:cNvPr>
                <p14:cNvContentPartPr/>
                <p14:nvPr/>
              </p14:nvContentPartPr>
              <p14:xfrm>
                <a:off x="5973857" y="1059103"/>
                <a:ext cx="3012480" cy="1222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16A37BE-553A-8CFD-5918-E5A5DCB1A00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55857" y="1041463"/>
                  <a:ext cx="3048120" cy="12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8B5957C-CC51-3A7B-7C78-C5C578B4529C}"/>
                    </a:ext>
                  </a:extLst>
                </p14:cNvPr>
                <p14:cNvContentPartPr/>
                <p14:nvPr/>
              </p14:nvContentPartPr>
              <p14:xfrm>
                <a:off x="5881337" y="1960543"/>
                <a:ext cx="781920" cy="384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8B5957C-CC51-3A7B-7C78-C5C578B4529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63337" y="1942543"/>
                  <a:ext cx="817560" cy="42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A708D4-5EFF-293A-2FA5-4E9EC83F275B}"/>
              </a:ext>
            </a:extLst>
          </p:cNvPr>
          <p:cNvGrpSpPr/>
          <p:nvPr/>
        </p:nvGrpSpPr>
        <p:grpSpPr>
          <a:xfrm>
            <a:off x="9297377" y="583903"/>
            <a:ext cx="2067480" cy="786600"/>
            <a:chOff x="9297377" y="583903"/>
            <a:chExt cx="2067480" cy="78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016A246-93D3-939C-3265-CED917BEF090}"/>
                    </a:ext>
                  </a:extLst>
                </p14:cNvPr>
                <p14:cNvContentPartPr/>
                <p14:nvPr/>
              </p14:nvContentPartPr>
              <p14:xfrm>
                <a:off x="9297377" y="883423"/>
                <a:ext cx="818640" cy="463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016A246-93D3-939C-3265-CED917BEF09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79377" y="865423"/>
                  <a:ext cx="85428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B8693B8-8581-C4F4-B121-7343CCB368AF}"/>
                    </a:ext>
                  </a:extLst>
                </p14:cNvPr>
                <p14:cNvContentPartPr/>
                <p14:nvPr/>
              </p14:nvContentPartPr>
              <p14:xfrm>
                <a:off x="10140857" y="990343"/>
                <a:ext cx="559800" cy="380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B8693B8-8581-C4F4-B121-7343CCB368A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122857" y="972703"/>
                  <a:ext cx="5954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ECA198B-34F1-E56E-B6C9-649B101B635D}"/>
                    </a:ext>
                  </a:extLst>
                </p14:cNvPr>
                <p14:cNvContentPartPr/>
                <p14:nvPr/>
              </p14:nvContentPartPr>
              <p14:xfrm>
                <a:off x="10996217" y="1366903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ECA198B-34F1-E56E-B6C9-649B101B635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978217" y="13492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2CC6636-04CC-BC6C-8DD6-4CCD5AF5C7DC}"/>
                    </a:ext>
                  </a:extLst>
                </p14:cNvPr>
                <p14:cNvContentPartPr/>
                <p14:nvPr/>
              </p14:nvContentPartPr>
              <p14:xfrm>
                <a:off x="10923857" y="597583"/>
                <a:ext cx="130680" cy="654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2CC6636-04CC-BC6C-8DD6-4CCD5AF5C7D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905857" y="579943"/>
                  <a:ext cx="1663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C8904CE-A2B2-E030-9975-DFC301A9D9E5}"/>
                    </a:ext>
                  </a:extLst>
                </p14:cNvPr>
                <p14:cNvContentPartPr/>
                <p14:nvPr/>
              </p14:nvContentPartPr>
              <p14:xfrm>
                <a:off x="11328137" y="1363303"/>
                <a:ext cx="3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C8904CE-A2B2-E030-9975-DFC301A9D9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310497" y="13456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C1F708D-E5C9-3375-BDA6-5D79C13C5518}"/>
                    </a:ext>
                  </a:extLst>
                </p14:cNvPr>
                <p14:cNvContentPartPr/>
                <p14:nvPr/>
              </p14:nvContentPartPr>
              <p14:xfrm>
                <a:off x="11268017" y="583903"/>
                <a:ext cx="96840" cy="552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C1F708D-E5C9-3375-BDA6-5D79C13C551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250377" y="565903"/>
                  <a:ext cx="132480" cy="588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1" name="Picture 70" descr="A computer with a green screen&#10;&#10;AI-generated content may be incorrect.">
            <a:extLst>
              <a:ext uri="{FF2B5EF4-FFF2-40B4-BE49-F238E27FC236}">
                <a16:creationId xmlns:a16="http://schemas.microsoft.com/office/drawing/2014/main" id="{E5EAB0ED-7710-D06D-5377-14785A234E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8465" y="4128850"/>
            <a:ext cx="1928148" cy="1928148"/>
          </a:xfrm>
          <a:prstGeom prst="rect">
            <a:avLst/>
          </a:prstGeom>
        </p:spPr>
      </p:pic>
      <p:pic>
        <p:nvPicPr>
          <p:cNvPr id="73" name="Picture 72" descr="A computer with a green screen and a keyboard&#10;&#10;AI-generated content may be incorrect.">
            <a:extLst>
              <a:ext uri="{FF2B5EF4-FFF2-40B4-BE49-F238E27FC236}">
                <a16:creationId xmlns:a16="http://schemas.microsoft.com/office/drawing/2014/main" id="{563B5782-6624-422B-CF9C-EFA0A8D0D9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62798" y="4091171"/>
            <a:ext cx="1928148" cy="1928148"/>
          </a:xfrm>
          <a:prstGeom prst="rect">
            <a:avLst/>
          </a:prstGeom>
        </p:spPr>
      </p:pic>
      <p:pic>
        <p:nvPicPr>
          <p:cNvPr id="75" name="Picture 74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6153F158-B505-8B7B-7087-8E0D83E90D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131" y="4128850"/>
            <a:ext cx="1928148" cy="192814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789EC84-BE9B-0F57-F5C6-FF2BEAC41F7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42623" y="4128850"/>
            <a:ext cx="1928148" cy="19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B9BA4-B071-2991-8FC1-3CFF50BFA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630067"/>
            <a:ext cx="10867980" cy="4572000"/>
          </a:xfrm>
        </p:spPr>
        <p:txBody>
          <a:bodyPr/>
          <a:lstStyle/>
          <a:p>
            <a:r>
              <a:rPr lang="en-US" dirty="0"/>
              <a:t>The £5 Trillion question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6335B-A982-785C-0A1A-8FBF5D6EF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/>
          <a:lstStyle/>
          <a:p>
            <a:r>
              <a:rPr lang="en-US" dirty="0"/>
              <a:t>Money is going to move, but will it move to you…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5C3AD-9DEB-6423-EF8A-06FA1C19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EEE2A7A0-B9EE-41A8-8016-28E5803F20B2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81586-1F0F-0073-D3DE-6EDA2F28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64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4CF59B-0069-4211-A4CB-3E8543B5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7E8E5-C7C5-A026-5805-EBFBBC34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0C2C9B-9293-DE86-C19F-AF4448368B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9B51E-884F-0DB6-0A85-E7319C43EC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percentage of wealthy famiies lose their wealth by the second generation?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219023-4347-E38D-3329-654EB14781CC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4C1E04B-FBAB-93D3-B7C8-A6DBF1ABDC4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9" name="Trapezium 8">
            <a:extLst>
              <a:ext uri="{FF2B5EF4-FFF2-40B4-BE49-F238E27FC236}">
                <a16:creationId xmlns:a16="http://schemas.microsoft.com/office/drawing/2014/main" id="{872CC29D-A19B-7A8B-F33F-66DBD58A8601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4ED7F41-709A-BA2E-B986-B60302EA6D8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699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D77019-DA16-CD65-7C2E-8EEDD9F5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577" y="640078"/>
            <a:ext cx="6538722" cy="4179348"/>
          </a:xfrm>
        </p:spPr>
        <p:txBody>
          <a:bodyPr/>
          <a:lstStyle/>
          <a:p>
            <a:r>
              <a:rPr lang="en-US" dirty="0"/>
              <a:t>70%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DEA14-3FA9-0480-17C7-39B15E258A9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293816"/>
          </a:xfrm>
        </p:spPr>
        <p:txBody>
          <a:bodyPr/>
          <a:lstStyle/>
          <a:p>
            <a:r>
              <a:rPr lang="en-US" dirty="0"/>
              <a:t>Of wealthy families lose their wealth by the second generation, 90% lost by the third (The Williams Group).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74848D-436E-12C1-EDDA-DC3B560E07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0F16DC-9DFC-4316-9DB2-A7770085E90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A4AEA-B86F-0559-08E4-396A107E3F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339C031-2D90-5BD7-8365-8BA91224B907}"/>
              </a:ext>
            </a:extLst>
          </p:cNvPr>
          <p:cNvSpPr txBox="1">
            <a:spLocks/>
          </p:cNvSpPr>
          <p:nvPr/>
        </p:nvSpPr>
        <p:spPr>
          <a:xfrm>
            <a:off x="4679577" y="422029"/>
            <a:ext cx="6909911" cy="1071607"/>
          </a:xfrm>
          <a:prstGeom prst="rect">
            <a:avLst/>
          </a:prstGeom>
        </p:spPr>
        <p:txBody>
          <a:bodyPr vert="horz" lIns="91440" tIns="9144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Stat #1</a:t>
            </a:r>
          </a:p>
        </p:txBody>
      </p:sp>
      <p:pic>
        <p:nvPicPr>
          <p:cNvPr id="13" name="Picture Placeholder 12" descr="A cartoon of a person with money falling from his hands&#10;&#10;AI-generated content may be incorrect.">
            <a:extLst>
              <a:ext uri="{FF2B5EF4-FFF2-40B4-BE49-F238E27FC236}">
                <a16:creationId xmlns:a16="http://schemas.microsoft.com/office/drawing/2014/main" id="{ACB540D1-4C5D-CC38-B337-B6DA9D967D8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5921" r="5921"/>
          <a:stretch>
            <a:fillRect/>
          </a:stretch>
        </p:blipFill>
        <p:spPr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9569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F6044-E0E7-E038-B6F5-7E0C1536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DA3A62-A52E-3B2C-7001-BF9AEA26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580C08-13A1-9E11-F444-6F1CB5BFF71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D965A-8D57-140C-5C99-2D98A1C70BA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percentage of heirs plan to use the same financial adviser as their parents?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27F404-A979-261F-611F-1C18293B7417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58A8398-5718-9D95-C2AD-88FFC9AF0F0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9" name="Trapezium 8">
            <a:extLst>
              <a:ext uri="{FF2B5EF4-FFF2-40B4-BE49-F238E27FC236}">
                <a16:creationId xmlns:a16="http://schemas.microsoft.com/office/drawing/2014/main" id="{5C2A4086-F645-FA7A-DA5E-A55AA07BB272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9614B43-B6E9-45B1-208E-3D38BFF9C058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4454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abc12c1a-f30f-4de8-941a-0f59e45b2a3b"/>
  <p:tag name="SLIDO_EVENT_UUID" val="e27b0cb2-f231-40df-b651-3a246b00cefa"/>
  <p:tag name="SLIDO_EVENT_SECTION_UUID" val="be0fd149-941b-4e53-965c-1e35a3aa12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91f6e7d6-78a5-44b8-b181-e768c07b92d9"/>
  <p:tag name="SLIDO_TIMELINE" val="W3sic2hvd1Jlc3VsdHMiOnRydWUsInBvbGxRdWVzdGlvblV1aWQiOiI4ODQ2NjcwMS0yMzNjLTQ1NmYtYWMwZC03ZGI5NmI4YTIxOTAi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e3fde073-aba4-4cf8-9a4f-fcc7b0497dc6"/>
  <p:tag name="SLIDO_TIMELINE" val="W3sicG9sbFF1ZXN0aW9uVXVpZCI6IjA2NTU4YjBiLTg4MzItNDM3Ni1hZmRmLTliZTJjZDZhZGFkZCIsInNob3dSZXN1bHRzIjp0cnVl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light_modernist">
  <a:themeElements>
    <a:clrScheme name="Achieve PFS Presentation">
      <a:dk1>
        <a:srgbClr val="49575E"/>
      </a:dk1>
      <a:lt1>
        <a:srgbClr val="FFFFFF"/>
      </a:lt1>
      <a:dk2>
        <a:srgbClr val="2B3A42"/>
      </a:dk2>
      <a:lt2>
        <a:srgbClr val="EBEBEB"/>
      </a:lt2>
      <a:accent1>
        <a:srgbClr val="60D070"/>
      </a:accent1>
      <a:accent2>
        <a:srgbClr val="FBAF2F"/>
      </a:accent2>
      <a:accent3>
        <a:srgbClr val="F78379"/>
      </a:accent3>
      <a:accent4>
        <a:srgbClr val="4AA257"/>
      </a:accent4>
      <a:accent5>
        <a:srgbClr val="C18724"/>
      </a:accent5>
      <a:accent6>
        <a:srgbClr val="C3665E"/>
      </a:accent6>
      <a:hlink>
        <a:srgbClr val="99CA3C"/>
      </a:hlink>
      <a:folHlink>
        <a:srgbClr val="B9D181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2.xml><?xml version="1.0" encoding="utf-8"?>
<a:theme xmlns:a="http://schemas.openxmlformats.org/drawingml/2006/main" name="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MediaServiceKeyPoints xmlns="eec3f55b-a9b2-4102-a16c-8ff48ca4bb68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BE5C6AC-AECE-4EBC-9FCA-F0C5028CCA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71F80C-C95B-4CD2-8BB7-4E02E823F7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E7139E-B40C-4943-9610-F20CE66C72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4e4aa9c8-e249-4689-a79c-5668e8fb8004"/>
    <ds:schemaRef ds:uri="198c72f6-7ae1-4eb8-b23e-e9d92a4ff1d4"/>
    <ds:schemaRef ds:uri="eec3f55b-a9b2-4102-a16c-8ff48ca4bb68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55367</TotalTime>
  <Words>1005</Words>
  <Application>Microsoft Office PowerPoint</Application>
  <PresentationFormat>Widescreen</PresentationFormat>
  <Paragraphs>254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Avenir Next LT Pro Light</vt:lpstr>
      <vt:lpstr>Bradley Hand</vt:lpstr>
      <vt:lpstr>Calibri</vt:lpstr>
      <vt:lpstr>light_modernist</vt:lpstr>
      <vt:lpstr>Office Theme</vt:lpstr>
      <vt:lpstr>Bridging the generation gap: Winning the trust of tomorrow’s clients</vt:lpstr>
      <vt:lpstr>Bridging the generation gap</vt:lpstr>
      <vt:lpstr>How Netflix changed tv?</vt:lpstr>
      <vt:lpstr>PowerPoint Presentation</vt:lpstr>
      <vt:lpstr>The Timeline</vt:lpstr>
      <vt:lpstr>The £5 Trillion question</vt:lpstr>
      <vt:lpstr>PowerPoint Presentation</vt:lpstr>
      <vt:lpstr>70%</vt:lpstr>
      <vt:lpstr>PowerPoint Presentation</vt:lpstr>
      <vt:lpstr>20%</vt:lpstr>
      <vt:lpstr>The generational shift</vt:lpstr>
      <vt:lpstr>Baby boomers &amp; Gen x</vt:lpstr>
      <vt:lpstr>Millennials &amp; GEN z</vt:lpstr>
      <vt:lpstr>Expertise + Track Record</vt:lpstr>
      <vt:lpstr>Expertise + shared values + transparency + Accessibility</vt:lpstr>
      <vt:lpstr>The digital-human balance</vt:lpstr>
      <vt:lpstr>Three pillars of modern client engagement</vt:lpstr>
      <vt:lpstr>Transparent processes</vt:lpstr>
      <vt:lpstr>accessible communication</vt:lpstr>
      <vt:lpstr>Educational empowerment</vt:lpstr>
      <vt:lpstr>Practical digital tools that work</vt:lpstr>
      <vt:lpstr>For Transparency</vt:lpstr>
      <vt:lpstr>For communication</vt:lpstr>
      <vt:lpstr>For Education</vt:lpstr>
      <vt:lpstr>Shifting Gears</vt:lpstr>
      <vt:lpstr>Language shift</vt:lpstr>
      <vt:lpstr>Mindset shift</vt:lpstr>
      <vt:lpstr>impact shift</vt:lpstr>
      <vt:lpstr>30, 60 &amp; 90 day plan</vt:lpstr>
      <vt:lpstr>PowerPoint Presentation</vt:lpstr>
      <vt:lpstr>PowerPoint Presentation</vt:lpstr>
      <vt:lpstr>PowerPoint Presentation</vt:lpstr>
      <vt:lpstr>Take action</vt:lpstr>
      <vt:lpstr>PowerPoint Presentation</vt:lpstr>
      <vt:lpstr>Your Actions from today</vt:lpstr>
      <vt:lpstr>Your Presentation Summary</vt:lpstr>
      <vt:lpstr>“And these children that you spit on as they try to change their worlds are immune to your consultations. They’re quite aware of what they’re going through.”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Daniela Ghidini - TFI Lodestar</cp:lastModifiedBy>
  <cp:revision>24</cp:revision>
  <dcterms:created xsi:type="dcterms:W3CDTF">2022-06-22T01:27:02Z</dcterms:created>
  <dcterms:modified xsi:type="dcterms:W3CDTF">2025-11-13T16:02:30Z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0x010100499D0606AAC24C4BB39CD917748087AC</vt:lpwstr>
  </property>
</Properties>
</file>