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7" r:id="rId4"/>
  </p:sldMasterIdLst>
  <p:notesMasterIdLst>
    <p:notesMasterId r:id="rId29"/>
  </p:notesMasterIdLst>
  <p:sldIdLst>
    <p:sldId id="268" r:id="rId5"/>
    <p:sldId id="260" r:id="rId6"/>
    <p:sldId id="265" r:id="rId7"/>
    <p:sldId id="269" r:id="rId8"/>
    <p:sldId id="264" r:id="rId9"/>
    <p:sldId id="271" r:id="rId10"/>
    <p:sldId id="272" r:id="rId11"/>
    <p:sldId id="273" r:id="rId12"/>
    <p:sldId id="274" r:id="rId13"/>
    <p:sldId id="275" r:id="rId14"/>
    <p:sldId id="276" r:id="rId15"/>
    <p:sldId id="277" r:id="rId16"/>
    <p:sldId id="279" r:id="rId17"/>
    <p:sldId id="280" r:id="rId18"/>
    <p:sldId id="281" r:id="rId19"/>
    <p:sldId id="282" r:id="rId20"/>
    <p:sldId id="283" r:id="rId21"/>
    <p:sldId id="284" r:id="rId22"/>
    <p:sldId id="285" r:id="rId23"/>
    <p:sldId id="286" r:id="rId24"/>
    <p:sldId id="287" r:id="rId25"/>
    <p:sldId id="288" r:id="rId26"/>
    <p:sldId id="270" r:id="rId27"/>
    <p:sldId id="278"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9">
          <p15:clr>
            <a:srgbClr val="A4A3A4"/>
          </p15:clr>
        </p15:guide>
        <p15:guide id="2">
          <p15:clr>
            <a:srgbClr val="A4A3A4"/>
          </p15:clr>
        </p15:guide>
        <p15:guide id="3" orient="horz" pos="32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305F"/>
    <a:srgbClr val="C82956"/>
    <a:srgbClr val="87C9E8"/>
    <a:srgbClr val="D2EA8E"/>
    <a:srgbClr val="FFFD78"/>
    <a:srgbClr val="D6D2C4"/>
    <a:srgbClr val="0A121F"/>
    <a:srgbClr val="009FE3"/>
    <a:srgbClr val="6226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BF00F-7B15-1F50-747C-A95A980CA6DA}" v="4" dt="2025-11-12T17:04:16.524"/>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23"/>
    <p:restoredTop sz="94587"/>
  </p:normalViewPr>
  <p:slideViewPr>
    <p:cSldViewPr snapToGrid="0" snapToObjects="1">
      <p:cViewPr varScale="1">
        <p:scale>
          <a:sx n="78" d="100"/>
          <a:sy n="78" d="100"/>
        </p:scale>
        <p:origin x="1280" y="52"/>
      </p:cViewPr>
      <p:guideLst>
        <p:guide orient="horz" pos="929"/>
        <p:guide/>
        <p:guide orient="horz" pos="3239"/>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nutter@gmail.com" userId="S::urn:spo:guest#richnutter@gmail.com::" providerId="AD" clId="Web-{D4BBF00F-7B15-1F50-747C-A95A980CA6DA}"/>
    <pc:docChg chg="addSld modSld sldOrd">
      <pc:chgData name="richnutter@gmail.com" userId="S::urn:spo:guest#richnutter@gmail.com::" providerId="AD" clId="Web-{D4BBF00F-7B15-1F50-747C-A95A980CA6DA}" dt="2025-11-12T17:04:16.524" v="3"/>
      <pc:docMkLst>
        <pc:docMk/>
      </pc:docMkLst>
      <pc:sldChg chg="add">
        <pc:chgData name="richnutter@gmail.com" userId="S::urn:spo:guest#richnutter@gmail.com::" providerId="AD" clId="Web-{D4BBF00F-7B15-1F50-747C-A95A980CA6DA}" dt="2025-11-12T17:04:06.305" v="2"/>
        <pc:sldMkLst>
          <pc:docMk/>
          <pc:sldMk cId="178133081" sldId="260"/>
        </pc:sldMkLst>
      </pc:sldChg>
      <pc:sldChg chg="ord">
        <pc:chgData name="richnutter@gmail.com" userId="S::urn:spo:guest#richnutter@gmail.com::" providerId="AD" clId="Web-{D4BBF00F-7B15-1F50-747C-A95A980CA6DA}" dt="2025-11-12T17:04:16.524" v="3"/>
        <pc:sldMkLst>
          <pc:docMk/>
          <pc:sldMk cId="3902961610" sldId="265"/>
        </pc:sldMkLst>
      </pc:sldChg>
      <pc:sldChg chg="mod modShow">
        <pc:chgData name="richnutter@gmail.com" userId="S::urn:spo:guest#richnutter@gmail.com::" providerId="AD" clId="Web-{D4BBF00F-7B15-1F50-747C-A95A980CA6DA}" dt="2025-11-12T17:04:02.414" v="0"/>
        <pc:sldMkLst>
          <pc:docMk/>
          <pc:sldMk cId="2760535395" sldId="268"/>
        </pc:sldMkLst>
      </pc:sldChg>
      <pc:sldChg chg="add">
        <pc:chgData name="richnutter@gmail.com" userId="S::urn:spo:guest#richnutter@gmail.com::" providerId="AD" clId="Web-{D4BBF00F-7B15-1F50-747C-A95A980CA6DA}" dt="2025-11-12T17:04:05.523" v="1"/>
        <pc:sldMkLst>
          <pc:docMk/>
          <pc:sldMk cId="2450498852" sldId="289"/>
        </pc:sldMkLst>
      </pc:sldChg>
    </pc:docChg>
  </pc:docChgLst>
  <pc:docChgLst>
    <pc:chgData name="Daniela Ghidini - TFI Lodestar" userId="19874b5f-d719-4a41-ad34-fbf54a3885c7" providerId="ADAL" clId="{B7ABDCD7-F197-48A3-93C1-166B4FBB12F8}"/>
    <pc:docChg chg="delSld">
      <pc:chgData name="Daniela Ghidini - TFI Lodestar" userId="19874b5f-d719-4a41-ad34-fbf54a3885c7" providerId="ADAL" clId="{B7ABDCD7-F197-48A3-93C1-166B4FBB12F8}" dt="2025-11-13T16:13:38.252" v="0" actId="2696"/>
      <pc:docMkLst>
        <pc:docMk/>
      </pc:docMkLst>
      <pc:sldChg chg="del">
        <pc:chgData name="Daniela Ghidini - TFI Lodestar" userId="19874b5f-d719-4a41-ad34-fbf54a3885c7" providerId="ADAL" clId="{B7ABDCD7-F197-48A3-93C1-166B4FBB12F8}" dt="2025-11-13T16:13:38.252" v="0" actId="2696"/>
        <pc:sldMkLst>
          <pc:docMk/>
          <pc:sldMk cId="2450498852"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C94DE-C6E9-2042-A7A2-1F8381175D72}"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9E58A-313B-194B-A18B-5EEF949CE8AC}" type="slidenum">
              <a:rPr lang="en-US" smtClean="0"/>
              <a:t>‹#›</a:t>
            </a:fld>
            <a:endParaRPr lang="en-US"/>
          </a:p>
        </p:txBody>
      </p:sp>
    </p:spTree>
    <p:extLst>
      <p:ext uri="{BB962C8B-B14F-4D97-AF65-F5344CB8AC3E}">
        <p14:creationId xmlns:p14="http://schemas.microsoft.com/office/powerpoint/2010/main" val="184097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6C90E-351F-16E8-C1D8-7E37F9141371}"/>
              </a:ext>
            </a:extLst>
          </p:cNvPr>
          <p:cNvPicPr>
            <a:picLocks noChangeAspect="1"/>
          </p:cNvPicPr>
          <p:nvPr userDrawn="1"/>
        </p:nvPicPr>
        <p:blipFill>
          <a:blip r:embed="rId2"/>
          <a:srcRect/>
          <a:stretch/>
        </p:blipFill>
        <p:spPr>
          <a:xfrm>
            <a:off x="269" y="151"/>
            <a:ext cx="9143461" cy="5140385"/>
          </a:xfrm>
          <a:prstGeom prst="rect">
            <a:avLst/>
          </a:prstGeom>
        </p:spPr>
      </p:pic>
    </p:spTree>
    <p:extLst>
      <p:ext uri="{BB962C8B-B14F-4D97-AF65-F5344CB8AC3E}">
        <p14:creationId xmlns:p14="http://schemas.microsoft.com/office/powerpoint/2010/main" val="92727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ivider/Promo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A4E0A4-BBD7-690E-DF12-1DE4BCC35279}"/>
              </a:ext>
            </a:extLst>
          </p:cNvPr>
          <p:cNvPicPr>
            <a:picLocks noChangeAspect="1"/>
          </p:cNvPicPr>
          <p:nvPr userDrawn="1"/>
        </p:nvPicPr>
        <p:blipFill>
          <a:blip r:embed="rId2"/>
          <a:srcRect/>
          <a:stretch/>
        </p:blipFill>
        <p:spPr>
          <a:xfrm>
            <a:off x="268" y="1556"/>
            <a:ext cx="9145965" cy="5141793"/>
          </a:xfrm>
          <a:prstGeom prst="rect">
            <a:avLst/>
          </a:prstGeom>
        </p:spPr>
      </p:pic>
      <p:sp>
        <p:nvSpPr>
          <p:cNvPr id="2" name="Title 1"/>
          <p:cNvSpPr>
            <a:spLocks noGrp="1"/>
          </p:cNvSpPr>
          <p:nvPr>
            <p:ph type="title"/>
          </p:nvPr>
        </p:nvSpPr>
        <p:spPr>
          <a:xfrm>
            <a:off x="384629" y="597756"/>
            <a:ext cx="8253641" cy="1082902"/>
          </a:xfrm>
        </p:spPr>
        <p:txBody>
          <a:bodyPr anchor="t">
            <a:normAutofit/>
          </a:bodyPr>
          <a:lstStyle>
            <a:lvl1pPr>
              <a:lnSpc>
                <a:spcPts val="3000"/>
              </a:lnSpc>
              <a:defRPr sz="3600" b="1">
                <a:solidFill>
                  <a:srgbClr val="FFFFFF"/>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384629" y="1680658"/>
            <a:ext cx="8253641" cy="628097"/>
          </a:xfrm>
        </p:spPr>
        <p:txBody>
          <a:bodyPr>
            <a:normAutofit/>
          </a:bodyPr>
          <a:lstStyle>
            <a:lvl1pPr marL="0" indent="0">
              <a:lnSpc>
                <a:spcPts val="1600"/>
              </a:lnSpc>
              <a:buNone/>
              <a:defRPr sz="2000">
                <a:solidFill>
                  <a:srgbClr val="FFFF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365542818"/>
      </p:ext>
    </p:extLst>
  </p:cSld>
  <p:clrMapOvr>
    <a:masterClrMapping/>
  </p:clrMapOvr>
  <p:extLst>
    <p:ext uri="{DCECCB84-F9BA-43D5-87BE-67443E8EF086}">
      <p15:sldGuideLst xmlns:p15="http://schemas.microsoft.com/office/powerpoint/2012/main">
        <p15:guide id="1" pos="2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Promo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A4E0A4-BBD7-690E-DF12-1DE4BCC35279}"/>
              </a:ext>
            </a:extLst>
          </p:cNvPr>
          <p:cNvPicPr>
            <a:picLocks noChangeAspect="1"/>
          </p:cNvPicPr>
          <p:nvPr userDrawn="1"/>
        </p:nvPicPr>
        <p:blipFill>
          <a:blip r:embed="rId2"/>
          <a:srcRect/>
          <a:stretch/>
        </p:blipFill>
        <p:spPr>
          <a:xfrm>
            <a:off x="268" y="1556"/>
            <a:ext cx="9145964" cy="5141792"/>
          </a:xfrm>
          <a:prstGeom prst="rect">
            <a:avLst/>
          </a:prstGeom>
        </p:spPr>
      </p:pic>
      <p:sp>
        <p:nvSpPr>
          <p:cNvPr id="2" name="Title 1"/>
          <p:cNvSpPr>
            <a:spLocks noGrp="1"/>
          </p:cNvSpPr>
          <p:nvPr>
            <p:ph type="title"/>
          </p:nvPr>
        </p:nvSpPr>
        <p:spPr>
          <a:xfrm>
            <a:off x="384629" y="597755"/>
            <a:ext cx="5101771" cy="1707638"/>
          </a:xfrm>
        </p:spPr>
        <p:txBody>
          <a:bodyPr anchor="b">
            <a:normAutofit/>
          </a:bodyPr>
          <a:lstStyle>
            <a:lvl1pPr>
              <a:lnSpc>
                <a:spcPts val="3000"/>
              </a:lnSpc>
              <a:defRPr sz="3600" b="1">
                <a:solidFill>
                  <a:srgbClr val="FFFFFF"/>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384629" y="2570169"/>
            <a:ext cx="4187371" cy="628097"/>
          </a:xfrm>
        </p:spPr>
        <p:txBody>
          <a:bodyPr>
            <a:normAutofit/>
          </a:bodyPr>
          <a:lstStyle>
            <a:lvl1pPr marL="0" indent="0">
              <a:lnSpc>
                <a:spcPts val="1600"/>
              </a:lnSpc>
              <a:buNone/>
              <a:defRPr sz="2000">
                <a:solidFill>
                  <a:srgbClr val="FFFF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064894483"/>
      </p:ext>
    </p:extLst>
  </p:cSld>
  <p:clrMapOvr>
    <a:masterClrMapping/>
  </p:clrMapOvr>
  <p:extLst>
    <p:ext uri="{DCECCB84-F9BA-43D5-87BE-67443E8EF086}">
      <p15:sldGuideLst xmlns:p15="http://schemas.microsoft.com/office/powerpoint/2012/main">
        <p15:guide id="1" pos="2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romo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6C90E-351F-16E8-C1D8-7E37F9141371}"/>
              </a:ext>
            </a:extLst>
          </p:cNvPr>
          <p:cNvPicPr>
            <a:picLocks noChangeAspect="1"/>
          </p:cNvPicPr>
          <p:nvPr userDrawn="1"/>
        </p:nvPicPr>
        <p:blipFill>
          <a:blip r:embed="rId2"/>
          <a:srcRect/>
          <a:stretch/>
        </p:blipFill>
        <p:spPr>
          <a:xfrm>
            <a:off x="269" y="151"/>
            <a:ext cx="9143461" cy="5140385"/>
          </a:xfrm>
          <a:prstGeom prst="rect">
            <a:avLst/>
          </a:prstGeom>
        </p:spPr>
      </p:pic>
      <p:sp>
        <p:nvSpPr>
          <p:cNvPr id="2" name="Title 1"/>
          <p:cNvSpPr>
            <a:spLocks noGrp="1"/>
          </p:cNvSpPr>
          <p:nvPr>
            <p:ph type="ctrTitle"/>
          </p:nvPr>
        </p:nvSpPr>
        <p:spPr>
          <a:xfrm>
            <a:off x="234608" y="2739740"/>
            <a:ext cx="8674784" cy="632544"/>
          </a:xfrm>
        </p:spPr>
        <p:txBody>
          <a:bodyPr anchor="t">
            <a:normAutofit/>
          </a:bodyPr>
          <a:lstStyle>
            <a:lvl1pPr algn="ctr">
              <a:lnSpc>
                <a:spcPts val="3100"/>
              </a:lnSpc>
              <a:defRPr sz="2000" b="1">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34608" y="1796375"/>
            <a:ext cx="8674784" cy="568806"/>
          </a:xfrm>
        </p:spPr>
        <p:txBody>
          <a:bodyPr anchor="b">
            <a:normAutofit/>
          </a:bodyPr>
          <a:lstStyle>
            <a:lvl1pPr marL="0" indent="0" algn="ctr">
              <a:lnSpc>
                <a:spcPts val="2500"/>
              </a:lnSpc>
              <a:buNone/>
              <a:defRPr sz="2400">
                <a:solidFill>
                  <a:srgbClr val="FFFF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136795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100"/>
              </a:lnSpc>
              <a:defRPr b="1"/>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139240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351" y="273844"/>
            <a:ext cx="8513379"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357351" y="1369219"/>
            <a:ext cx="8513379" cy="306037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B759B001-A669-913B-4430-1B8A3A80C162}"/>
              </a:ext>
            </a:extLst>
          </p:cNvPr>
          <p:cNvPicPr>
            <a:picLocks noChangeAspect="1"/>
          </p:cNvPicPr>
          <p:nvPr userDrawn="1"/>
        </p:nvPicPr>
        <p:blipFill>
          <a:blip r:embed="rId7"/>
          <a:srcRect t="6310" b="6310"/>
          <a:stretch/>
        </p:blipFill>
        <p:spPr>
          <a:xfrm>
            <a:off x="0" y="4704809"/>
            <a:ext cx="9144000" cy="438692"/>
          </a:xfrm>
          <a:prstGeom prst="rect">
            <a:avLst/>
          </a:prstGeom>
        </p:spPr>
      </p:pic>
    </p:spTree>
    <p:extLst>
      <p:ext uri="{BB962C8B-B14F-4D97-AF65-F5344CB8AC3E}">
        <p14:creationId xmlns:p14="http://schemas.microsoft.com/office/powerpoint/2010/main" val="4160657856"/>
      </p:ext>
    </p:extLst>
  </p:cSld>
  <p:clrMap bg1="lt1" tx1="dk1" bg2="lt2" tx2="dk2" accent1="accent1" accent2="accent2" accent3="accent3" accent4="accent4" accent5="accent5" accent6="accent6" hlink="hlink" folHlink="folHlink"/>
  <p:sldLayoutIdLst>
    <p:sldLayoutId id="2147483715" r:id="rId1"/>
    <p:sldLayoutId id="2147483710" r:id="rId2"/>
    <p:sldLayoutId id="2147483712" r:id="rId3"/>
    <p:sldLayoutId id="2147483714" r:id="rId4"/>
    <p:sldLayoutId id="2147483709" r:id="rId5"/>
  </p:sldLayoutIdLst>
  <p:txStyles>
    <p:titleStyle>
      <a:lvl1pPr algn="l" defTabSz="685800" rtl="0" eaLnBrk="1" latinLnBrk="0" hangingPunct="1">
        <a:lnSpc>
          <a:spcPts val="3000"/>
        </a:lnSpc>
        <a:spcBef>
          <a:spcPct val="0"/>
        </a:spcBef>
        <a:buNone/>
        <a:defRPr sz="30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53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1FF3-8DF0-303D-B419-F7DA0C4218B5}"/>
              </a:ext>
            </a:extLst>
          </p:cNvPr>
          <p:cNvSpPr>
            <a:spLocks noGrp="1"/>
          </p:cNvSpPr>
          <p:nvPr>
            <p:ph type="title"/>
          </p:nvPr>
        </p:nvSpPr>
        <p:spPr>
          <a:xfrm>
            <a:off x="357351" y="273844"/>
            <a:ext cx="8513379" cy="686271"/>
          </a:xfrm>
        </p:spPr>
        <p:txBody>
          <a:bodyPr anchor="t"/>
          <a:lstStyle/>
          <a:p>
            <a:r>
              <a:rPr lang="en-US" dirty="0"/>
              <a:t>Tax management case study </a:t>
            </a:r>
            <a:endParaRPr lang="en-GB" dirty="0"/>
          </a:p>
        </p:txBody>
      </p:sp>
      <p:sp>
        <p:nvSpPr>
          <p:cNvPr id="4" name="Content Placeholder 21">
            <a:extLst>
              <a:ext uri="{FF2B5EF4-FFF2-40B4-BE49-F238E27FC236}">
                <a16:creationId xmlns:a16="http://schemas.microsoft.com/office/drawing/2014/main" id="{24F7DEC7-0B16-FF62-4314-CF5EE0805FAA}"/>
              </a:ext>
            </a:extLst>
          </p:cNvPr>
          <p:cNvSpPr txBox="1">
            <a:spLocks/>
          </p:cNvSpPr>
          <p:nvPr/>
        </p:nvSpPr>
        <p:spPr>
          <a:xfrm>
            <a:off x="293212" y="973617"/>
            <a:ext cx="8612446" cy="323847"/>
          </a:xfrm>
          <a:prstGeom prst="rect">
            <a:avLst/>
          </a:prstGeom>
        </p:spPr>
        <p:txBody>
          <a:bodyPr vert="horz" lIns="0" tIns="0" rIns="0" bIns="0" rtlCol="0">
            <a:noAutofit/>
          </a:bodyPr>
          <a:lstStyle>
            <a:lvl1pPr marL="0" indent="0" algn="l" defTabSz="914392" rtl="0" eaLnBrk="1" latinLnBrk="0" hangingPunct="1">
              <a:lnSpc>
                <a:spcPct val="100000"/>
              </a:lnSpc>
              <a:spcBef>
                <a:spcPts val="400"/>
              </a:spcBef>
              <a:spcAft>
                <a:spcPts val="400"/>
              </a:spcAft>
              <a:buFont typeface="Arial" panose="020B0604020202020204" pitchFamily="34" charset="0"/>
              <a:buNone/>
              <a:defRPr sz="1400" b="1" kern="1200" spc="0">
                <a:solidFill>
                  <a:schemeClr val="tx1"/>
                </a:solidFill>
                <a:latin typeface="+mn-lt"/>
                <a:ea typeface="+mn-ea"/>
                <a:cs typeface="+mn-cs"/>
              </a:defRPr>
            </a:lvl1pPr>
            <a:lvl2pPr marL="0" indent="0" algn="l" defTabSz="914392" rtl="0" eaLnBrk="1" latinLnBrk="0" hangingPunct="1">
              <a:lnSpc>
                <a:spcPct val="100000"/>
              </a:lnSpc>
              <a:spcBef>
                <a:spcPts val="400"/>
              </a:spcBef>
              <a:spcAft>
                <a:spcPts val="400"/>
              </a:spcAft>
              <a:buFont typeface="Arial" panose="020B0604020202020204" pitchFamily="34" charset="0"/>
              <a:buNone/>
              <a:tabLst/>
              <a:defRPr sz="1400" kern="1200" spc="0">
                <a:solidFill>
                  <a:schemeClr val="tx1"/>
                </a:solidFill>
                <a:latin typeface="+mn-lt"/>
                <a:ea typeface="+mn-ea"/>
                <a:cs typeface="+mn-cs"/>
              </a:defRPr>
            </a:lvl2pPr>
            <a:lvl3pPr marL="133349" indent="-133349" algn="l" defTabSz="914392" rtl="0" eaLnBrk="1" latinLnBrk="0" hangingPunct="1">
              <a:lnSpc>
                <a:spcPct val="100000"/>
              </a:lnSpc>
              <a:spcBef>
                <a:spcPts val="400"/>
              </a:spcBef>
              <a:spcAft>
                <a:spcPts val="400"/>
              </a:spcAft>
              <a:buFont typeface="Arial" panose="020B0604020202020204" pitchFamily="34" charset="0"/>
              <a:buChar char="•"/>
              <a:tabLst/>
              <a:defRPr sz="1400" kern="1200" spc="0">
                <a:solidFill>
                  <a:schemeClr val="tx1"/>
                </a:solidFill>
                <a:latin typeface="+mn-lt"/>
                <a:ea typeface="+mn-ea"/>
                <a:cs typeface="+mn-cs"/>
              </a:defRPr>
            </a:lvl3pPr>
            <a:lvl4pPr marL="266697" indent="-133349" algn="l" defTabSz="914392" rtl="0" eaLnBrk="1" latinLnBrk="0" hangingPunct="1">
              <a:lnSpc>
                <a:spcPct val="100000"/>
              </a:lnSpc>
              <a:spcBef>
                <a:spcPts val="400"/>
              </a:spcBef>
              <a:spcAft>
                <a:spcPts val="400"/>
              </a:spcAft>
              <a:buFont typeface="Arial" panose="020B0604020202020204" pitchFamily="34" charset="0"/>
              <a:buChar char="•"/>
              <a:tabLst/>
              <a:defRPr sz="1400" kern="1200" spc="0">
                <a:solidFill>
                  <a:schemeClr val="tx1"/>
                </a:solidFill>
                <a:latin typeface="+mn-lt"/>
                <a:ea typeface="+mn-ea"/>
                <a:cs typeface="+mn-cs"/>
              </a:defRPr>
            </a:lvl4pPr>
            <a:lvl5pPr marL="400047" indent="-133349" algn="l" defTabSz="914392" rtl="0" eaLnBrk="1" latinLnBrk="0" hangingPunct="1">
              <a:lnSpc>
                <a:spcPct val="100000"/>
              </a:lnSpc>
              <a:spcBef>
                <a:spcPts val="400"/>
              </a:spcBef>
              <a:spcAft>
                <a:spcPts val="400"/>
              </a:spcAft>
              <a:buFont typeface="Arial" panose="020B0604020202020204" pitchFamily="34" charset="0"/>
              <a:buChar char="•"/>
              <a:tabLst/>
              <a:defRPr sz="1400" kern="1200" spc="0">
                <a:solidFill>
                  <a:schemeClr val="tx1"/>
                </a:solidFill>
                <a:latin typeface="+mn-lt"/>
                <a:ea typeface="+mn-ea"/>
                <a:cs typeface="+mn-cs"/>
              </a:defRPr>
            </a:lvl5pPr>
            <a:lvl6pPr marL="0" indent="0" algn="l" defTabSz="914392" rtl="0" eaLnBrk="1" latinLnBrk="0" hangingPunct="1">
              <a:lnSpc>
                <a:spcPct val="100000"/>
              </a:lnSpc>
              <a:spcBef>
                <a:spcPts val="400"/>
              </a:spcBef>
              <a:spcAft>
                <a:spcPts val="400"/>
              </a:spcAft>
              <a:buFont typeface="Arial" panose="020B0604020202020204" pitchFamily="34" charset="0"/>
              <a:buNone/>
              <a:defRPr sz="1000" b="1" kern="1200">
                <a:solidFill>
                  <a:schemeClr val="tx1"/>
                </a:solidFill>
                <a:latin typeface="+mn-lt"/>
                <a:ea typeface="+mn-ea"/>
                <a:cs typeface="+mn-cs"/>
              </a:defRPr>
            </a:lvl6pPr>
            <a:lvl7pPr marL="0" indent="0" algn="l" defTabSz="914392"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7pPr>
            <a:lvl8pPr marL="133199" indent="-133199" algn="l" defTabSz="914392" rtl="0" eaLnBrk="1" latinLnBrk="0" hangingPunct="1">
              <a:lnSpc>
                <a:spcPct val="100000"/>
              </a:lnSpc>
              <a:spcBef>
                <a:spcPts val="400"/>
              </a:spcBef>
              <a:spcAft>
                <a:spcPts val="400"/>
              </a:spcAft>
              <a:buFont typeface="Arial" panose="020B0604020202020204" pitchFamily="34" charset="0"/>
              <a:buChar char="•"/>
              <a:defRPr sz="1000" kern="1200">
                <a:solidFill>
                  <a:schemeClr val="tx1"/>
                </a:solidFill>
                <a:latin typeface="+mn-lt"/>
                <a:ea typeface="+mn-ea"/>
                <a:cs typeface="+mn-cs"/>
              </a:defRPr>
            </a:lvl8pPr>
            <a:lvl9pPr marL="266397" indent="-133199" algn="l" defTabSz="914392" rtl="0" eaLnBrk="1" latinLnBrk="0" hangingPunct="1">
              <a:lnSpc>
                <a:spcPct val="100000"/>
              </a:lnSpc>
              <a:spcBef>
                <a:spcPts val="400"/>
              </a:spcBef>
              <a:spcAft>
                <a:spcPts val="400"/>
              </a:spcAft>
              <a:buFont typeface="Arial" panose="020B0604020202020204" pitchFamily="34" charset="0"/>
              <a:buChar char="•"/>
              <a:defRPr sz="1000" kern="1200">
                <a:solidFill>
                  <a:schemeClr val="tx1"/>
                </a:solidFill>
                <a:latin typeface="+mn-lt"/>
                <a:ea typeface="+mn-ea"/>
                <a:cs typeface="+mn-cs"/>
              </a:defRPr>
            </a:lvl9pPr>
          </a:lstStyle>
          <a:p>
            <a:pPr marL="0" marR="0" lvl="0" indent="0" algn="l" defTabSz="914392"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Arial" panose="020B0604020202020204"/>
                <a:ea typeface="+mn-ea"/>
                <a:cs typeface="+mn-cs"/>
              </a:rPr>
              <a:t>John is 60 and has the following investments:</a:t>
            </a:r>
          </a:p>
        </p:txBody>
      </p:sp>
      <p:grpSp>
        <p:nvGrpSpPr>
          <p:cNvPr id="5" name="Group 4">
            <a:extLst>
              <a:ext uri="{FF2B5EF4-FFF2-40B4-BE49-F238E27FC236}">
                <a16:creationId xmlns:a16="http://schemas.microsoft.com/office/drawing/2014/main" id="{5B78B4CD-0CE4-FD2B-0DE4-C7E62FB8E104}"/>
              </a:ext>
            </a:extLst>
          </p:cNvPr>
          <p:cNvGrpSpPr/>
          <p:nvPr/>
        </p:nvGrpSpPr>
        <p:grpSpPr>
          <a:xfrm>
            <a:off x="275136" y="1372967"/>
            <a:ext cx="8630522" cy="2796916"/>
            <a:chOff x="406918" y="1952625"/>
            <a:chExt cx="10910370" cy="2796916"/>
          </a:xfrm>
        </p:grpSpPr>
        <p:sp>
          <p:nvSpPr>
            <p:cNvPr id="6" name="Rounded Rectangle 5">
              <a:extLst>
                <a:ext uri="{FF2B5EF4-FFF2-40B4-BE49-F238E27FC236}">
                  <a16:creationId xmlns:a16="http://schemas.microsoft.com/office/drawing/2014/main" id="{4DC414B5-BEE4-3942-B3CA-D383B3DEF8FF}"/>
                </a:ext>
              </a:extLst>
            </p:cNvPr>
            <p:cNvSpPr/>
            <p:nvPr/>
          </p:nvSpPr>
          <p:spPr>
            <a:xfrm>
              <a:off x="406918" y="2802519"/>
              <a:ext cx="2651760" cy="1939531"/>
            </a:xfrm>
            <a:prstGeom prst="roundRect">
              <a:avLst>
                <a:gd name="adj" fmla="val 0"/>
              </a:avLst>
            </a:prstGeom>
            <a:solidFill>
              <a:srgbClr val="FFFFFF"/>
            </a:solidFill>
            <a:ln w="12700" cap="flat" cmpd="sng" algn="ctr">
              <a:solidFill>
                <a:srgbClr val="008264"/>
              </a:solidFill>
              <a:prstDash val="solid"/>
              <a:miter lim="800000"/>
            </a:ln>
            <a:effectLst/>
          </p:spPr>
          <p:txBody>
            <a:bodyPr lIns="96000" tIns="60957" rIns="96000" bIns="60957" rtlCol="0" anchor="t"/>
            <a:lstStyle/>
            <a:p>
              <a:pPr marL="140400" marR="0" lvl="0" indent="-140400" defTabSz="90938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a:ea typeface="+mn-ea"/>
                  <a:cs typeface="+mn-cs"/>
                </a:rPr>
                <a:t>No transitional protection</a:t>
              </a:r>
            </a:p>
          </p:txBody>
        </p:sp>
        <p:sp>
          <p:nvSpPr>
            <p:cNvPr id="7" name="Rounded Rectangle 11">
              <a:extLst>
                <a:ext uri="{FF2B5EF4-FFF2-40B4-BE49-F238E27FC236}">
                  <a16:creationId xmlns:a16="http://schemas.microsoft.com/office/drawing/2014/main" id="{C25359F4-52EE-5142-16CD-DFDEA81A35E1}"/>
                </a:ext>
              </a:extLst>
            </p:cNvPr>
            <p:cNvSpPr/>
            <p:nvPr/>
          </p:nvSpPr>
          <p:spPr>
            <a:xfrm>
              <a:off x="440446" y="1964076"/>
              <a:ext cx="2651760" cy="779497"/>
            </a:xfrm>
            <a:prstGeom prst="roundRect">
              <a:avLst>
                <a:gd name="adj" fmla="val 0"/>
              </a:avLst>
            </a:prstGeom>
            <a:solidFill>
              <a:schemeClr val="tx1"/>
            </a:solidFill>
            <a:ln w="12700" cap="flat" cmpd="sng" algn="ctr">
              <a:noFill/>
              <a:prstDash val="solid"/>
              <a:miter lim="800000"/>
            </a:ln>
            <a:effectLst/>
          </p:spPr>
          <p:txBody>
            <a:bodyPr lIns="96000" tIns="60957" rIns="96000" bIns="60957" rtlCol="0" anchor="ctr"/>
            <a:lstStyle/>
            <a:p>
              <a:pPr marL="143368" marR="0" lvl="0" indent="-143368" algn="ctr" defTabSz="90938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panose="020B0604020202020204"/>
                  <a:ea typeface="+mn-ea"/>
                  <a:cs typeface="+mn-cs"/>
                </a:rPr>
                <a:t>Uncrystallised SIPP £1m</a:t>
              </a: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 name="Rounded Rectangle 6">
              <a:extLst>
                <a:ext uri="{FF2B5EF4-FFF2-40B4-BE49-F238E27FC236}">
                  <a16:creationId xmlns:a16="http://schemas.microsoft.com/office/drawing/2014/main" id="{9CF5FDAF-8B71-749D-C046-DB21F31E152A}"/>
                </a:ext>
              </a:extLst>
            </p:cNvPr>
            <p:cNvSpPr/>
            <p:nvPr/>
          </p:nvSpPr>
          <p:spPr>
            <a:xfrm>
              <a:off x="3164867" y="2797368"/>
              <a:ext cx="2685288" cy="1944682"/>
            </a:xfrm>
            <a:prstGeom prst="roundRect">
              <a:avLst>
                <a:gd name="adj" fmla="val 0"/>
              </a:avLst>
            </a:prstGeom>
            <a:solidFill>
              <a:srgbClr val="FFFFFF"/>
            </a:solidFill>
            <a:ln w="12700" cap="flat" cmpd="sng" algn="ctr">
              <a:solidFill>
                <a:srgbClr val="DDE5ED">
                  <a:lumMod val="50000"/>
                </a:srgbClr>
              </a:solidFill>
              <a:prstDash val="solid"/>
              <a:miter lim="800000"/>
            </a:ln>
            <a:effectLst/>
          </p:spPr>
          <p:txBody>
            <a:bodyPr lIns="96000" tIns="60957" rIns="96000" bIns="60957" rtlCol="0" anchor="t"/>
            <a:lstStyle/>
            <a:p>
              <a:pPr marL="140400" marR="0" lvl="0" indent="-140400" defTabSz="909380" eaLnBrk="1" fontAlgn="auto" latinLnBrk="0" hangingPunct="1">
                <a:lnSpc>
                  <a:spcPct val="100000"/>
                </a:lnSpc>
                <a:spcBef>
                  <a:spcPts val="0"/>
                </a:spcBef>
                <a:spcAft>
                  <a:spcPts val="400"/>
                </a:spcAft>
                <a:buClrTx/>
                <a:buSzTx/>
                <a:buFont typeface="Arial" charset="0"/>
                <a:buChar char="•"/>
                <a:tabLst/>
                <a:defRPr/>
              </a:pPr>
              <a:endParaRPr kumimoji="0" lang="en-GB" sz="16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9" name="Rounded Rectangle 12">
              <a:extLst>
                <a:ext uri="{FF2B5EF4-FFF2-40B4-BE49-F238E27FC236}">
                  <a16:creationId xmlns:a16="http://schemas.microsoft.com/office/drawing/2014/main" id="{4DF5BB53-D8F3-6FA8-A981-BEFFD8B02BC5}"/>
                </a:ext>
              </a:extLst>
            </p:cNvPr>
            <p:cNvSpPr/>
            <p:nvPr/>
          </p:nvSpPr>
          <p:spPr>
            <a:xfrm>
              <a:off x="3164868" y="1964104"/>
              <a:ext cx="2685288" cy="777917"/>
            </a:xfrm>
            <a:prstGeom prst="roundRect">
              <a:avLst>
                <a:gd name="adj" fmla="val 0"/>
              </a:avLst>
            </a:prstGeom>
            <a:solidFill>
              <a:schemeClr val="tx1">
                <a:lumMod val="90000"/>
                <a:lumOff val="10000"/>
              </a:schemeClr>
            </a:solidFill>
            <a:ln w="12700" cap="flat" cmpd="sng" algn="ctr">
              <a:noFill/>
              <a:prstDash val="solid"/>
              <a:miter lim="800000"/>
            </a:ln>
            <a:effectLst/>
          </p:spPr>
          <p:txBody>
            <a:bodyPr lIns="96000" tIns="60957" rIns="96000" bIns="60957" rtlCol="0" anchor="ctr"/>
            <a:lstStyle/>
            <a:p>
              <a:pPr marL="143368" marR="0" lvl="0" indent="-143368" algn="ctr" defTabSz="90938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panose="020B0604020202020204"/>
                  <a:ea typeface="+mn-ea"/>
                  <a:cs typeface="+mn-cs"/>
                </a:rPr>
                <a:t>ISA</a:t>
              </a:r>
            </a:p>
            <a:p>
              <a:pPr marL="143368" marR="0" lvl="0" indent="-143368" algn="ctr" defTabSz="90938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panose="020B0604020202020204"/>
                  <a:ea typeface="+mn-ea"/>
                  <a:cs typeface="+mn-cs"/>
                </a:rPr>
                <a:t>£500,000</a:t>
              </a: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0" name="Rounded Rectangle 7">
              <a:extLst>
                <a:ext uri="{FF2B5EF4-FFF2-40B4-BE49-F238E27FC236}">
                  <a16:creationId xmlns:a16="http://schemas.microsoft.com/office/drawing/2014/main" id="{B337824A-F058-A935-08ED-43BD98D5A0A1}"/>
                </a:ext>
              </a:extLst>
            </p:cNvPr>
            <p:cNvSpPr/>
            <p:nvPr/>
          </p:nvSpPr>
          <p:spPr>
            <a:xfrm>
              <a:off x="5905561" y="2788265"/>
              <a:ext cx="2645664" cy="1953785"/>
            </a:xfrm>
            <a:prstGeom prst="roundRect">
              <a:avLst>
                <a:gd name="adj" fmla="val 0"/>
              </a:avLst>
            </a:prstGeom>
            <a:noFill/>
            <a:ln w="12700" cap="flat" cmpd="sng" algn="ctr">
              <a:solidFill>
                <a:srgbClr val="A7A8A9"/>
              </a:solidFill>
              <a:prstDash val="solid"/>
              <a:miter lim="800000"/>
            </a:ln>
            <a:effectLst/>
          </p:spPr>
          <p:txBody>
            <a:bodyPr lIns="96000" tIns="60957" rIns="96000" bIns="60957" rtlCol="0" anchor="t"/>
            <a:lstStyle/>
            <a:p>
              <a:pPr marL="140400" marR="0" lvl="0" indent="-140400" defTabSz="90938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a:ea typeface="+mn-ea"/>
                  <a:cs typeface="+mn-cs"/>
                </a:rPr>
                <a:t>Amount invested £240,000</a:t>
              </a:r>
            </a:p>
            <a:p>
              <a:pPr marL="140400" marR="0" lvl="0" indent="-140400" defTabSz="90938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a:ea typeface="+mn-ea"/>
                  <a:cs typeface="+mn-cs"/>
                </a:rPr>
                <a:t>Dividend £10,000 p.a.</a:t>
              </a:r>
            </a:p>
            <a:p>
              <a:pPr marL="140400" marR="0" lvl="0" indent="-140400" defTabSz="90938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a:ea typeface="+mn-ea"/>
                  <a:cs typeface="+mn-cs"/>
                </a:rPr>
                <a:t>Income units</a:t>
              </a:r>
            </a:p>
            <a:p>
              <a:pPr marL="140400" marR="0" lvl="0" indent="-140400" algn="ctr" defTabSz="909380" eaLnBrk="1" fontAlgn="auto" latinLnBrk="0" hangingPunct="1">
                <a:lnSpc>
                  <a:spcPct val="100000"/>
                </a:lnSpc>
                <a:spcBef>
                  <a:spcPts val="0"/>
                </a:spcBef>
                <a:spcAft>
                  <a:spcPts val="40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1" name="Rounded Rectangle 13">
              <a:extLst>
                <a:ext uri="{FF2B5EF4-FFF2-40B4-BE49-F238E27FC236}">
                  <a16:creationId xmlns:a16="http://schemas.microsoft.com/office/drawing/2014/main" id="{42C6CC84-232F-81DF-5CC9-038FABAC410E}"/>
                </a:ext>
              </a:extLst>
            </p:cNvPr>
            <p:cNvSpPr/>
            <p:nvPr/>
          </p:nvSpPr>
          <p:spPr>
            <a:xfrm>
              <a:off x="5914190" y="1952625"/>
              <a:ext cx="2645664" cy="780286"/>
            </a:xfrm>
            <a:prstGeom prst="roundRect">
              <a:avLst>
                <a:gd name="adj" fmla="val 0"/>
              </a:avLst>
            </a:prstGeom>
            <a:solidFill>
              <a:schemeClr val="tx1">
                <a:lumMod val="75000"/>
                <a:lumOff val="25000"/>
              </a:schemeClr>
            </a:solidFill>
            <a:ln w="12700" cap="flat" cmpd="sng" algn="ctr">
              <a:noFill/>
              <a:prstDash val="solid"/>
              <a:miter lim="800000"/>
            </a:ln>
            <a:effectLst/>
          </p:spPr>
          <p:txBody>
            <a:bodyPr lIns="96000" tIns="60957" rIns="96000" bIns="60957" rtlCol="0" anchor="ctr"/>
            <a:lstStyle/>
            <a:p>
              <a:pPr marL="143368" marR="0" lvl="0" indent="-143368" algn="ctr" defTabSz="90938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panose="020B0604020202020204"/>
                  <a:ea typeface="+mn-ea"/>
                  <a:cs typeface="+mn-cs"/>
                </a:rPr>
                <a:t>Collective (OEIC)</a:t>
              </a:r>
            </a:p>
            <a:p>
              <a:pPr marL="143368" marR="0" lvl="0" indent="-143368" algn="ctr" defTabSz="90938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panose="020B0604020202020204"/>
                  <a:ea typeface="+mn-ea"/>
                  <a:cs typeface="+mn-cs"/>
                </a:rPr>
                <a:t>£500,000</a:t>
              </a: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2" name="Rounded Rectangle 8">
              <a:extLst>
                <a:ext uri="{FF2B5EF4-FFF2-40B4-BE49-F238E27FC236}">
                  <a16:creationId xmlns:a16="http://schemas.microsoft.com/office/drawing/2014/main" id="{008C4717-C287-6C56-2652-63288CDB3083}"/>
                </a:ext>
              </a:extLst>
            </p:cNvPr>
            <p:cNvSpPr/>
            <p:nvPr/>
          </p:nvSpPr>
          <p:spPr>
            <a:xfrm>
              <a:off x="8641144" y="2795756"/>
              <a:ext cx="2676144" cy="1953785"/>
            </a:xfrm>
            <a:prstGeom prst="roundRect">
              <a:avLst>
                <a:gd name="adj" fmla="val 0"/>
              </a:avLst>
            </a:prstGeom>
            <a:noFill/>
            <a:ln w="12700" cap="flat" cmpd="sng" algn="ctr">
              <a:solidFill>
                <a:srgbClr val="000000"/>
              </a:solidFill>
              <a:prstDash val="solid"/>
              <a:miter lim="800000"/>
            </a:ln>
            <a:effectLst/>
          </p:spPr>
          <p:txBody>
            <a:bodyPr lIns="96000" tIns="60957" rIns="96000" bIns="60957" rtlCol="0" anchor="t"/>
            <a:lstStyle/>
            <a:p>
              <a:pPr marL="140400" marR="0" lvl="0" indent="-140400" defTabSz="909380" eaLnBrk="1" fontAlgn="auto" latinLnBrk="0" hangingPunct="1">
                <a:lnSpc>
                  <a:spcPct val="100000"/>
                </a:lnSpc>
                <a:spcBef>
                  <a:spcPts val="0"/>
                </a:spcBef>
                <a:spcAft>
                  <a:spcPts val="400"/>
                </a:spcAft>
                <a:buClrTx/>
                <a:buSzTx/>
                <a:buFont typeface="Arial" charset="0"/>
                <a:buChar char="•"/>
                <a:tabLst/>
                <a:defRPr/>
              </a:pPr>
              <a:r>
                <a:rPr kumimoji="0" lang="en-GB" sz="1600" b="0" i="0" u="none" strike="noStrike" kern="0" cap="none" spc="0" normalizeH="0" baseline="0" noProof="0" dirty="0">
                  <a:ln>
                    <a:noFill/>
                  </a:ln>
                  <a:effectLst/>
                  <a:uLnTx/>
                  <a:uFillTx/>
                  <a:latin typeface="Arial" panose="020B0604020202020204"/>
                  <a:ea typeface="+mn-ea"/>
                  <a:cs typeface="+mn-cs"/>
                </a:rPr>
                <a:t>Original investment £250,000</a:t>
              </a:r>
            </a:p>
            <a:p>
              <a:pPr marL="140400" marR="0" lvl="0" indent="-140400" defTabSz="90938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a:ea typeface="+mn-ea"/>
                  <a:cs typeface="+mn-cs"/>
                </a:rPr>
                <a:t>250 segments</a:t>
              </a:r>
            </a:p>
            <a:p>
              <a:pPr marL="140400" marR="0" lvl="0" indent="-140400" defTabSz="90938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a:ea typeface="+mn-ea"/>
                  <a:cs typeface="+mn-cs"/>
                </a:rPr>
                <a:t>In force 10 complete years</a:t>
              </a:r>
            </a:p>
            <a:p>
              <a:pPr marL="140400" marR="0" lvl="0" indent="-140400" defTabSz="90938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a:ea typeface="+mn-ea"/>
                  <a:cs typeface="+mn-cs"/>
                </a:rPr>
                <a:t>No previous withdrawals</a:t>
              </a:r>
            </a:p>
            <a:p>
              <a:pPr marL="140400" marR="0" lvl="0" indent="-140400" algn="ctr" defTabSz="909380" eaLnBrk="1" fontAlgn="auto" latinLnBrk="0" hangingPunct="1">
                <a:lnSpc>
                  <a:spcPct val="100000"/>
                </a:lnSpc>
                <a:spcBef>
                  <a:spcPts val="0"/>
                </a:spcBef>
                <a:spcAft>
                  <a:spcPts val="40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3" name="Rounded Rectangle 14">
              <a:extLst>
                <a:ext uri="{FF2B5EF4-FFF2-40B4-BE49-F238E27FC236}">
                  <a16:creationId xmlns:a16="http://schemas.microsoft.com/office/drawing/2014/main" id="{6F55B8F0-4056-8FF6-978E-39A5A5CDFA31}"/>
                </a:ext>
              </a:extLst>
            </p:cNvPr>
            <p:cNvSpPr/>
            <p:nvPr/>
          </p:nvSpPr>
          <p:spPr>
            <a:xfrm>
              <a:off x="8641144" y="1964076"/>
              <a:ext cx="2676144" cy="776338"/>
            </a:xfrm>
            <a:prstGeom prst="roundRect">
              <a:avLst>
                <a:gd name="adj" fmla="val 0"/>
              </a:avLst>
            </a:prstGeom>
            <a:solidFill>
              <a:schemeClr val="tx1">
                <a:lumMod val="50000"/>
                <a:lumOff val="50000"/>
              </a:schemeClr>
            </a:solidFill>
            <a:ln w="12700" cap="flat" cmpd="sng" algn="ctr">
              <a:noFill/>
              <a:prstDash val="solid"/>
              <a:miter lim="800000"/>
            </a:ln>
            <a:effectLst/>
          </p:spPr>
          <p:txBody>
            <a:bodyPr lIns="96000" tIns="60957" rIns="96000" bIns="60957" rtlCol="0" anchor="ctr"/>
            <a:lstStyle/>
            <a:p>
              <a:pPr marL="143368" marR="0" lvl="0" indent="-143368" algn="ctr" defTabSz="90938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panose="020B0604020202020204"/>
                  <a:ea typeface="+mn-ea"/>
                  <a:cs typeface="+mn-cs"/>
                </a:rPr>
                <a:t>International Bond</a:t>
              </a:r>
            </a:p>
            <a:p>
              <a:pPr marL="143368" marR="0" lvl="0" indent="-143368" algn="ctr" defTabSz="90938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panose="020B0604020202020204"/>
                  <a:ea typeface="+mn-ea"/>
                  <a:cs typeface="+mn-cs"/>
                </a:rPr>
                <a:t>£500,000</a:t>
              </a:r>
            </a:p>
          </p:txBody>
        </p:sp>
      </p:grpSp>
      <p:sp>
        <p:nvSpPr>
          <p:cNvPr id="14" name="Rectangle 13">
            <a:extLst>
              <a:ext uri="{FF2B5EF4-FFF2-40B4-BE49-F238E27FC236}">
                <a16:creationId xmlns:a16="http://schemas.microsoft.com/office/drawing/2014/main" id="{807F6810-7B36-9C90-12AD-F09559490CB5}"/>
              </a:ext>
            </a:extLst>
          </p:cNvPr>
          <p:cNvSpPr/>
          <p:nvPr/>
        </p:nvSpPr>
        <p:spPr>
          <a:xfrm>
            <a:off x="265288" y="4294147"/>
            <a:ext cx="5468164" cy="369332"/>
          </a:xfrm>
          <a:prstGeom prst="rect">
            <a:avLst/>
          </a:prstGeom>
        </p:spPr>
        <p:txBody>
          <a:bodyPr wrap="none">
            <a:spAutoFit/>
          </a:bodyPr>
          <a:lstStyle/>
          <a:p>
            <a:pPr algn="ctr" defTabSz="914273">
              <a:defRPr/>
            </a:pPr>
            <a:r>
              <a:rPr lang="en-GB" b="1" kern="0" dirty="0"/>
              <a:t>John is looking to take a net income of £100,000</a:t>
            </a:r>
          </a:p>
        </p:txBody>
      </p:sp>
    </p:spTree>
    <p:extLst>
      <p:ext uri="{BB962C8B-B14F-4D97-AF65-F5344CB8AC3E}">
        <p14:creationId xmlns:p14="http://schemas.microsoft.com/office/powerpoint/2010/main" val="333094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8D78-FC0C-ED13-94E1-7230B567F0C4}"/>
              </a:ext>
            </a:extLst>
          </p:cNvPr>
          <p:cNvSpPr>
            <a:spLocks noGrp="1"/>
          </p:cNvSpPr>
          <p:nvPr>
            <p:ph type="title"/>
          </p:nvPr>
        </p:nvSpPr>
        <p:spPr/>
        <p:txBody>
          <a:bodyPr/>
          <a:lstStyle/>
          <a:p>
            <a:r>
              <a:rPr lang="en-US" dirty="0"/>
              <a:t>Traditional strategy</a:t>
            </a:r>
            <a:endParaRPr lang="en-GB" dirty="0"/>
          </a:p>
        </p:txBody>
      </p:sp>
      <p:sp>
        <p:nvSpPr>
          <p:cNvPr id="4" name="Content Placeholder 3">
            <a:extLst>
              <a:ext uri="{FF2B5EF4-FFF2-40B4-BE49-F238E27FC236}">
                <a16:creationId xmlns:a16="http://schemas.microsoft.com/office/drawing/2014/main" id="{745600D9-97DF-0FCA-5D2E-CB9F6544261D}"/>
              </a:ext>
            </a:extLst>
          </p:cNvPr>
          <p:cNvSpPr txBox="1">
            <a:spLocks/>
          </p:cNvSpPr>
          <p:nvPr/>
        </p:nvSpPr>
        <p:spPr>
          <a:xfrm>
            <a:off x="357351" y="1199707"/>
            <a:ext cx="8513379" cy="971547"/>
          </a:xfrm>
          <a:prstGeom prst="rect">
            <a:avLst/>
          </a:prstGeom>
        </p:spPr>
        <p:txBody>
          <a:bodyPr vert="horz" lIns="0" tIns="0" rIns="0" bIns="0" rtlCol="0">
            <a:noAutofit/>
          </a:bodyPr>
          <a:lstStyle>
            <a:lvl1pPr marL="0" indent="0" algn="l" defTabSz="914392" rtl="0" eaLnBrk="1" latinLnBrk="0" hangingPunct="1">
              <a:lnSpc>
                <a:spcPct val="100000"/>
              </a:lnSpc>
              <a:spcBef>
                <a:spcPts val="400"/>
              </a:spcBef>
              <a:spcAft>
                <a:spcPts val="400"/>
              </a:spcAft>
              <a:buFont typeface="Arial" panose="020B0604020202020204" pitchFamily="34" charset="0"/>
              <a:buNone/>
              <a:defRPr sz="1400" b="1" kern="1200" spc="0">
                <a:solidFill>
                  <a:schemeClr val="tx1"/>
                </a:solidFill>
                <a:latin typeface="+mn-lt"/>
                <a:ea typeface="+mn-ea"/>
                <a:cs typeface="+mn-cs"/>
              </a:defRPr>
            </a:lvl1pPr>
            <a:lvl2pPr marL="0" indent="0" algn="l" defTabSz="914392" rtl="0" eaLnBrk="1" latinLnBrk="0" hangingPunct="1">
              <a:lnSpc>
                <a:spcPct val="100000"/>
              </a:lnSpc>
              <a:spcBef>
                <a:spcPts val="400"/>
              </a:spcBef>
              <a:spcAft>
                <a:spcPts val="400"/>
              </a:spcAft>
              <a:buFont typeface="Arial" panose="020B0604020202020204" pitchFamily="34" charset="0"/>
              <a:buNone/>
              <a:tabLst/>
              <a:defRPr sz="1400" kern="1200" spc="0">
                <a:solidFill>
                  <a:schemeClr val="tx1"/>
                </a:solidFill>
                <a:latin typeface="+mn-lt"/>
                <a:ea typeface="+mn-ea"/>
                <a:cs typeface="+mn-cs"/>
              </a:defRPr>
            </a:lvl2pPr>
            <a:lvl3pPr marL="133349" indent="-133349" algn="l" defTabSz="914392" rtl="0" eaLnBrk="1" latinLnBrk="0" hangingPunct="1">
              <a:lnSpc>
                <a:spcPct val="100000"/>
              </a:lnSpc>
              <a:spcBef>
                <a:spcPts val="400"/>
              </a:spcBef>
              <a:spcAft>
                <a:spcPts val="400"/>
              </a:spcAft>
              <a:buFont typeface="Arial" panose="020B0604020202020204" pitchFamily="34" charset="0"/>
              <a:buChar char="•"/>
              <a:tabLst/>
              <a:defRPr sz="1400" kern="1200" spc="0">
                <a:solidFill>
                  <a:schemeClr val="tx1"/>
                </a:solidFill>
                <a:latin typeface="+mn-lt"/>
                <a:ea typeface="+mn-ea"/>
                <a:cs typeface="+mn-cs"/>
              </a:defRPr>
            </a:lvl3pPr>
            <a:lvl4pPr marL="266697" indent="-133349" algn="l" defTabSz="914392" rtl="0" eaLnBrk="1" latinLnBrk="0" hangingPunct="1">
              <a:lnSpc>
                <a:spcPct val="100000"/>
              </a:lnSpc>
              <a:spcBef>
                <a:spcPts val="400"/>
              </a:spcBef>
              <a:spcAft>
                <a:spcPts val="400"/>
              </a:spcAft>
              <a:buFont typeface="Arial" panose="020B0604020202020204" pitchFamily="34" charset="0"/>
              <a:buChar char="•"/>
              <a:tabLst/>
              <a:defRPr sz="1400" kern="1200" spc="0">
                <a:solidFill>
                  <a:schemeClr val="tx1"/>
                </a:solidFill>
                <a:latin typeface="+mn-lt"/>
                <a:ea typeface="+mn-ea"/>
                <a:cs typeface="+mn-cs"/>
              </a:defRPr>
            </a:lvl4pPr>
            <a:lvl5pPr marL="400047" indent="-133349" algn="l" defTabSz="914392" rtl="0" eaLnBrk="1" latinLnBrk="0" hangingPunct="1">
              <a:lnSpc>
                <a:spcPct val="100000"/>
              </a:lnSpc>
              <a:spcBef>
                <a:spcPts val="400"/>
              </a:spcBef>
              <a:spcAft>
                <a:spcPts val="400"/>
              </a:spcAft>
              <a:buFont typeface="Arial" panose="020B0604020202020204" pitchFamily="34" charset="0"/>
              <a:buChar char="•"/>
              <a:tabLst/>
              <a:defRPr sz="1400" kern="1200" spc="0">
                <a:solidFill>
                  <a:schemeClr val="tx1"/>
                </a:solidFill>
                <a:latin typeface="+mn-lt"/>
                <a:ea typeface="+mn-ea"/>
                <a:cs typeface="+mn-cs"/>
              </a:defRPr>
            </a:lvl5pPr>
            <a:lvl6pPr marL="0" indent="0" algn="l" defTabSz="914392" rtl="0" eaLnBrk="1" latinLnBrk="0" hangingPunct="1">
              <a:lnSpc>
                <a:spcPct val="100000"/>
              </a:lnSpc>
              <a:spcBef>
                <a:spcPts val="400"/>
              </a:spcBef>
              <a:spcAft>
                <a:spcPts val="400"/>
              </a:spcAft>
              <a:buFont typeface="Arial" panose="020B0604020202020204" pitchFamily="34" charset="0"/>
              <a:buNone/>
              <a:defRPr sz="1000" b="1" kern="1200">
                <a:solidFill>
                  <a:schemeClr val="tx1"/>
                </a:solidFill>
                <a:latin typeface="+mn-lt"/>
                <a:ea typeface="+mn-ea"/>
                <a:cs typeface="+mn-cs"/>
              </a:defRPr>
            </a:lvl6pPr>
            <a:lvl7pPr marL="0" indent="0" algn="l" defTabSz="914392"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7pPr>
            <a:lvl8pPr marL="133199" indent="-133199" algn="l" defTabSz="914392" rtl="0" eaLnBrk="1" latinLnBrk="0" hangingPunct="1">
              <a:lnSpc>
                <a:spcPct val="100000"/>
              </a:lnSpc>
              <a:spcBef>
                <a:spcPts val="400"/>
              </a:spcBef>
              <a:spcAft>
                <a:spcPts val="400"/>
              </a:spcAft>
              <a:buFont typeface="Arial" panose="020B0604020202020204" pitchFamily="34" charset="0"/>
              <a:buChar char="•"/>
              <a:defRPr sz="1000" kern="1200">
                <a:solidFill>
                  <a:schemeClr val="tx1"/>
                </a:solidFill>
                <a:latin typeface="+mn-lt"/>
                <a:ea typeface="+mn-ea"/>
                <a:cs typeface="+mn-cs"/>
              </a:defRPr>
            </a:lvl8pPr>
            <a:lvl9pPr marL="266397" indent="-133199" algn="l" defTabSz="914392" rtl="0" eaLnBrk="1" latinLnBrk="0" hangingPunct="1">
              <a:lnSpc>
                <a:spcPct val="100000"/>
              </a:lnSpc>
              <a:spcBef>
                <a:spcPts val="400"/>
              </a:spcBef>
              <a:spcAft>
                <a:spcPts val="400"/>
              </a:spcAft>
              <a:buFont typeface="Arial" panose="020B0604020202020204" pitchFamily="34" charset="0"/>
              <a:buChar char="•"/>
              <a:defRPr sz="1000" kern="1200">
                <a:solidFill>
                  <a:schemeClr val="tx1"/>
                </a:solidFill>
                <a:latin typeface="+mn-lt"/>
                <a:ea typeface="+mn-ea"/>
                <a:cs typeface="+mn-cs"/>
              </a:defRPr>
            </a:lvl9pPr>
          </a:lstStyle>
          <a:p>
            <a:pPr marL="419099" lvl="2" indent="-285750">
              <a:spcBef>
                <a:spcPts val="0"/>
              </a:spcBef>
              <a:spcAft>
                <a:spcPts val="0"/>
              </a:spcAft>
            </a:pPr>
            <a:r>
              <a:rPr kumimoji="0" lang="en-US" sz="1800" i="0" u="none" strike="noStrike" kern="1200" cap="none" spc="0" normalizeH="0" baseline="0" noProof="0" dirty="0">
                <a:ln>
                  <a:noFill/>
                </a:ln>
                <a:effectLst/>
                <a:uLnTx/>
                <a:uFillTx/>
                <a:latin typeface="Arial" panose="020B0604020202020204"/>
                <a:ea typeface="+mn-ea"/>
                <a:cs typeface="+mn-cs"/>
              </a:rPr>
              <a:t>Dividend income £10,000pa</a:t>
            </a:r>
          </a:p>
          <a:p>
            <a:pPr marL="419099" lvl="2" indent="-285750">
              <a:spcBef>
                <a:spcPts val="0"/>
              </a:spcBef>
              <a:spcAft>
                <a:spcPts val="0"/>
              </a:spcAft>
            </a:pPr>
            <a:r>
              <a:rPr kumimoji="0" lang="en-US" sz="1800" i="0" u="none" strike="noStrike" kern="1200" cap="none" spc="0" normalizeH="0" baseline="0" noProof="0" dirty="0">
                <a:ln>
                  <a:noFill/>
                </a:ln>
                <a:effectLst/>
                <a:uLnTx/>
                <a:uFillTx/>
                <a:latin typeface="Arial" panose="020B0604020202020204"/>
                <a:ea typeface="+mn-ea"/>
                <a:cs typeface="+mn-cs"/>
              </a:rPr>
              <a:t>UFPLS from SIPP</a:t>
            </a:r>
          </a:p>
          <a:p>
            <a:pPr marL="419099" lvl="2" indent="-285750">
              <a:spcBef>
                <a:spcPts val="0"/>
              </a:spcBef>
              <a:spcAft>
                <a:spcPts val="0"/>
              </a:spcAft>
            </a:pPr>
            <a:r>
              <a:rPr kumimoji="0" lang="en-US" sz="1800" i="0" u="none" strike="noStrike" kern="1200" cap="none" spc="0" normalizeH="0" baseline="0" noProof="0" dirty="0">
                <a:ln>
                  <a:noFill/>
                </a:ln>
                <a:effectLst/>
                <a:uLnTx/>
                <a:uFillTx/>
                <a:latin typeface="Arial" panose="020B0604020202020204"/>
                <a:ea typeface="+mn-ea"/>
                <a:cs typeface="+mn-cs"/>
              </a:rPr>
              <a:t>Nothing from International Bond or ISA</a:t>
            </a:r>
          </a:p>
        </p:txBody>
      </p:sp>
      <p:graphicFrame>
        <p:nvGraphicFramePr>
          <p:cNvPr id="5" name="Table 4">
            <a:extLst>
              <a:ext uri="{FF2B5EF4-FFF2-40B4-BE49-F238E27FC236}">
                <a16:creationId xmlns:a16="http://schemas.microsoft.com/office/drawing/2014/main" id="{F2195C8B-59ED-C3DB-D001-51A0F0E26014}"/>
              </a:ext>
            </a:extLst>
          </p:cNvPr>
          <p:cNvGraphicFramePr>
            <a:graphicFrameLocks noGrp="1"/>
          </p:cNvGraphicFramePr>
          <p:nvPr>
            <p:extLst>
              <p:ext uri="{D42A27DB-BD31-4B8C-83A1-F6EECF244321}">
                <p14:modId xmlns:p14="http://schemas.microsoft.com/office/powerpoint/2010/main" val="3976871368"/>
              </p:ext>
            </p:extLst>
          </p:nvPr>
        </p:nvGraphicFramePr>
        <p:xfrm>
          <a:off x="410812" y="2146751"/>
          <a:ext cx="8210674" cy="2160000"/>
        </p:xfrm>
        <a:graphic>
          <a:graphicData uri="http://schemas.openxmlformats.org/drawingml/2006/table">
            <a:tbl>
              <a:tblPr firstRow="1" bandRow="1">
                <a:tableStyleId>{2D5ABB26-0587-4C30-8999-92F81FD0307C}</a:tableStyleId>
              </a:tblPr>
              <a:tblGrid>
                <a:gridCol w="5598188">
                  <a:extLst>
                    <a:ext uri="{9D8B030D-6E8A-4147-A177-3AD203B41FA5}">
                      <a16:colId xmlns:a16="http://schemas.microsoft.com/office/drawing/2014/main" val="20000"/>
                    </a:ext>
                  </a:extLst>
                </a:gridCol>
                <a:gridCol w="2612486">
                  <a:extLst>
                    <a:ext uri="{9D8B030D-6E8A-4147-A177-3AD203B41FA5}">
                      <a16:colId xmlns:a16="http://schemas.microsoft.com/office/drawing/2014/main" val="20001"/>
                    </a:ext>
                  </a:extLst>
                </a:gridCol>
              </a:tblGrid>
              <a:tr h="36000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GB" sz="1800" b="0" dirty="0">
                          <a:solidFill>
                            <a:schemeClr val="tx1"/>
                          </a:solidFill>
                        </a:rPr>
                        <a:t>Fund crystallised</a:t>
                      </a:r>
                    </a:p>
                  </a:txBody>
                  <a:tcPr marL="99073" marR="99073" marT="34291" marB="34291" anchor="ctr">
                    <a:lnT w="12700" cap="flat" cmpd="sng" algn="ctr">
                      <a:solidFill>
                        <a:schemeClr val="accent1"/>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GB" sz="1800" dirty="0">
                          <a:solidFill>
                            <a:schemeClr val="tx1"/>
                          </a:solidFill>
                        </a:rPr>
                        <a:t>£115,197</a:t>
                      </a:r>
                    </a:p>
                  </a:txBody>
                  <a:tcPr marL="99073" marR="99073" marT="34291" marB="34291" anchor="ctr">
                    <a:lnT w="12700" cap="flat" cmpd="sng" algn="ctr">
                      <a:solidFill>
                        <a:schemeClr val="accent1"/>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60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kumimoji="0" lang="en-GB" sz="1800" b="1" u="none" strike="noStrike" kern="1200" cap="none" spc="0" normalizeH="0" baseline="0" dirty="0">
                          <a:ln>
                            <a:noFill/>
                          </a:ln>
                          <a:solidFill>
                            <a:schemeClr val="tx1"/>
                          </a:solidFill>
                          <a:effectLst/>
                          <a:uLnTx/>
                          <a:uFillTx/>
                        </a:rPr>
                        <a:t>Tax free</a:t>
                      </a:r>
                      <a:endParaRPr kumimoji="0" lang="en-GB" sz="1800" b="1" i="0" u="none" strike="noStrike" kern="1200" cap="none" spc="0" normalizeH="0" baseline="0" dirty="0">
                        <a:ln>
                          <a:noFill/>
                        </a:ln>
                        <a:solidFill>
                          <a:schemeClr val="tx1"/>
                        </a:solidFill>
                        <a:effectLst/>
                        <a:uLnTx/>
                        <a:uFillTx/>
                        <a:latin typeface="Arial"/>
                        <a:ea typeface="+mn-ea"/>
                        <a:cs typeface="+mn-cs"/>
                      </a:endParaRPr>
                    </a:p>
                  </a:txBody>
                  <a:tcPr marL="99073" marR="99073" marT="34291" marB="34291"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kumimoji="0" lang="en-GB" sz="1800" b="1" u="none" strike="noStrike" kern="1200" cap="none" spc="0" normalizeH="0" baseline="0" dirty="0">
                          <a:ln>
                            <a:noFill/>
                          </a:ln>
                          <a:solidFill>
                            <a:schemeClr val="tx1"/>
                          </a:solidFill>
                          <a:effectLst/>
                          <a:uLnTx/>
                          <a:uFillTx/>
                        </a:rPr>
                        <a:t>£28,799</a:t>
                      </a:r>
                      <a:endParaRPr kumimoji="0" lang="en-GB" sz="1800" b="1" i="0" u="none" strike="noStrike" kern="1200" cap="none" spc="0" normalizeH="0" baseline="0" dirty="0">
                        <a:ln>
                          <a:noFill/>
                        </a:ln>
                        <a:solidFill>
                          <a:schemeClr val="tx1"/>
                        </a:solidFill>
                        <a:effectLst/>
                        <a:uLnTx/>
                        <a:uFillTx/>
                        <a:latin typeface="Arial"/>
                        <a:ea typeface="+mn-ea"/>
                        <a:cs typeface="+mn-cs"/>
                      </a:endParaRPr>
                    </a:p>
                  </a:txBody>
                  <a:tcPr marL="99073" marR="99073" marT="34291" marB="34291"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GB" sz="1800" b="1" dirty="0">
                          <a:solidFill>
                            <a:schemeClr val="tx1"/>
                          </a:solidFill>
                        </a:rPr>
                        <a:t>Gross taxable income</a:t>
                      </a:r>
                    </a:p>
                  </a:txBody>
                  <a:tcPr marL="99073" marR="99073" marT="34291" marB="34291"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GB" sz="1800" b="1" dirty="0">
                          <a:solidFill>
                            <a:schemeClr val="tx1"/>
                          </a:solidFill>
                        </a:rPr>
                        <a:t>£86,398</a:t>
                      </a:r>
                    </a:p>
                  </a:txBody>
                  <a:tcPr marL="99073" marR="99073" marT="34291" marB="34291"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GB" sz="1800" dirty="0">
                          <a:solidFill>
                            <a:schemeClr val="tx1"/>
                          </a:solidFill>
                        </a:rPr>
                        <a:t>Remaining uncrystallised fund </a:t>
                      </a:r>
                    </a:p>
                  </a:txBody>
                  <a:tcPr marL="99073" marR="99073" marT="34291" marB="34291"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GB" sz="1800" dirty="0">
                          <a:solidFill>
                            <a:schemeClr val="tx1"/>
                          </a:solidFill>
                        </a:rPr>
                        <a:t>£884,803</a:t>
                      </a:r>
                    </a:p>
                  </a:txBody>
                  <a:tcPr marL="99073" marR="99073" marT="34291" marB="34291"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schemeClr val="tx1"/>
                          </a:solidFill>
                          <a:effectLst/>
                          <a:uLnTx/>
                          <a:uFillTx/>
                        </a:rPr>
                        <a:t>Current additional PCLS available</a:t>
                      </a:r>
                      <a:endParaRPr kumimoji="0" lang="en-GB" sz="1800" b="0" i="0" u="none" strike="noStrike" kern="1200" cap="none" spc="0" normalizeH="0" baseline="0" noProof="0" dirty="0">
                        <a:ln>
                          <a:noFill/>
                        </a:ln>
                        <a:solidFill>
                          <a:schemeClr val="tx1"/>
                        </a:solidFill>
                        <a:effectLst/>
                        <a:uLnTx/>
                        <a:uFillTx/>
                        <a:latin typeface="Arial"/>
                        <a:ea typeface="+mn-ea"/>
                        <a:cs typeface="+mn-cs"/>
                      </a:endParaRPr>
                    </a:p>
                  </a:txBody>
                  <a:tcPr marL="99073" marR="99073" marT="34291" marB="34291"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GB" sz="1800" b="0" dirty="0">
                          <a:solidFill>
                            <a:schemeClr val="tx1"/>
                          </a:solidFill>
                        </a:rPr>
                        <a:t>£221,201</a:t>
                      </a:r>
                    </a:p>
                  </a:txBody>
                  <a:tcPr marL="99073" marR="99073" marT="34291" marB="34291"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360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GB" sz="1800" dirty="0">
                          <a:solidFill>
                            <a:schemeClr val="tx1"/>
                          </a:solidFill>
                        </a:rPr>
                        <a:t>Current pension death benefit payable  </a:t>
                      </a:r>
                    </a:p>
                  </a:txBody>
                  <a:tcPr marL="99073" marR="99073" marT="34291" marB="34291" anchor="ct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GB" sz="1800" dirty="0">
                          <a:solidFill>
                            <a:schemeClr val="tx1"/>
                          </a:solidFill>
                        </a:rPr>
                        <a:t>£884,803</a:t>
                      </a:r>
                    </a:p>
                  </a:txBody>
                  <a:tcPr marL="99073" marR="99073" marT="34291" marB="34291" anchor="ct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075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D948-DE81-2A00-6E89-9DBE4945D982}"/>
              </a:ext>
            </a:extLst>
          </p:cNvPr>
          <p:cNvSpPr>
            <a:spLocks noGrp="1"/>
          </p:cNvSpPr>
          <p:nvPr>
            <p:ph type="title"/>
          </p:nvPr>
        </p:nvSpPr>
        <p:spPr>
          <a:xfrm>
            <a:off x="357351" y="77905"/>
            <a:ext cx="8513379" cy="440063"/>
          </a:xfrm>
        </p:spPr>
        <p:txBody>
          <a:bodyPr anchor="t">
            <a:normAutofit fontScale="90000"/>
          </a:bodyPr>
          <a:lstStyle/>
          <a:p>
            <a:r>
              <a:rPr lang="en-US" dirty="0"/>
              <a:t>Traditional approach from pension</a:t>
            </a:r>
            <a:endParaRPr lang="en-GB" dirty="0"/>
          </a:p>
        </p:txBody>
      </p:sp>
      <p:graphicFrame>
        <p:nvGraphicFramePr>
          <p:cNvPr id="4" name="Table 3">
            <a:extLst>
              <a:ext uri="{FF2B5EF4-FFF2-40B4-BE49-F238E27FC236}">
                <a16:creationId xmlns:a16="http://schemas.microsoft.com/office/drawing/2014/main" id="{BF33BD7D-6EAD-5C99-B494-1FD9F47E401B}"/>
              </a:ext>
            </a:extLst>
          </p:cNvPr>
          <p:cNvGraphicFramePr>
            <a:graphicFrameLocks noGrp="1"/>
          </p:cNvGraphicFramePr>
          <p:nvPr>
            <p:extLst>
              <p:ext uri="{D42A27DB-BD31-4B8C-83A1-F6EECF244321}">
                <p14:modId xmlns:p14="http://schemas.microsoft.com/office/powerpoint/2010/main" val="3104441005"/>
              </p:ext>
            </p:extLst>
          </p:nvPr>
        </p:nvGraphicFramePr>
        <p:xfrm>
          <a:off x="273270" y="483403"/>
          <a:ext cx="8779710" cy="4261364"/>
        </p:xfrm>
        <a:graphic>
          <a:graphicData uri="http://schemas.openxmlformats.org/drawingml/2006/table">
            <a:tbl>
              <a:tblPr firstRow="1" bandRow="1"/>
              <a:tblGrid>
                <a:gridCol w="4389855">
                  <a:extLst>
                    <a:ext uri="{9D8B030D-6E8A-4147-A177-3AD203B41FA5}">
                      <a16:colId xmlns:a16="http://schemas.microsoft.com/office/drawing/2014/main" val="20000"/>
                    </a:ext>
                  </a:extLst>
                </a:gridCol>
                <a:gridCol w="4389855">
                  <a:extLst>
                    <a:ext uri="{9D8B030D-6E8A-4147-A177-3AD203B41FA5}">
                      <a16:colId xmlns:a16="http://schemas.microsoft.com/office/drawing/2014/main" val="3620253073"/>
                    </a:ext>
                  </a:extLst>
                </a:gridCol>
              </a:tblGrid>
              <a:tr h="560934">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0" dirty="0">
                          <a:solidFill>
                            <a:schemeClr val="tx1"/>
                          </a:solidFill>
                        </a:rPr>
                        <a:t>SIPP crystallise £115,197</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indent="-285750">
                        <a:buFont typeface="Arial" panose="020B0604020202020204" pitchFamily="34" charset="0"/>
                        <a:buChar char="•"/>
                      </a:pPr>
                      <a:r>
                        <a:rPr lang="en-GB" sz="1800" dirty="0">
                          <a:solidFill>
                            <a:schemeClr val="tx1"/>
                          </a:solidFill>
                        </a:rPr>
                        <a:t>Tax free cash £28,799</a:t>
                      </a:r>
                    </a:p>
                    <a:p>
                      <a:pPr marL="285750" indent="-285750">
                        <a:buFont typeface="Arial" panose="020B0604020202020204" pitchFamily="34" charset="0"/>
                        <a:buChar char="•"/>
                      </a:pPr>
                      <a:r>
                        <a:rPr lang="en-GB" sz="1800" dirty="0">
                          <a:solidFill>
                            <a:schemeClr val="tx1"/>
                          </a:solidFill>
                        </a:rPr>
                        <a:t>Gross pension £86,398</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8754">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indent="0" algn="l" defTabSz="684822"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International bond</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marR="0" indent="-285750" algn="l" defTabSz="6848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Nothing</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8754">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indent="0" algn="l" defTabSz="684822"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ISA</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marR="0" indent="-285750" algn="l" defTabSz="6848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Nothing</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754">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indent="0" algn="l" defTabSz="684822"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OEIC dividend </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marR="0" indent="-285750" algn="l" defTabSz="6848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£10,000</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754">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indent="0" algn="l" defTabSz="684822"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Total gross</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marR="0" indent="-285750" algn="l" defTabSz="6848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bg1"/>
                          </a:solidFill>
                        </a:rPr>
                        <a:t>£125,197</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5"/>
                  </a:ext>
                </a:extLst>
              </a:tr>
              <a:tr h="128747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0" dirty="0">
                          <a:solidFill>
                            <a:schemeClr val="tx1"/>
                          </a:solidFill>
                        </a:rPr>
                        <a:t>Allowances used</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indent="-285750">
                        <a:buFont typeface="Arial" panose="020B0604020202020204" pitchFamily="34" charset="0"/>
                        <a:buChar char="•"/>
                      </a:pPr>
                      <a:r>
                        <a:rPr lang="en-GB" sz="1800" b="0" dirty="0">
                          <a:solidFill>
                            <a:schemeClr val="tx1"/>
                          </a:solidFill>
                        </a:rPr>
                        <a:t>Personal £12,570</a:t>
                      </a:r>
                    </a:p>
                    <a:p>
                      <a:pPr marL="285750" indent="-285750">
                        <a:buFont typeface="Arial" panose="020B0604020202020204" pitchFamily="34" charset="0"/>
                        <a:buChar char="•"/>
                      </a:pPr>
                      <a:r>
                        <a:rPr lang="en-GB" sz="1800" b="0" dirty="0">
                          <a:solidFill>
                            <a:schemeClr val="tx1"/>
                          </a:solidFill>
                        </a:rPr>
                        <a:t>Starting rate £0</a:t>
                      </a:r>
                    </a:p>
                    <a:p>
                      <a:pPr marL="285750" indent="-285750">
                        <a:buFont typeface="Arial" panose="020B0604020202020204" pitchFamily="34" charset="0"/>
                        <a:buChar char="•"/>
                      </a:pPr>
                      <a:r>
                        <a:rPr lang="en-GB" sz="1800" b="0" dirty="0">
                          <a:solidFill>
                            <a:schemeClr val="tx1"/>
                          </a:solidFill>
                        </a:rPr>
                        <a:t>Personal savings £0</a:t>
                      </a:r>
                    </a:p>
                    <a:p>
                      <a:pPr marL="285750" indent="-285750">
                        <a:buFont typeface="Arial" panose="020B0604020202020204" pitchFamily="34" charset="0"/>
                        <a:buChar char="•"/>
                      </a:pPr>
                      <a:r>
                        <a:rPr lang="en-GB" sz="1800" b="0" dirty="0">
                          <a:solidFill>
                            <a:schemeClr val="tx1"/>
                          </a:solidFill>
                        </a:rPr>
                        <a:t>Dividend £500</a:t>
                      </a:r>
                    </a:p>
                    <a:p>
                      <a:pPr marL="285750" indent="-285750">
                        <a:buFont typeface="Arial" panose="020B0604020202020204" pitchFamily="34" charset="0"/>
                        <a:buChar char="•"/>
                      </a:pPr>
                      <a:r>
                        <a:rPr lang="en-GB" sz="1800" dirty="0">
                          <a:solidFill>
                            <a:schemeClr val="tx1"/>
                          </a:solidFill>
                        </a:rPr>
                        <a:t>CGT annual exemption </a:t>
                      </a:r>
                      <a:r>
                        <a:rPr lang="en-GB" sz="1800" b="0" dirty="0">
                          <a:solidFill>
                            <a:schemeClr val="tx1"/>
                          </a:solidFill>
                        </a:rPr>
                        <a:t>£0</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8754">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indent="0" algn="l" defTabSz="684822"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Total tax / Effective rate of tax </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marR="0" indent="-285750" algn="l" defTabSz="6848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bg1"/>
                          </a:solidFill>
                        </a:rPr>
                        <a:t>£25,197 / 20.13%</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7"/>
                  </a:ext>
                </a:extLst>
              </a:tr>
              <a:tr h="362372">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l"/>
                      <a:r>
                        <a:rPr lang="en-GB" sz="1800" b="0" dirty="0">
                          <a:solidFill>
                            <a:schemeClr val="bg1"/>
                          </a:solidFill>
                        </a:rPr>
                        <a:t>Net income </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indent="-285750" algn="l">
                        <a:buFont typeface="Arial" panose="020B0604020202020204" pitchFamily="34" charset="0"/>
                        <a:buChar char="•"/>
                      </a:pPr>
                      <a:r>
                        <a:rPr lang="en-GB" sz="1800" b="0" dirty="0">
                          <a:solidFill>
                            <a:schemeClr val="bg1"/>
                          </a:solidFill>
                        </a:rPr>
                        <a:t>£100,000 </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1298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944-4A1A-DAB7-68B4-240CC60391EF}"/>
              </a:ext>
            </a:extLst>
          </p:cNvPr>
          <p:cNvSpPr>
            <a:spLocks noGrp="1"/>
          </p:cNvSpPr>
          <p:nvPr>
            <p:ph type="title"/>
          </p:nvPr>
        </p:nvSpPr>
        <p:spPr/>
        <p:txBody>
          <a:bodyPr/>
          <a:lstStyle/>
          <a:p>
            <a:r>
              <a:rPr lang="en-US" dirty="0"/>
              <a:t>Alternative strategy 1</a:t>
            </a:r>
            <a:endParaRPr lang="en-GB" dirty="0"/>
          </a:p>
        </p:txBody>
      </p:sp>
      <p:graphicFrame>
        <p:nvGraphicFramePr>
          <p:cNvPr id="4" name="Content Placeholder 3">
            <a:extLst>
              <a:ext uri="{FF2B5EF4-FFF2-40B4-BE49-F238E27FC236}">
                <a16:creationId xmlns:a16="http://schemas.microsoft.com/office/drawing/2014/main" id="{5B8A123B-D91D-C536-3AEF-C13228E1B9B8}"/>
              </a:ext>
            </a:extLst>
          </p:cNvPr>
          <p:cNvGraphicFramePr>
            <a:graphicFrameLocks/>
          </p:cNvGraphicFramePr>
          <p:nvPr>
            <p:extLst>
              <p:ext uri="{D42A27DB-BD31-4B8C-83A1-F6EECF244321}">
                <p14:modId xmlns:p14="http://schemas.microsoft.com/office/powerpoint/2010/main" val="1082956424"/>
              </p:ext>
            </p:extLst>
          </p:nvPr>
        </p:nvGraphicFramePr>
        <p:xfrm>
          <a:off x="431800" y="1188681"/>
          <a:ext cx="8140700" cy="2773680"/>
        </p:xfrm>
        <a:graphic>
          <a:graphicData uri="http://schemas.openxmlformats.org/drawingml/2006/table">
            <a:tbl>
              <a:tblPr firstRow="1" bandRow="1">
                <a:tableStyleId>{2D5ABB26-0587-4C30-8999-92F81FD0307C}</a:tableStyleId>
              </a:tblPr>
              <a:tblGrid>
                <a:gridCol w="2993332">
                  <a:extLst>
                    <a:ext uri="{9D8B030D-6E8A-4147-A177-3AD203B41FA5}">
                      <a16:colId xmlns:a16="http://schemas.microsoft.com/office/drawing/2014/main" val="20000"/>
                    </a:ext>
                  </a:extLst>
                </a:gridCol>
                <a:gridCol w="5147368">
                  <a:extLst>
                    <a:ext uri="{9D8B030D-6E8A-4147-A177-3AD203B41FA5}">
                      <a16:colId xmlns:a16="http://schemas.microsoft.com/office/drawing/2014/main" val="20001"/>
                    </a:ext>
                  </a:extLst>
                </a:gridCol>
              </a:tblGrid>
              <a:tr h="334760">
                <a:tc>
                  <a:txBody>
                    <a:bodyPr/>
                    <a:lstStyle/>
                    <a:p>
                      <a:r>
                        <a:rPr lang="en-GB" sz="1800" b="1" dirty="0">
                          <a:solidFill>
                            <a:schemeClr val="tx1"/>
                          </a:solidFill>
                        </a:rPr>
                        <a:t>Wrapper</a:t>
                      </a:r>
                    </a:p>
                  </a:txBody>
                  <a:tcPr marL="170229" marR="170229" marT="60960" marB="60960" anchor="ctr">
                    <a:lnT w="12700" cap="flat" cmpd="sng" algn="ctr">
                      <a:solidFill>
                        <a:schemeClr val="accent1"/>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r>
                        <a:rPr lang="en-GB" sz="1800" b="1" dirty="0">
                          <a:solidFill>
                            <a:schemeClr val="tx1"/>
                          </a:solidFill>
                        </a:rPr>
                        <a:t>“Income”</a:t>
                      </a:r>
                    </a:p>
                  </a:txBody>
                  <a:tcPr marL="170229" marR="170229" marT="60960" marB="60960" anchor="ctr">
                    <a:lnT w="12700" cap="flat" cmpd="sng" algn="ctr">
                      <a:solidFill>
                        <a:schemeClr val="accent1"/>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67200">
                <a:tc>
                  <a:txBody>
                    <a:bodyPr/>
                    <a:lstStyle/>
                    <a:p>
                      <a:r>
                        <a:rPr lang="en-GB" sz="1800" dirty="0">
                          <a:solidFill>
                            <a:schemeClr val="tx1"/>
                          </a:solidFill>
                        </a:rPr>
                        <a:t>SIPP</a:t>
                      </a:r>
                    </a:p>
                  </a:txBody>
                  <a:tcPr marL="170229" marR="170229"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r>
                        <a:rPr lang="en-GB" sz="1800" dirty="0">
                          <a:solidFill>
                            <a:schemeClr val="tx1"/>
                          </a:solidFill>
                        </a:rPr>
                        <a:t>Nothing</a:t>
                      </a:r>
                    </a:p>
                  </a:txBody>
                  <a:tcPr marL="170229" marR="170229"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67200">
                <a:tc>
                  <a:txBody>
                    <a:bodyPr/>
                    <a:lstStyle/>
                    <a:p>
                      <a:pPr marL="0" algn="l" defTabSz="514350" rtl="0" eaLnBrk="1" latinLnBrk="0" hangingPunct="1"/>
                      <a:r>
                        <a:rPr lang="en-GB" sz="1800" kern="1200" dirty="0">
                          <a:solidFill>
                            <a:schemeClr val="tx1"/>
                          </a:solidFill>
                        </a:rPr>
                        <a:t>International Bond</a:t>
                      </a:r>
                      <a:endParaRPr lang="en-GB" sz="1800" kern="1200" dirty="0">
                        <a:solidFill>
                          <a:schemeClr val="tx1"/>
                        </a:solidFill>
                        <a:latin typeface="+mn-lt"/>
                        <a:ea typeface="+mn-ea"/>
                        <a:cs typeface="+mn-cs"/>
                      </a:endParaRPr>
                    </a:p>
                  </a:txBody>
                  <a:tcPr marL="170229" marR="170229"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marL="0" algn="l" defTabSz="514350" rtl="0" eaLnBrk="1" latinLnBrk="0" hangingPunct="1"/>
                      <a:r>
                        <a:rPr lang="en-GB" sz="1800" kern="1200" dirty="0">
                          <a:solidFill>
                            <a:schemeClr val="tx1"/>
                          </a:solidFill>
                        </a:rPr>
                        <a:t>£36,000 by surrender of 18 segments</a:t>
                      </a:r>
                      <a:endParaRPr lang="en-GB" sz="1800" kern="1200" dirty="0">
                        <a:solidFill>
                          <a:schemeClr val="tx1"/>
                        </a:solidFill>
                        <a:latin typeface="+mn-lt"/>
                        <a:ea typeface="+mn-ea"/>
                        <a:cs typeface="+mn-cs"/>
                      </a:endParaRPr>
                    </a:p>
                  </a:txBody>
                  <a:tcPr marL="170229" marR="170229"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67200">
                <a:tc>
                  <a:txBody>
                    <a:bodyPr/>
                    <a:lstStyle/>
                    <a:p>
                      <a:r>
                        <a:rPr lang="en-GB" sz="1800" dirty="0">
                          <a:solidFill>
                            <a:schemeClr val="tx1"/>
                          </a:solidFill>
                        </a:rPr>
                        <a:t>ISA</a:t>
                      </a:r>
                    </a:p>
                  </a:txBody>
                  <a:tcPr marL="170229" marR="170229"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r>
                        <a:rPr lang="en-GB" sz="1800" dirty="0">
                          <a:solidFill>
                            <a:schemeClr val="tx1"/>
                          </a:solidFill>
                        </a:rPr>
                        <a:t>£36,113</a:t>
                      </a:r>
                      <a:r>
                        <a:rPr lang="en-GB" sz="1800" baseline="0" dirty="0">
                          <a:solidFill>
                            <a:schemeClr val="tx1"/>
                          </a:solidFill>
                        </a:rPr>
                        <a:t> </a:t>
                      </a:r>
                      <a:r>
                        <a:rPr lang="en-GB" sz="1800" dirty="0">
                          <a:solidFill>
                            <a:schemeClr val="tx1"/>
                          </a:solidFill>
                        </a:rPr>
                        <a:t>income and/or capital</a:t>
                      </a:r>
                    </a:p>
                  </a:txBody>
                  <a:tcPr marL="170229" marR="170229"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367200">
                <a:tc>
                  <a:txBody>
                    <a:bodyPr/>
                    <a:lstStyle/>
                    <a:p>
                      <a:r>
                        <a:rPr lang="en-GB" sz="1800" dirty="0">
                          <a:solidFill>
                            <a:schemeClr val="tx1"/>
                          </a:solidFill>
                        </a:rPr>
                        <a:t>OEIC</a:t>
                      </a:r>
                    </a:p>
                  </a:txBody>
                  <a:tcPr marL="170229" marR="170229"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r>
                        <a:rPr lang="en-GB" sz="1800" dirty="0">
                          <a:solidFill>
                            <a:schemeClr val="tx1"/>
                          </a:solidFill>
                        </a:rPr>
                        <a:t>£10,000 dividend</a:t>
                      </a:r>
                    </a:p>
                  </a:txBody>
                  <a:tcPr marL="170229" marR="170229"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367200">
                <a:tc>
                  <a:txBody>
                    <a:bodyPr/>
                    <a:lstStyle/>
                    <a:p>
                      <a:r>
                        <a:rPr lang="en-GB" sz="1800" dirty="0">
                          <a:solidFill>
                            <a:schemeClr val="tx1"/>
                          </a:solidFill>
                        </a:rPr>
                        <a:t>OEIC</a:t>
                      </a:r>
                    </a:p>
                  </a:txBody>
                  <a:tcPr marL="170229" marR="170229"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r>
                        <a:rPr lang="en-GB" sz="1800" dirty="0">
                          <a:solidFill>
                            <a:schemeClr val="tx1"/>
                          </a:solidFill>
                        </a:rPr>
                        <a:t>£20,000 part disposal</a:t>
                      </a:r>
                    </a:p>
                  </a:txBody>
                  <a:tcPr marL="170229" marR="170229"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367200">
                <a:tc>
                  <a:txBody>
                    <a:bodyPr/>
                    <a:lstStyle/>
                    <a:p>
                      <a:r>
                        <a:rPr lang="en-GB" sz="1800" b="1" dirty="0">
                          <a:solidFill>
                            <a:schemeClr val="tx1"/>
                          </a:solidFill>
                        </a:rPr>
                        <a:t>Total</a:t>
                      </a:r>
                    </a:p>
                  </a:txBody>
                  <a:tcPr marL="170229" marR="170229" marT="60960" marB="60960" anchor="ct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800" b="1" dirty="0">
                          <a:solidFill>
                            <a:schemeClr val="tx1"/>
                          </a:solidFill>
                        </a:rPr>
                        <a:t>£102,113</a:t>
                      </a:r>
                    </a:p>
                  </a:txBody>
                  <a:tcPr marL="170229" marR="170229" marT="60960" marB="60960" anchor="ct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4">
            <a:extLst>
              <a:ext uri="{FF2B5EF4-FFF2-40B4-BE49-F238E27FC236}">
                <a16:creationId xmlns:a16="http://schemas.microsoft.com/office/drawing/2014/main" id="{C6BFC185-133C-C8CF-9BF3-F5B1313EE924}"/>
              </a:ext>
            </a:extLst>
          </p:cNvPr>
          <p:cNvSpPr/>
          <p:nvPr/>
        </p:nvSpPr>
        <p:spPr>
          <a:xfrm>
            <a:off x="374853" y="4199168"/>
            <a:ext cx="8438729" cy="38430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kern="0" dirty="0"/>
              <a:t>Is this really enough to provide John with a net income of £100,000?</a:t>
            </a:r>
            <a:endParaRPr lang="en-GB" b="1" dirty="0"/>
          </a:p>
        </p:txBody>
      </p:sp>
    </p:spTree>
    <p:extLst>
      <p:ext uri="{BB962C8B-B14F-4D97-AF65-F5344CB8AC3E}">
        <p14:creationId xmlns:p14="http://schemas.microsoft.com/office/powerpoint/2010/main" val="107351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1CEB-1423-3E23-64BE-801A6C736140}"/>
              </a:ext>
            </a:extLst>
          </p:cNvPr>
          <p:cNvSpPr>
            <a:spLocks noGrp="1"/>
          </p:cNvSpPr>
          <p:nvPr>
            <p:ph type="title"/>
          </p:nvPr>
        </p:nvSpPr>
        <p:spPr>
          <a:xfrm>
            <a:off x="357351" y="126892"/>
            <a:ext cx="8513379" cy="583405"/>
          </a:xfrm>
        </p:spPr>
        <p:txBody>
          <a:bodyPr anchor="t"/>
          <a:lstStyle/>
          <a:p>
            <a:r>
              <a:rPr lang="en-US" dirty="0"/>
              <a:t>Alternative strategy 1</a:t>
            </a:r>
            <a:endParaRPr lang="en-GB" dirty="0"/>
          </a:p>
        </p:txBody>
      </p:sp>
      <p:graphicFrame>
        <p:nvGraphicFramePr>
          <p:cNvPr id="4" name="Table 3">
            <a:extLst>
              <a:ext uri="{FF2B5EF4-FFF2-40B4-BE49-F238E27FC236}">
                <a16:creationId xmlns:a16="http://schemas.microsoft.com/office/drawing/2014/main" id="{AAE98221-28CE-60DF-B6C3-6770173ADCF9}"/>
              </a:ext>
            </a:extLst>
          </p:cNvPr>
          <p:cNvGraphicFramePr>
            <a:graphicFrameLocks noGrp="1"/>
          </p:cNvGraphicFramePr>
          <p:nvPr>
            <p:extLst>
              <p:ext uri="{D42A27DB-BD31-4B8C-83A1-F6EECF244321}">
                <p14:modId xmlns:p14="http://schemas.microsoft.com/office/powerpoint/2010/main" val="2653481646"/>
              </p:ext>
            </p:extLst>
          </p:nvPr>
        </p:nvGraphicFramePr>
        <p:xfrm>
          <a:off x="0" y="613049"/>
          <a:ext cx="9144000" cy="4537543"/>
        </p:xfrm>
        <a:graphic>
          <a:graphicData uri="http://schemas.openxmlformats.org/drawingml/2006/table">
            <a:tbl>
              <a:tblPr firstRow="1" bandRow="1"/>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1844121508"/>
                    </a:ext>
                  </a:extLst>
                </a:gridCol>
              </a:tblGrid>
              <a:tr h="363152">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0" dirty="0">
                          <a:solidFill>
                            <a:schemeClr val="tx1"/>
                          </a:solidFill>
                        </a:rPr>
                        <a:t>SIPP</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indent="-285750">
                        <a:buFont typeface="Arial" panose="020B0604020202020204" pitchFamily="34" charset="0"/>
                        <a:buChar char="•"/>
                      </a:pPr>
                      <a:r>
                        <a:rPr lang="en-GB" sz="1800" b="0" dirty="0">
                          <a:solidFill>
                            <a:schemeClr val="tx1"/>
                          </a:solidFill>
                        </a:rPr>
                        <a:t>Nothing</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9179">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0" dirty="0">
                          <a:solidFill>
                            <a:schemeClr val="tx1"/>
                          </a:solidFill>
                        </a:rPr>
                        <a:t>International bond</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indent="-285750">
                        <a:buFont typeface="Arial" panose="020B0604020202020204" pitchFamily="34" charset="0"/>
                        <a:buChar char="•"/>
                      </a:pPr>
                      <a:r>
                        <a:rPr lang="en-GB" sz="1800" b="0" dirty="0">
                          <a:solidFill>
                            <a:schemeClr val="tx1"/>
                          </a:solidFill>
                        </a:rPr>
                        <a:t>£36,000 (18 full segments)</a:t>
                      </a:r>
                    </a:p>
                    <a:p>
                      <a:pPr marL="285750" indent="-285750">
                        <a:buFont typeface="Arial" panose="020B0604020202020204" pitchFamily="34" charset="0"/>
                        <a:buChar char="•"/>
                      </a:pPr>
                      <a:r>
                        <a:rPr lang="en-GB" sz="1800" b="0" dirty="0">
                          <a:solidFill>
                            <a:schemeClr val="tx1"/>
                          </a:solidFill>
                        </a:rPr>
                        <a:t>Gain £18,000 (top sliced £1,800)</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9122">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0" dirty="0">
                          <a:solidFill>
                            <a:schemeClr val="tx1"/>
                          </a:solidFill>
                        </a:rPr>
                        <a:t>ISA</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indent="-285750">
                        <a:buFont typeface="Arial" panose="020B0604020202020204" pitchFamily="34" charset="0"/>
                        <a:buChar char="•"/>
                      </a:pPr>
                      <a:r>
                        <a:rPr lang="en-GB" sz="1800" b="0" dirty="0">
                          <a:solidFill>
                            <a:schemeClr val="tx1"/>
                          </a:solidFill>
                        </a:rPr>
                        <a:t>£36,113</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9179">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0" dirty="0">
                          <a:solidFill>
                            <a:schemeClr val="tx1"/>
                          </a:solidFill>
                        </a:rPr>
                        <a:t>OEIC – Dividend </a:t>
                      </a:r>
                    </a:p>
                    <a:p>
                      <a:pPr marL="180000" indent="-180000"/>
                      <a:r>
                        <a:rPr lang="en-GB" sz="1800" b="0" dirty="0">
                          <a:solidFill>
                            <a:schemeClr val="tx1"/>
                          </a:solidFill>
                        </a:rPr>
                        <a:t>OEIC – Part disposal </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marR="0" indent="-285750" algn="l" defTabSz="6848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£10,000</a:t>
                      </a:r>
                    </a:p>
                    <a:p>
                      <a:pPr marL="285750" marR="0" indent="-285750" algn="l" defTabSz="6848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£20,000 gain £10,400</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9122">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0" dirty="0">
                          <a:solidFill>
                            <a:schemeClr val="bg1"/>
                          </a:solidFill>
                        </a:rPr>
                        <a:t>Total gross £102,113</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indent="-285750">
                        <a:buFont typeface="Arial" panose="020B0604020202020204" pitchFamily="34" charset="0"/>
                        <a:buChar char="•"/>
                      </a:pPr>
                      <a:r>
                        <a:rPr lang="en-GB" sz="1800" b="0" dirty="0">
                          <a:solidFill>
                            <a:schemeClr val="bg1"/>
                          </a:solidFill>
                        </a:rPr>
                        <a:t>£102,113</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5"/>
                  </a:ext>
                </a:extLst>
              </a:tr>
              <a:tr h="1329350">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0" dirty="0">
                          <a:solidFill>
                            <a:schemeClr val="tx1"/>
                          </a:solidFill>
                        </a:rPr>
                        <a:t>Allowances used</a:t>
                      </a:r>
                    </a:p>
                    <a:p>
                      <a:pPr marL="0" indent="0">
                        <a:buFont typeface="Arial" panose="020B0604020202020204" pitchFamily="34" charset="0"/>
                        <a:buNone/>
                      </a:pPr>
                      <a:endParaRPr lang="en-GB" sz="1800" b="0" dirty="0">
                        <a:solidFill>
                          <a:schemeClr val="tx1"/>
                        </a:solidFill>
                      </a:endParaRP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indent="-285750">
                        <a:buFont typeface="Arial" panose="020B0604020202020204" pitchFamily="34" charset="0"/>
                        <a:buChar char="•"/>
                      </a:pPr>
                      <a:r>
                        <a:rPr lang="en-GB" sz="1800" b="0" dirty="0">
                          <a:solidFill>
                            <a:schemeClr val="tx1"/>
                          </a:solidFill>
                        </a:rPr>
                        <a:t>Personal £12,570 </a:t>
                      </a:r>
                    </a:p>
                    <a:p>
                      <a:pPr marL="285750" indent="-285750">
                        <a:buFont typeface="Arial" panose="020B0604020202020204" pitchFamily="34" charset="0"/>
                        <a:buChar char="•"/>
                      </a:pPr>
                      <a:r>
                        <a:rPr lang="en-GB" sz="1800" b="0" dirty="0">
                          <a:solidFill>
                            <a:schemeClr val="tx1"/>
                          </a:solidFill>
                        </a:rPr>
                        <a:t>Starting rate £5,000</a:t>
                      </a:r>
                    </a:p>
                    <a:p>
                      <a:pPr marL="285750" indent="-285750">
                        <a:buFont typeface="Arial" panose="020B0604020202020204" pitchFamily="34" charset="0"/>
                        <a:buChar char="•"/>
                      </a:pPr>
                      <a:r>
                        <a:rPr lang="en-GB" sz="1800" b="0" dirty="0">
                          <a:solidFill>
                            <a:schemeClr val="tx1"/>
                          </a:solidFill>
                        </a:rPr>
                        <a:t>Personal savings £1,000</a:t>
                      </a:r>
                    </a:p>
                    <a:p>
                      <a:pPr marL="285750" indent="-285750">
                        <a:buFont typeface="Arial" panose="020B0604020202020204" pitchFamily="34" charset="0"/>
                        <a:buChar char="•"/>
                      </a:pPr>
                      <a:r>
                        <a:rPr lang="en-GB" sz="1800" b="0" dirty="0">
                          <a:solidFill>
                            <a:schemeClr val="tx1"/>
                          </a:solidFill>
                        </a:rPr>
                        <a:t>Dividend £500</a:t>
                      </a:r>
                    </a:p>
                    <a:p>
                      <a:pPr marL="285750" indent="-285750">
                        <a:buFont typeface="Arial" panose="020B0604020202020204" pitchFamily="34" charset="0"/>
                        <a:buChar char="•"/>
                      </a:pPr>
                      <a:r>
                        <a:rPr lang="en-GB" sz="1800" b="0" dirty="0">
                          <a:solidFill>
                            <a:schemeClr val="tx1"/>
                          </a:solidFill>
                        </a:rPr>
                        <a:t>CGT annual exemption £3,000</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9122">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0" dirty="0">
                          <a:solidFill>
                            <a:schemeClr val="bg1"/>
                          </a:solidFill>
                        </a:rPr>
                        <a:t>Total tax / Effective rate of tax </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indent="-285750">
                        <a:buFont typeface="Arial" panose="020B0604020202020204" pitchFamily="34" charset="0"/>
                        <a:buChar char="•"/>
                      </a:pPr>
                      <a:r>
                        <a:rPr lang="en-GB" sz="1800" b="0" dirty="0">
                          <a:solidFill>
                            <a:schemeClr val="bg1"/>
                          </a:solidFill>
                        </a:rPr>
                        <a:t>£2,113 / 2.07%</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7"/>
                  </a:ext>
                </a:extLst>
              </a:tr>
              <a:tr h="36213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l"/>
                      <a:r>
                        <a:rPr lang="en-GB" sz="1800" b="0" dirty="0">
                          <a:solidFill>
                            <a:schemeClr val="bg1"/>
                          </a:solidFill>
                        </a:rPr>
                        <a:t>Net income </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285750" indent="-285750" algn="l">
                        <a:buFont typeface="Arial" panose="020B0604020202020204" pitchFamily="34" charset="0"/>
                        <a:buChar char="•"/>
                      </a:pPr>
                      <a:r>
                        <a:rPr lang="en-GB" sz="1800" b="0" dirty="0">
                          <a:solidFill>
                            <a:schemeClr val="bg1"/>
                          </a:solidFill>
                        </a:rPr>
                        <a:t>£100,000</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6261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6625-D3A5-EDF4-5BE1-7DE84BDEB6FC}"/>
              </a:ext>
            </a:extLst>
          </p:cNvPr>
          <p:cNvSpPr>
            <a:spLocks noGrp="1"/>
          </p:cNvSpPr>
          <p:nvPr>
            <p:ph type="title"/>
          </p:nvPr>
        </p:nvSpPr>
        <p:spPr/>
        <p:txBody>
          <a:bodyPr/>
          <a:lstStyle/>
          <a:p>
            <a:r>
              <a:rPr lang="en-US" dirty="0"/>
              <a:t>Alternative strategy 2</a:t>
            </a:r>
            <a:endParaRPr lang="en-GB" dirty="0"/>
          </a:p>
        </p:txBody>
      </p:sp>
      <p:graphicFrame>
        <p:nvGraphicFramePr>
          <p:cNvPr id="4" name="Content Placeholder 3">
            <a:extLst>
              <a:ext uri="{FF2B5EF4-FFF2-40B4-BE49-F238E27FC236}">
                <a16:creationId xmlns:a16="http://schemas.microsoft.com/office/drawing/2014/main" id="{8745FB8C-F556-DED7-921F-14C4A12FED13}"/>
              </a:ext>
            </a:extLst>
          </p:cNvPr>
          <p:cNvGraphicFramePr>
            <a:graphicFrameLocks/>
          </p:cNvGraphicFramePr>
          <p:nvPr>
            <p:extLst>
              <p:ext uri="{D42A27DB-BD31-4B8C-83A1-F6EECF244321}">
                <p14:modId xmlns:p14="http://schemas.microsoft.com/office/powerpoint/2010/main" val="3798333406"/>
              </p:ext>
            </p:extLst>
          </p:nvPr>
        </p:nvGraphicFramePr>
        <p:xfrm>
          <a:off x="431999" y="1090379"/>
          <a:ext cx="8438731" cy="2988240"/>
        </p:xfrm>
        <a:graphic>
          <a:graphicData uri="http://schemas.openxmlformats.org/drawingml/2006/table">
            <a:tbl>
              <a:tblPr firstRow="1" bandRow="1">
                <a:tableStyleId>{2D5ABB26-0587-4C30-8999-92F81FD0307C}</a:tableStyleId>
              </a:tblPr>
              <a:tblGrid>
                <a:gridCol w="3375492">
                  <a:extLst>
                    <a:ext uri="{9D8B030D-6E8A-4147-A177-3AD203B41FA5}">
                      <a16:colId xmlns:a16="http://schemas.microsoft.com/office/drawing/2014/main" val="20000"/>
                    </a:ext>
                  </a:extLst>
                </a:gridCol>
                <a:gridCol w="5063239">
                  <a:extLst>
                    <a:ext uri="{9D8B030D-6E8A-4147-A177-3AD203B41FA5}">
                      <a16:colId xmlns:a16="http://schemas.microsoft.com/office/drawing/2014/main" val="20001"/>
                    </a:ext>
                  </a:extLst>
                </a:gridCol>
              </a:tblGrid>
              <a:tr h="0">
                <a:tc>
                  <a:txBody>
                    <a:bodyPr/>
                    <a:lstStyle/>
                    <a:p>
                      <a:r>
                        <a:rPr lang="en-GB" sz="1800" b="1" dirty="0">
                          <a:solidFill>
                            <a:schemeClr val="tx1"/>
                          </a:solidFill>
                        </a:rPr>
                        <a:t>Wrapper</a:t>
                      </a:r>
                    </a:p>
                  </a:txBody>
                  <a:tcPr marL="119987" marR="119987" marT="60960" marB="60960" anchor="ctr">
                    <a:lnT w="12700" cap="flat" cmpd="sng" algn="ctr">
                      <a:solidFill>
                        <a:schemeClr val="accent1"/>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r>
                        <a:rPr lang="en-GB" sz="1800" b="1" dirty="0">
                          <a:solidFill>
                            <a:schemeClr val="tx1"/>
                          </a:solidFill>
                        </a:rPr>
                        <a:t>Net “Income”</a:t>
                      </a:r>
                    </a:p>
                  </a:txBody>
                  <a:tcPr marL="119987" marR="119987" marT="60960" marB="60960" anchor="ctr">
                    <a:lnT w="12700" cap="flat" cmpd="sng" algn="ctr">
                      <a:solidFill>
                        <a:schemeClr val="accent1"/>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r>
                        <a:rPr lang="en-GB" sz="1800" dirty="0">
                          <a:solidFill>
                            <a:schemeClr val="tx1"/>
                          </a:solidFill>
                        </a:rPr>
                        <a:t>SIPP</a:t>
                      </a:r>
                    </a:p>
                  </a:txBody>
                  <a:tcPr marL="119987" marR="119987"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r>
                        <a:rPr lang="en-GB" sz="1800" dirty="0">
                          <a:solidFill>
                            <a:schemeClr val="tx1"/>
                          </a:solidFill>
                        </a:rPr>
                        <a:t>£16,760 UFPLS</a:t>
                      </a:r>
                    </a:p>
                  </a:txBody>
                  <a:tcPr marL="119987" marR="119987"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432000">
                <a:tc>
                  <a:txBody>
                    <a:bodyPr/>
                    <a:lstStyle/>
                    <a:p>
                      <a:r>
                        <a:rPr lang="en-GB" sz="1800" dirty="0">
                          <a:solidFill>
                            <a:schemeClr val="tx1"/>
                          </a:solidFill>
                        </a:rPr>
                        <a:t>International Bond</a:t>
                      </a:r>
                    </a:p>
                  </a:txBody>
                  <a:tcPr marL="119987" marR="119987"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marL="0" algn="l" defTabSz="514350" rtl="0" eaLnBrk="1" latinLnBrk="0" hangingPunct="1"/>
                      <a:r>
                        <a:rPr lang="en-GB" sz="1800" kern="1200" dirty="0">
                          <a:solidFill>
                            <a:schemeClr val="tx1"/>
                          </a:solidFill>
                        </a:rPr>
                        <a:t>£20,000 by surrender of 10 segments</a:t>
                      </a:r>
                      <a:endParaRPr lang="en-GB" sz="1800" kern="1200" dirty="0">
                        <a:solidFill>
                          <a:schemeClr val="tx1"/>
                        </a:solidFill>
                        <a:latin typeface="+mn-lt"/>
                        <a:ea typeface="+mn-ea"/>
                        <a:cs typeface="+mn-cs"/>
                      </a:endParaRPr>
                    </a:p>
                  </a:txBody>
                  <a:tcPr marL="119987" marR="119987"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32000">
                <a:tc>
                  <a:txBody>
                    <a:bodyPr/>
                    <a:lstStyle/>
                    <a:p>
                      <a:r>
                        <a:rPr lang="en-GB" sz="1800" dirty="0">
                          <a:solidFill>
                            <a:schemeClr val="tx1"/>
                          </a:solidFill>
                        </a:rPr>
                        <a:t>ISA</a:t>
                      </a:r>
                    </a:p>
                  </a:txBody>
                  <a:tcPr marL="119987" marR="119987"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r>
                        <a:rPr lang="en-GB" sz="1800" baseline="0" dirty="0">
                          <a:solidFill>
                            <a:schemeClr val="tx1"/>
                          </a:solidFill>
                        </a:rPr>
                        <a:t>£36,203 </a:t>
                      </a:r>
                      <a:r>
                        <a:rPr lang="en-GB" sz="1800" dirty="0">
                          <a:solidFill>
                            <a:schemeClr val="tx1"/>
                          </a:solidFill>
                        </a:rPr>
                        <a:t>income and/or capital</a:t>
                      </a:r>
                    </a:p>
                  </a:txBody>
                  <a:tcPr marL="119987" marR="119987"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432000">
                <a:tc>
                  <a:txBody>
                    <a:bodyPr/>
                    <a:lstStyle/>
                    <a:p>
                      <a:r>
                        <a:rPr lang="en-GB" sz="1800" dirty="0">
                          <a:solidFill>
                            <a:schemeClr val="tx1"/>
                          </a:solidFill>
                        </a:rPr>
                        <a:t>OEIC</a:t>
                      </a:r>
                    </a:p>
                  </a:txBody>
                  <a:tcPr marL="119987" marR="119987"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r>
                        <a:rPr lang="en-GB" sz="1800" dirty="0">
                          <a:solidFill>
                            <a:schemeClr val="tx1"/>
                          </a:solidFill>
                        </a:rPr>
                        <a:t>£10,000 dividend</a:t>
                      </a:r>
                    </a:p>
                  </a:txBody>
                  <a:tcPr marL="119987" marR="119987"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r>
                        <a:rPr lang="en-GB" sz="1800" dirty="0">
                          <a:solidFill>
                            <a:schemeClr val="tx1"/>
                          </a:solidFill>
                        </a:rPr>
                        <a:t>OEIC</a:t>
                      </a:r>
                    </a:p>
                  </a:txBody>
                  <a:tcPr marL="119987" marR="119987"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r>
                        <a:rPr lang="en-GB" sz="1800" dirty="0">
                          <a:solidFill>
                            <a:schemeClr val="tx1"/>
                          </a:solidFill>
                        </a:rPr>
                        <a:t>£20,000 part disposal</a:t>
                      </a:r>
                    </a:p>
                  </a:txBody>
                  <a:tcPr marL="119987" marR="119987" marT="60960" marB="6096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r>
                        <a:rPr lang="en-GB" sz="1800" b="1" dirty="0">
                          <a:solidFill>
                            <a:schemeClr val="tx1"/>
                          </a:solidFill>
                        </a:rPr>
                        <a:t>Total</a:t>
                      </a:r>
                    </a:p>
                  </a:txBody>
                  <a:tcPr marL="119987" marR="119987" marT="60960" marB="60960" anchor="ct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GB" sz="1800" b="1" dirty="0">
                          <a:solidFill>
                            <a:schemeClr val="tx1"/>
                          </a:solidFill>
                        </a:rPr>
                        <a:t>£102,963</a:t>
                      </a:r>
                    </a:p>
                  </a:txBody>
                  <a:tcPr marL="119987" marR="119987" marT="60960" marB="60960" anchor="ct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50ED7682-F083-3FBF-2A0A-5367E686C96E}"/>
              </a:ext>
            </a:extLst>
          </p:cNvPr>
          <p:cNvSpPr/>
          <p:nvPr/>
        </p:nvSpPr>
        <p:spPr>
          <a:xfrm>
            <a:off x="374853" y="4191004"/>
            <a:ext cx="8438729" cy="38430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kern="0" dirty="0"/>
              <a:t>Is this really enough to provide John with a net income of £100,000?</a:t>
            </a:r>
            <a:endParaRPr lang="en-GB" b="1" dirty="0"/>
          </a:p>
        </p:txBody>
      </p:sp>
    </p:spTree>
    <p:extLst>
      <p:ext uri="{BB962C8B-B14F-4D97-AF65-F5344CB8AC3E}">
        <p14:creationId xmlns:p14="http://schemas.microsoft.com/office/powerpoint/2010/main" val="247555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1898-09BE-AB1E-7A8A-9F20F405EFB5}"/>
              </a:ext>
            </a:extLst>
          </p:cNvPr>
          <p:cNvSpPr>
            <a:spLocks noGrp="1"/>
          </p:cNvSpPr>
          <p:nvPr>
            <p:ph type="title"/>
          </p:nvPr>
        </p:nvSpPr>
        <p:spPr>
          <a:xfrm>
            <a:off x="357351" y="20756"/>
            <a:ext cx="8513379" cy="550749"/>
          </a:xfrm>
        </p:spPr>
        <p:txBody>
          <a:bodyPr anchor="t"/>
          <a:lstStyle/>
          <a:p>
            <a:r>
              <a:rPr lang="en-US" dirty="0"/>
              <a:t>Alternative strategy 2</a:t>
            </a:r>
            <a:endParaRPr lang="en-GB" dirty="0"/>
          </a:p>
        </p:txBody>
      </p:sp>
      <p:graphicFrame>
        <p:nvGraphicFramePr>
          <p:cNvPr id="4" name="Table 3">
            <a:extLst>
              <a:ext uri="{FF2B5EF4-FFF2-40B4-BE49-F238E27FC236}">
                <a16:creationId xmlns:a16="http://schemas.microsoft.com/office/drawing/2014/main" id="{C56A2B1E-CCB8-DF3C-E5A8-F48AF2CA2F28}"/>
              </a:ext>
            </a:extLst>
          </p:cNvPr>
          <p:cNvGraphicFramePr>
            <a:graphicFrameLocks noGrp="1"/>
          </p:cNvGraphicFramePr>
          <p:nvPr>
            <p:extLst>
              <p:ext uri="{D42A27DB-BD31-4B8C-83A1-F6EECF244321}">
                <p14:modId xmlns:p14="http://schemas.microsoft.com/office/powerpoint/2010/main" val="1598723857"/>
              </p:ext>
            </p:extLst>
          </p:nvPr>
        </p:nvGraphicFramePr>
        <p:xfrm>
          <a:off x="0" y="454424"/>
          <a:ext cx="9144000" cy="4721952"/>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3511210386"/>
                    </a:ext>
                  </a:extLst>
                </a:gridCol>
              </a:tblGrid>
              <a:tr h="576858">
                <a:tc>
                  <a:txBody>
                    <a:bodyPr/>
                    <a:lstStyle/>
                    <a:p>
                      <a:pPr marL="180000" indent="-180000"/>
                      <a:r>
                        <a:rPr lang="en-GB" sz="1800" b="0" dirty="0">
                          <a:solidFill>
                            <a:schemeClr val="tx1"/>
                          </a:solidFill>
                        </a:rPr>
                        <a:t>SIPP crystallise £16,760</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800" b="0" dirty="0">
                          <a:solidFill>
                            <a:schemeClr val="tx1"/>
                          </a:solidFill>
                        </a:rPr>
                        <a:t>Tax free cash £4,190</a:t>
                      </a:r>
                    </a:p>
                    <a:p>
                      <a:pPr marL="285750" indent="-285750">
                        <a:buFont typeface="Arial" panose="020B0604020202020204" pitchFamily="34" charset="0"/>
                        <a:buChar char="•"/>
                      </a:pPr>
                      <a:r>
                        <a:rPr lang="en-GB" sz="1800" b="0" dirty="0">
                          <a:solidFill>
                            <a:schemeClr val="tx1"/>
                          </a:solidFill>
                        </a:rPr>
                        <a:t>Gross pension £12,570</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576858">
                <a:tc>
                  <a:txBody>
                    <a:bodyPr/>
                    <a:lstStyle/>
                    <a:p>
                      <a:pPr marL="180000" indent="-180000"/>
                      <a:r>
                        <a:rPr lang="en-GB" sz="1800" b="0" dirty="0">
                          <a:solidFill>
                            <a:schemeClr val="tx1"/>
                          </a:solidFill>
                        </a:rPr>
                        <a:t>International bond</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800" b="0" dirty="0">
                          <a:solidFill>
                            <a:schemeClr val="tx1"/>
                          </a:solidFill>
                        </a:rPr>
                        <a:t>£20,000 (10 full segments)</a:t>
                      </a:r>
                    </a:p>
                    <a:p>
                      <a:pPr marL="285750" indent="-285750">
                        <a:buFont typeface="Arial" panose="020B0604020202020204" pitchFamily="34" charset="0"/>
                        <a:buChar char="•"/>
                      </a:pPr>
                      <a:r>
                        <a:rPr lang="en-GB" sz="1800" b="0" dirty="0">
                          <a:solidFill>
                            <a:schemeClr val="tx1"/>
                          </a:solidFill>
                        </a:rPr>
                        <a:t>Gain £10,000 (top sliced £1,000)</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27803">
                <a:tc>
                  <a:txBody>
                    <a:bodyPr/>
                    <a:lstStyle/>
                    <a:p>
                      <a:pPr marL="180000" indent="-180000"/>
                      <a:r>
                        <a:rPr lang="en-GB" sz="1800" b="0" dirty="0">
                          <a:solidFill>
                            <a:schemeClr val="tx1"/>
                          </a:solidFill>
                        </a:rPr>
                        <a:t>ISA </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800" b="0" dirty="0">
                          <a:solidFill>
                            <a:schemeClr val="tx1"/>
                          </a:solidFill>
                        </a:rPr>
                        <a:t>£36,203</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576858">
                <a:tc>
                  <a:txBody>
                    <a:bodyPr/>
                    <a:lstStyle/>
                    <a:p>
                      <a:pPr marL="180000" indent="-180000"/>
                      <a:r>
                        <a:rPr lang="en-GB" sz="1800" b="0" dirty="0">
                          <a:solidFill>
                            <a:schemeClr val="tx1"/>
                          </a:solidFill>
                        </a:rPr>
                        <a:t>OEIC – Dividend </a:t>
                      </a:r>
                    </a:p>
                    <a:p>
                      <a:pPr marL="180000" indent="-180000"/>
                      <a:r>
                        <a:rPr lang="en-GB" sz="1800" b="0" dirty="0">
                          <a:solidFill>
                            <a:schemeClr val="tx1"/>
                          </a:solidFill>
                        </a:rPr>
                        <a:t>OEIC – Part disposal </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800" b="0" dirty="0">
                          <a:solidFill>
                            <a:schemeClr val="tx1"/>
                          </a:solidFill>
                        </a:rPr>
                        <a:t>£10,000 </a:t>
                      </a:r>
                    </a:p>
                    <a:p>
                      <a:pPr marL="285750" indent="-285750">
                        <a:buFont typeface="Arial" panose="020B0604020202020204" pitchFamily="34" charset="0"/>
                        <a:buChar char="•"/>
                      </a:pPr>
                      <a:r>
                        <a:rPr lang="en-GB" sz="1800" b="0" dirty="0">
                          <a:solidFill>
                            <a:schemeClr val="tx1"/>
                          </a:solidFill>
                        </a:rPr>
                        <a:t>£20,000 Gain £10,400</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r h="327803">
                <a:tc>
                  <a:txBody>
                    <a:bodyPr/>
                    <a:lstStyle/>
                    <a:p>
                      <a:pPr marL="180000" indent="-180000"/>
                      <a:r>
                        <a:rPr lang="en-GB" sz="1800" b="0" dirty="0">
                          <a:solidFill>
                            <a:schemeClr val="bg1"/>
                          </a:solidFill>
                        </a:rPr>
                        <a:t>Total gross </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tx1"/>
                    </a:solidFill>
                  </a:tcPr>
                </a:tc>
                <a:tc>
                  <a:txBody>
                    <a:bodyPr/>
                    <a:lstStyle/>
                    <a:p>
                      <a:pPr marL="285750" indent="-285750">
                        <a:buFont typeface="Arial" panose="020B0604020202020204" pitchFamily="34" charset="0"/>
                        <a:buChar char="•"/>
                      </a:pPr>
                      <a:r>
                        <a:rPr lang="en-GB" sz="1800" b="0" dirty="0">
                          <a:solidFill>
                            <a:schemeClr val="bg1"/>
                          </a:solidFill>
                        </a:rPr>
                        <a:t>£102,963</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r h="1324024">
                <a:tc>
                  <a:txBody>
                    <a:bodyPr/>
                    <a:lstStyle/>
                    <a:p>
                      <a:pPr marL="180000" indent="-180000"/>
                      <a:r>
                        <a:rPr lang="en-GB" sz="1800" b="0" dirty="0">
                          <a:solidFill>
                            <a:schemeClr val="tx1"/>
                          </a:solidFill>
                        </a:rPr>
                        <a:t>Allowances used</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800" b="0" dirty="0">
                          <a:solidFill>
                            <a:schemeClr val="tx1"/>
                          </a:solidFill>
                        </a:rPr>
                        <a:t>Personal £12,570 </a:t>
                      </a:r>
                    </a:p>
                    <a:p>
                      <a:pPr marL="285750" indent="-285750">
                        <a:buFont typeface="Arial" panose="020B0604020202020204" pitchFamily="34" charset="0"/>
                        <a:buChar char="•"/>
                      </a:pPr>
                      <a:r>
                        <a:rPr lang="en-GB" sz="1800" b="0" dirty="0">
                          <a:solidFill>
                            <a:schemeClr val="tx1"/>
                          </a:solidFill>
                        </a:rPr>
                        <a:t>Starting rate £5,000</a:t>
                      </a:r>
                    </a:p>
                    <a:p>
                      <a:pPr marL="285750" indent="-285750">
                        <a:buFont typeface="Arial" panose="020B0604020202020204" pitchFamily="34" charset="0"/>
                        <a:buChar char="•"/>
                      </a:pPr>
                      <a:r>
                        <a:rPr lang="en-GB" sz="1800" b="0" dirty="0">
                          <a:solidFill>
                            <a:schemeClr val="tx1"/>
                          </a:solidFill>
                        </a:rPr>
                        <a:t>Personal savings £1,000</a:t>
                      </a:r>
                    </a:p>
                    <a:p>
                      <a:pPr marL="285750" indent="-285750">
                        <a:buFont typeface="Arial" panose="020B0604020202020204" pitchFamily="34" charset="0"/>
                        <a:buChar char="•"/>
                      </a:pPr>
                      <a:r>
                        <a:rPr lang="en-GB" sz="1800" b="0" dirty="0">
                          <a:solidFill>
                            <a:schemeClr val="tx1"/>
                          </a:solidFill>
                        </a:rPr>
                        <a:t>Dividend £500</a:t>
                      </a:r>
                    </a:p>
                    <a:p>
                      <a:pPr marL="285750" indent="-285750">
                        <a:buFont typeface="Arial" panose="020B0604020202020204" pitchFamily="34" charset="0"/>
                        <a:buChar char="•"/>
                      </a:pPr>
                      <a:r>
                        <a:rPr lang="en-GB" sz="1800" b="0" dirty="0">
                          <a:solidFill>
                            <a:schemeClr val="tx1"/>
                          </a:solidFill>
                        </a:rPr>
                        <a:t>CGT annual exemption £3,000</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6"/>
                  </a:ext>
                </a:extLst>
              </a:tr>
              <a:tr h="327803">
                <a:tc>
                  <a:txBody>
                    <a:bodyPr/>
                    <a:lstStyle/>
                    <a:p>
                      <a:pPr marL="0" indent="0">
                        <a:buFont typeface="Arial" panose="020B0604020202020204" pitchFamily="34" charset="0"/>
                        <a:buNone/>
                      </a:pPr>
                      <a:r>
                        <a:rPr lang="en-GB" sz="1800" b="0" dirty="0">
                          <a:solidFill>
                            <a:schemeClr val="bg1"/>
                          </a:solidFill>
                        </a:rPr>
                        <a:t>Total tax / Effective rate of tax</a:t>
                      </a:r>
                    </a:p>
                    <a:p>
                      <a:pPr marL="0" indent="0">
                        <a:buFont typeface="Arial" panose="020B0604020202020204" pitchFamily="34" charset="0"/>
                        <a:buNone/>
                      </a:pPr>
                      <a:r>
                        <a:rPr lang="en-GB" sz="1800" b="0" dirty="0">
                          <a:solidFill>
                            <a:schemeClr val="bg1"/>
                          </a:solidFill>
                        </a:rPr>
                        <a:t>Net income</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tx1"/>
                    </a:solidFill>
                  </a:tcPr>
                </a:tc>
                <a:tc>
                  <a:txBody>
                    <a:bodyPr/>
                    <a:lstStyle/>
                    <a:p>
                      <a:pPr marL="285750" indent="-285750">
                        <a:buFont typeface="Arial" panose="020B0604020202020204" pitchFamily="34" charset="0"/>
                        <a:buChar char="•"/>
                      </a:pPr>
                      <a:r>
                        <a:rPr lang="en-GB" sz="1800" b="0" dirty="0">
                          <a:solidFill>
                            <a:schemeClr val="bg1"/>
                          </a:solidFill>
                        </a:rPr>
                        <a:t>£2,963 / 2.85%</a:t>
                      </a:r>
                    </a:p>
                    <a:p>
                      <a:pPr marL="285750" indent="-285750">
                        <a:buFont typeface="Arial" panose="020B0604020202020204" pitchFamily="34" charset="0"/>
                        <a:buChar char="•"/>
                      </a:pPr>
                      <a:r>
                        <a:rPr lang="en-GB" sz="1800" b="0" dirty="0">
                          <a:solidFill>
                            <a:schemeClr val="bg1"/>
                          </a:solidFill>
                        </a:rPr>
                        <a:t>£100,000</a:t>
                      </a:r>
                    </a:p>
                  </a:txBody>
                  <a:tcPr marL="86736" marR="86736" marT="43368" marB="43368"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tx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254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BDB4-E422-EF88-A5A3-6ADC34DE206F}"/>
              </a:ext>
            </a:extLst>
          </p:cNvPr>
          <p:cNvSpPr>
            <a:spLocks noGrp="1"/>
          </p:cNvSpPr>
          <p:nvPr>
            <p:ph type="title"/>
          </p:nvPr>
        </p:nvSpPr>
        <p:spPr>
          <a:xfrm>
            <a:off x="357351" y="110560"/>
            <a:ext cx="8513379" cy="994172"/>
          </a:xfrm>
        </p:spPr>
        <p:txBody>
          <a:bodyPr/>
          <a:lstStyle/>
          <a:p>
            <a:r>
              <a:rPr lang="en-US" dirty="0"/>
              <a:t>Tax management case study </a:t>
            </a:r>
            <a:endParaRPr lang="en-GB" dirty="0"/>
          </a:p>
        </p:txBody>
      </p:sp>
      <p:graphicFrame>
        <p:nvGraphicFramePr>
          <p:cNvPr id="4" name="Table 3">
            <a:extLst>
              <a:ext uri="{FF2B5EF4-FFF2-40B4-BE49-F238E27FC236}">
                <a16:creationId xmlns:a16="http://schemas.microsoft.com/office/drawing/2014/main" id="{7DFDF603-9F5F-3FAA-388C-9B2833835B7C}"/>
              </a:ext>
            </a:extLst>
          </p:cNvPr>
          <p:cNvGraphicFramePr>
            <a:graphicFrameLocks noGrp="1"/>
          </p:cNvGraphicFramePr>
          <p:nvPr>
            <p:extLst>
              <p:ext uri="{D42A27DB-BD31-4B8C-83A1-F6EECF244321}">
                <p14:modId xmlns:p14="http://schemas.microsoft.com/office/powerpoint/2010/main" val="2313099029"/>
              </p:ext>
            </p:extLst>
          </p:nvPr>
        </p:nvGraphicFramePr>
        <p:xfrm>
          <a:off x="2771714" y="1071342"/>
          <a:ext cx="3132000" cy="1718544"/>
        </p:xfrm>
        <a:graphic>
          <a:graphicData uri="http://schemas.openxmlformats.org/drawingml/2006/table">
            <a:tbl>
              <a:tblPr firstRow="1" bandRow="1"/>
              <a:tblGrid>
                <a:gridCol w="3132000">
                  <a:extLst>
                    <a:ext uri="{9D8B030D-6E8A-4147-A177-3AD203B41FA5}">
                      <a16:colId xmlns:a16="http://schemas.microsoft.com/office/drawing/2014/main" val="20000"/>
                    </a:ext>
                  </a:extLst>
                </a:gridCol>
              </a:tblGrid>
              <a:tr h="310767">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indent="0" algn="l" defTabSz="684822"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Traditional approach</a:t>
                      </a:r>
                    </a:p>
                  </a:txBody>
                  <a:tcPr marL="86736" marR="86736" marT="43368" marB="43368"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89119">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indent="0" algn="l" defTabSz="684822"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Total gross £125,197</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9119">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indent="0" algn="l" defTabSz="684822"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Total tax £25,197</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22653">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l"/>
                      <a:r>
                        <a:rPr lang="en-GB" sz="1800" b="1" dirty="0">
                          <a:solidFill>
                            <a:schemeClr val="tx1"/>
                          </a:solidFill>
                        </a:rPr>
                        <a:t>Net income £100,000</a:t>
                      </a:r>
                    </a:p>
                    <a:p>
                      <a:pPr algn="l"/>
                      <a:r>
                        <a:rPr lang="en-GB" sz="1800" b="1" dirty="0">
                          <a:solidFill>
                            <a:schemeClr val="tx1"/>
                          </a:solidFill>
                        </a:rPr>
                        <a:t>Effective tax rate of 20.13%</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6" name="Table 5">
            <a:extLst>
              <a:ext uri="{FF2B5EF4-FFF2-40B4-BE49-F238E27FC236}">
                <a16:creationId xmlns:a16="http://schemas.microsoft.com/office/drawing/2014/main" id="{654559E9-A521-D951-8232-59F445619C38}"/>
              </a:ext>
            </a:extLst>
          </p:cNvPr>
          <p:cNvGraphicFramePr>
            <a:graphicFrameLocks noGrp="1"/>
          </p:cNvGraphicFramePr>
          <p:nvPr>
            <p:extLst>
              <p:ext uri="{D42A27DB-BD31-4B8C-83A1-F6EECF244321}">
                <p14:modId xmlns:p14="http://schemas.microsoft.com/office/powerpoint/2010/main" val="3122541630"/>
              </p:ext>
            </p:extLst>
          </p:nvPr>
        </p:nvGraphicFramePr>
        <p:xfrm>
          <a:off x="488142" y="2900132"/>
          <a:ext cx="3132000" cy="1718544"/>
        </p:xfrm>
        <a:graphic>
          <a:graphicData uri="http://schemas.openxmlformats.org/drawingml/2006/table">
            <a:tbl>
              <a:tblPr firstRow="1" bandRow="1"/>
              <a:tblGrid>
                <a:gridCol w="3132000">
                  <a:extLst>
                    <a:ext uri="{9D8B030D-6E8A-4147-A177-3AD203B41FA5}">
                      <a16:colId xmlns:a16="http://schemas.microsoft.com/office/drawing/2014/main" val="20000"/>
                    </a:ext>
                  </a:extLst>
                </a:gridCol>
              </a:tblGrid>
              <a:tr h="310767">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800" b="1" dirty="0">
                          <a:solidFill>
                            <a:schemeClr val="bg1"/>
                          </a:solidFill>
                        </a:rPr>
                        <a:t>Alternative strategy 1</a:t>
                      </a:r>
                    </a:p>
                  </a:txBody>
                  <a:tcPr marL="86736" marR="86736" marT="43368" marB="43368"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0000"/>
                  </a:ext>
                </a:extLst>
              </a:tr>
              <a:tr h="289119">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1" dirty="0">
                          <a:solidFill>
                            <a:schemeClr val="tx1"/>
                          </a:solidFill>
                        </a:rPr>
                        <a:t>Total gross £102,113</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9119">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1" dirty="0">
                          <a:solidFill>
                            <a:schemeClr val="tx1"/>
                          </a:solidFill>
                        </a:rPr>
                        <a:t>Total tax £2,113</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22653">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l"/>
                      <a:r>
                        <a:rPr lang="en-GB" sz="1800" b="1" dirty="0">
                          <a:solidFill>
                            <a:schemeClr val="tx1"/>
                          </a:solidFill>
                        </a:rPr>
                        <a:t>Net income £100,000</a:t>
                      </a:r>
                    </a:p>
                    <a:p>
                      <a:pPr algn="l"/>
                      <a:r>
                        <a:rPr lang="en-GB" sz="1800" b="1" dirty="0">
                          <a:solidFill>
                            <a:schemeClr val="tx1"/>
                          </a:solidFill>
                        </a:rPr>
                        <a:t>Effective tax rate of 2.07%</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7" name="Table 6">
            <a:extLst>
              <a:ext uri="{FF2B5EF4-FFF2-40B4-BE49-F238E27FC236}">
                <a16:creationId xmlns:a16="http://schemas.microsoft.com/office/drawing/2014/main" id="{BBC2E1D1-2621-66C8-3BF8-C063D3F4E57D}"/>
              </a:ext>
            </a:extLst>
          </p:cNvPr>
          <p:cNvGraphicFramePr>
            <a:graphicFrameLocks noGrp="1"/>
          </p:cNvGraphicFramePr>
          <p:nvPr>
            <p:extLst>
              <p:ext uri="{D42A27DB-BD31-4B8C-83A1-F6EECF244321}">
                <p14:modId xmlns:p14="http://schemas.microsoft.com/office/powerpoint/2010/main" val="1413358541"/>
              </p:ext>
            </p:extLst>
          </p:nvPr>
        </p:nvGraphicFramePr>
        <p:xfrm>
          <a:off x="5270459" y="2901700"/>
          <a:ext cx="3024000" cy="1718544"/>
        </p:xfrm>
        <a:graphic>
          <a:graphicData uri="http://schemas.openxmlformats.org/drawingml/2006/table">
            <a:tbl>
              <a:tblPr firstRow="1" bandRow="1"/>
              <a:tblGrid>
                <a:gridCol w="3024000">
                  <a:extLst>
                    <a:ext uri="{9D8B030D-6E8A-4147-A177-3AD203B41FA5}">
                      <a16:colId xmlns:a16="http://schemas.microsoft.com/office/drawing/2014/main" val="20000"/>
                    </a:ext>
                  </a:extLst>
                </a:gridCol>
              </a:tblGrid>
              <a:tr h="310767">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800" b="1" dirty="0">
                          <a:solidFill>
                            <a:schemeClr val="bg1"/>
                          </a:solidFill>
                        </a:rPr>
                        <a:t>Alternative strategy 2</a:t>
                      </a:r>
                    </a:p>
                  </a:txBody>
                  <a:tcPr marL="86736" marR="86736" marT="43368" marB="43368"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0000"/>
                  </a:ext>
                </a:extLst>
              </a:tr>
              <a:tr h="289119">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1" dirty="0">
                          <a:solidFill>
                            <a:schemeClr val="tx1"/>
                          </a:solidFill>
                        </a:rPr>
                        <a:t>Total gross £102,963</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9119">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80000" indent="-180000"/>
                      <a:r>
                        <a:rPr lang="en-GB" sz="1800" b="1" dirty="0">
                          <a:solidFill>
                            <a:schemeClr val="tx1"/>
                          </a:solidFill>
                        </a:rPr>
                        <a:t>Total tax £2,963</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22653">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l"/>
                      <a:r>
                        <a:rPr lang="en-GB" sz="1800" b="1" dirty="0">
                          <a:solidFill>
                            <a:schemeClr val="tx1"/>
                          </a:solidFill>
                        </a:rPr>
                        <a:t>Net income £100,000</a:t>
                      </a:r>
                    </a:p>
                    <a:p>
                      <a:pPr algn="l"/>
                      <a:r>
                        <a:rPr lang="en-GB" sz="1800" b="1" dirty="0">
                          <a:solidFill>
                            <a:schemeClr val="tx1"/>
                          </a:solidFill>
                        </a:rPr>
                        <a:t>Effective tax rate of 2.85%</a:t>
                      </a:r>
                    </a:p>
                  </a:txBody>
                  <a:tcPr marL="86736" marR="86736" marT="43368" marB="4336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9028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F251-3C2D-AFCD-D03C-62EEFC595D72}"/>
              </a:ext>
            </a:extLst>
          </p:cNvPr>
          <p:cNvSpPr>
            <a:spLocks noGrp="1"/>
          </p:cNvSpPr>
          <p:nvPr>
            <p:ph type="title"/>
          </p:nvPr>
        </p:nvSpPr>
        <p:spPr>
          <a:xfrm>
            <a:off x="357351" y="273844"/>
            <a:ext cx="8513379" cy="509927"/>
          </a:xfrm>
        </p:spPr>
        <p:txBody>
          <a:bodyPr anchor="t"/>
          <a:lstStyle/>
          <a:p>
            <a:r>
              <a:rPr lang="en-US" dirty="0"/>
              <a:t>Estate Planning and IHT (2025/26) </a:t>
            </a:r>
          </a:p>
        </p:txBody>
      </p:sp>
      <p:graphicFrame>
        <p:nvGraphicFramePr>
          <p:cNvPr id="4" name="Table 3">
            <a:extLst>
              <a:ext uri="{FF2B5EF4-FFF2-40B4-BE49-F238E27FC236}">
                <a16:creationId xmlns:a16="http://schemas.microsoft.com/office/drawing/2014/main" id="{B494C6B5-90B6-36AF-5D60-20F41F61EAF0}"/>
              </a:ext>
            </a:extLst>
          </p:cNvPr>
          <p:cNvGraphicFramePr>
            <a:graphicFrameLocks noGrp="1"/>
          </p:cNvGraphicFramePr>
          <p:nvPr>
            <p:extLst>
              <p:ext uri="{D42A27DB-BD31-4B8C-83A1-F6EECF244321}">
                <p14:modId xmlns:p14="http://schemas.microsoft.com/office/powerpoint/2010/main" val="2515444661"/>
              </p:ext>
            </p:extLst>
          </p:nvPr>
        </p:nvGraphicFramePr>
        <p:xfrm>
          <a:off x="247299" y="825032"/>
          <a:ext cx="8725250" cy="3845047"/>
        </p:xfrm>
        <a:graphic>
          <a:graphicData uri="http://schemas.openxmlformats.org/drawingml/2006/table">
            <a:tbl>
              <a:tblPr firstRow="1" bandRow="1"/>
              <a:tblGrid>
                <a:gridCol w="1808740">
                  <a:extLst>
                    <a:ext uri="{9D8B030D-6E8A-4147-A177-3AD203B41FA5}">
                      <a16:colId xmlns:a16="http://schemas.microsoft.com/office/drawing/2014/main" val="20000"/>
                    </a:ext>
                  </a:extLst>
                </a:gridCol>
                <a:gridCol w="2228650">
                  <a:extLst>
                    <a:ext uri="{9D8B030D-6E8A-4147-A177-3AD203B41FA5}">
                      <a16:colId xmlns:a16="http://schemas.microsoft.com/office/drawing/2014/main" val="20001"/>
                    </a:ext>
                  </a:extLst>
                </a:gridCol>
                <a:gridCol w="2303722">
                  <a:extLst>
                    <a:ext uri="{9D8B030D-6E8A-4147-A177-3AD203B41FA5}">
                      <a16:colId xmlns:a16="http://schemas.microsoft.com/office/drawing/2014/main" val="20002"/>
                    </a:ext>
                  </a:extLst>
                </a:gridCol>
                <a:gridCol w="2384138">
                  <a:extLst>
                    <a:ext uri="{9D8B030D-6E8A-4147-A177-3AD203B41FA5}">
                      <a16:colId xmlns:a16="http://schemas.microsoft.com/office/drawing/2014/main" val="75149796"/>
                    </a:ext>
                  </a:extLst>
                </a:gridCol>
              </a:tblGrid>
              <a:tr h="329577">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l"/>
                      <a:r>
                        <a:rPr lang="en-GB" sz="1700" dirty="0">
                          <a:solidFill>
                            <a:schemeClr val="bg1"/>
                          </a:solidFill>
                        </a:rPr>
                        <a:t>Tax Wrapper</a:t>
                      </a:r>
                    </a:p>
                  </a:txBody>
                  <a:tcPr marL="173005" marR="87887" marT="32958" marB="32958"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sz="1700" dirty="0">
                          <a:solidFill>
                            <a:schemeClr val="bg1"/>
                          </a:solidFill>
                        </a:rPr>
                        <a:t>Traditional </a:t>
                      </a:r>
                    </a:p>
                  </a:txBody>
                  <a:tcPr marL="87887" marR="87887" marT="32958" marB="32958"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sz="1700" dirty="0">
                          <a:solidFill>
                            <a:schemeClr val="bg1"/>
                          </a:solidFill>
                        </a:rPr>
                        <a:t>Alternative 1</a:t>
                      </a:r>
                    </a:p>
                  </a:txBody>
                  <a:tcPr marL="87887" marR="87887" marT="32958" marB="32958"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b="1" dirty="0">
                          <a:solidFill>
                            <a:schemeClr val="bg1"/>
                          </a:solidFill>
                        </a:rPr>
                        <a:t>Alternative  2</a:t>
                      </a:r>
                    </a:p>
                  </a:txBody>
                  <a:tcPr marL="87887" marR="87887" marT="32958" marB="32958"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5154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700" b="0" dirty="0">
                          <a:solidFill>
                            <a:schemeClr val="tx1"/>
                          </a:solidFill>
                        </a:rPr>
                        <a:t>SIPP</a:t>
                      </a:r>
                    </a:p>
                  </a:txBody>
                  <a:tcPr marL="173005" marR="87887" marT="32958" marB="3295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£884,803</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£1,000,000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£983,240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54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700" b="0" dirty="0">
                          <a:solidFill>
                            <a:schemeClr val="tx1"/>
                          </a:solidFill>
                        </a:rPr>
                        <a:t>Int. Bond</a:t>
                      </a:r>
                    </a:p>
                  </a:txBody>
                  <a:tcPr marL="173005" marR="87887" marT="32958" marB="3295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£500,000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£464,000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£480,000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54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700" b="0" dirty="0">
                          <a:solidFill>
                            <a:schemeClr val="tx1"/>
                          </a:solidFill>
                        </a:rPr>
                        <a:t>ISA</a:t>
                      </a:r>
                    </a:p>
                  </a:txBody>
                  <a:tcPr marL="173005" marR="87887" marT="32958" marB="3295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£500,000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£463,887</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£463,797</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154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700" b="0" dirty="0">
                          <a:solidFill>
                            <a:schemeClr val="tx1"/>
                          </a:solidFill>
                        </a:rPr>
                        <a:t>OEIC</a:t>
                      </a:r>
                    </a:p>
                  </a:txBody>
                  <a:tcPr marL="173005" marR="87887" marT="32958" marB="3295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£500,000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£480,000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£480,000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154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700" b="1" dirty="0">
                          <a:solidFill>
                            <a:schemeClr val="bg1"/>
                          </a:solidFill>
                        </a:rPr>
                        <a:t>Gross Estate</a:t>
                      </a:r>
                    </a:p>
                  </a:txBody>
                  <a:tcPr marL="173005" marR="87887" marT="32958" marB="3295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b="1" dirty="0">
                          <a:solidFill>
                            <a:schemeClr val="bg1"/>
                          </a:solidFill>
                        </a:rPr>
                        <a:t>£2,384,803</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b="1" dirty="0">
                          <a:solidFill>
                            <a:schemeClr val="bg1"/>
                          </a:solidFill>
                        </a:rPr>
                        <a:t>£2,407,887</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b="1" dirty="0">
                          <a:solidFill>
                            <a:schemeClr val="bg1"/>
                          </a:solidFill>
                        </a:rPr>
                        <a:t>£2,407,037</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0005"/>
                  </a:ext>
                </a:extLst>
              </a:tr>
              <a:tr h="35154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700" b="0" dirty="0">
                          <a:solidFill>
                            <a:schemeClr val="tx1"/>
                          </a:solidFill>
                        </a:rPr>
                        <a:t>Taxable Estate</a:t>
                      </a:r>
                    </a:p>
                  </a:txBody>
                  <a:tcPr marL="173005" marR="87887" marT="32958" marB="3295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£1,500,000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£1,407,887</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£1,423,797</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154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700" b="0" dirty="0">
                          <a:solidFill>
                            <a:schemeClr val="tx1"/>
                          </a:solidFill>
                        </a:rPr>
                        <a:t>Nil Rate Band </a:t>
                      </a:r>
                    </a:p>
                  </a:txBody>
                  <a:tcPr marL="173005" marR="87887" marT="32958" marB="3295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£325,000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£325,000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£325,000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154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700" b="0" dirty="0">
                          <a:solidFill>
                            <a:schemeClr val="tx1"/>
                          </a:solidFill>
                        </a:rPr>
                        <a:t>Net Taxable </a:t>
                      </a:r>
                    </a:p>
                  </a:txBody>
                  <a:tcPr marL="173005" marR="87887" marT="32958" marB="3295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£1,175,000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£1,082,887</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£1,098,797</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154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700" b="0" dirty="0">
                          <a:solidFill>
                            <a:schemeClr val="tx1"/>
                          </a:solidFill>
                        </a:rPr>
                        <a:t>Tax @ 40%</a:t>
                      </a:r>
                    </a:p>
                  </a:txBody>
                  <a:tcPr marL="173005" marR="87887" marT="32958" marB="3295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£470,000</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£433,155</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dirty="0">
                          <a:solidFill>
                            <a:schemeClr val="tx1"/>
                          </a:solidFill>
                        </a:rPr>
                        <a:t>£439,519</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1547">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700" b="1" dirty="0">
                          <a:solidFill>
                            <a:schemeClr val="bg1"/>
                          </a:solidFill>
                        </a:rPr>
                        <a:t>Net Estate</a:t>
                      </a:r>
                    </a:p>
                  </a:txBody>
                  <a:tcPr marL="173005" marR="87887" marT="32958" marB="3295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b="1" dirty="0">
                          <a:solidFill>
                            <a:schemeClr val="bg1"/>
                          </a:solidFill>
                        </a:rPr>
                        <a:t>£1,914,803</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b="1" dirty="0">
                          <a:solidFill>
                            <a:schemeClr val="bg1"/>
                          </a:solidFill>
                        </a:rPr>
                        <a:t>£1,974,732</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700" b="1" dirty="0">
                          <a:solidFill>
                            <a:schemeClr val="bg1"/>
                          </a:solidFill>
                        </a:rPr>
                        <a:t>£1,967,518</a:t>
                      </a:r>
                    </a:p>
                  </a:txBody>
                  <a:tcPr marL="117167" marR="117167" marT="43943" marB="43943"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814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DE9E-5BD2-D413-D978-1E2232420AA8}"/>
              </a:ext>
            </a:extLst>
          </p:cNvPr>
          <p:cNvSpPr>
            <a:spLocks noGrp="1"/>
          </p:cNvSpPr>
          <p:nvPr>
            <p:ph type="title"/>
          </p:nvPr>
        </p:nvSpPr>
        <p:spPr/>
        <p:txBody>
          <a:bodyPr/>
          <a:lstStyle/>
          <a:p>
            <a:r>
              <a:rPr lang="en-US" dirty="0"/>
              <a:t>Tax management case study </a:t>
            </a:r>
            <a:endParaRPr lang="en-GB" dirty="0"/>
          </a:p>
        </p:txBody>
      </p:sp>
      <p:graphicFrame>
        <p:nvGraphicFramePr>
          <p:cNvPr id="4" name="Content Placeholder 3">
            <a:extLst>
              <a:ext uri="{FF2B5EF4-FFF2-40B4-BE49-F238E27FC236}">
                <a16:creationId xmlns:a16="http://schemas.microsoft.com/office/drawing/2014/main" id="{F7734306-4A76-5CCA-D4C1-356F0853E2DF}"/>
              </a:ext>
            </a:extLst>
          </p:cNvPr>
          <p:cNvGraphicFramePr>
            <a:graphicFrameLocks/>
          </p:cNvGraphicFramePr>
          <p:nvPr>
            <p:extLst>
              <p:ext uri="{D42A27DB-BD31-4B8C-83A1-F6EECF244321}">
                <p14:modId xmlns:p14="http://schemas.microsoft.com/office/powerpoint/2010/main" val="1261353690"/>
              </p:ext>
            </p:extLst>
          </p:nvPr>
        </p:nvGraphicFramePr>
        <p:xfrm>
          <a:off x="308720" y="1113645"/>
          <a:ext cx="8663832" cy="2999954"/>
        </p:xfrm>
        <a:graphic>
          <a:graphicData uri="http://schemas.openxmlformats.org/drawingml/2006/table">
            <a:tbl>
              <a:tblPr firstRow="1" bandRow="1"/>
              <a:tblGrid>
                <a:gridCol w="1443972">
                  <a:extLst>
                    <a:ext uri="{9D8B030D-6E8A-4147-A177-3AD203B41FA5}">
                      <a16:colId xmlns:a16="http://schemas.microsoft.com/office/drawing/2014/main" val="20000"/>
                    </a:ext>
                  </a:extLst>
                </a:gridCol>
                <a:gridCol w="1443972">
                  <a:extLst>
                    <a:ext uri="{9D8B030D-6E8A-4147-A177-3AD203B41FA5}">
                      <a16:colId xmlns:a16="http://schemas.microsoft.com/office/drawing/2014/main" val="20001"/>
                    </a:ext>
                  </a:extLst>
                </a:gridCol>
                <a:gridCol w="1443972">
                  <a:extLst>
                    <a:ext uri="{9D8B030D-6E8A-4147-A177-3AD203B41FA5}">
                      <a16:colId xmlns:a16="http://schemas.microsoft.com/office/drawing/2014/main" val="20002"/>
                    </a:ext>
                  </a:extLst>
                </a:gridCol>
                <a:gridCol w="1443972">
                  <a:extLst>
                    <a:ext uri="{9D8B030D-6E8A-4147-A177-3AD203B41FA5}">
                      <a16:colId xmlns:a16="http://schemas.microsoft.com/office/drawing/2014/main" val="20003"/>
                    </a:ext>
                  </a:extLst>
                </a:gridCol>
                <a:gridCol w="1443972">
                  <a:extLst>
                    <a:ext uri="{9D8B030D-6E8A-4147-A177-3AD203B41FA5}">
                      <a16:colId xmlns:a16="http://schemas.microsoft.com/office/drawing/2014/main" val="1123134254"/>
                    </a:ext>
                  </a:extLst>
                </a:gridCol>
                <a:gridCol w="1443972">
                  <a:extLst>
                    <a:ext uri="{9D8B030D-6E8A-4147-A177-3AD203B41FA5}">
                      <a16:colId xmlns:a16="http://schemas.microsoft.com/office/drawing/2014/main" val="132769442"/>
                    </a:ext>
                  </a:extLst>
                </a:gridCol>
              </a:tblGrid>
              <a:tr h="632757">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endParaRPr lang="en-GB" sz="1400" dirty="0">
                        <a:solidFill>
                          <a:schemeClr val="tx1"/>
                        </a:solidFill>
                      </a:endParaRPr>
                    </a:p>
                  </a:txBody>
                  <a:tcPr marL="80992" marR="80992" marT="40496" marB="40496"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sz="1400" dirty="0">
                          <a:solidFill>
                            <a:schemeClr val="bg1"/>
                          </a:solidFill>
                        </a:rPr>
                        <a:t>Traditional</a:t>
                      </a:r>
                    </a:p>
                  </a:txBody>
                  <a:tcPr marL="80992" marR="80992" marT="40496" marB="40496"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sz="1400" dirty="0">
                          <a:solidFill>
                            <a:schemeClr val="bg1"/>
                          </a:solidFill>
                        </a:rPr>
                        <a:t>Alternative 1</a:t>
                      </a:r>
                    </a:p>
                  </a:txBody>
                  <a:tcPr marL="80992" marR="80992" marT="40496" marB="40496"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1" dirty="0">
                          <a:solidFill>
                            <a:schemeClr val="bg1"/>
                          </a:solidFill>
                        </a:rPr>
                        <a:t>Tax saved v traditional</a:t>
                      </a:r>
                    </a:p>
                  </a:txBody>
                  <a:tcPr marL="80992" marR="80992" marT="40496" marB="40496"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sz="1400" dirty="0">
                          <a:solidFill>
                            <a:schemeClr val="bg1"/>
                          </a:solidFill>
                        </a:rPr>
                        <a:t>Alternative 2</a:t>
                      </a:r>
                    </a:p>
                  </a:txBody>
                  <a:tcPr marL="80992" marR="80992" marT="40496" marB="40496"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1" dirty="0">
                          <a:solidFill>
                            <a:schemeClr val="bg1"/>
                          </a:solidFill>
                        </a:rPr>
                        <a:t>Tax saved v traditional</a:t>
                      </a:r>
                    </a:p>
                  </a:txBody>
                  <a:tcPr marL="80992" marR="80992" marT="40496" marB="40496"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478301">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800" b="1" dirty="0">
                          <a:solidFill>
                            <a:schemeClr val="tx1"/>
                          </a:solidFill>
                        </a:rPr>
                        <a:t>Gross income</a:t>
                      </a:r>
                    </a:p>
                  </a:txBody>
                  <a:tcPr marL="223206"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800" b="0" dirty="0">
                          <a:solidFill>
                            <a:schemeClr val="tx1"/>
                          </a:solidFill>
                        </a:rPr>
                        <a:t>£125,197</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800" b="0" dirty="0">
                          <a:solidFill>
                            <a:schemeClr val="tx1"/>
                          </a:solidFill>
                        </a:rPr>
                        <a:t>£102,113</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n/a</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£102,963</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n/a</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8301">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800" b="1" dirty="0">
                          <a:solidFill>
                            <a:schemeClr val="tx1"/>
                          </a:solidFill>
                        </a:rPr>
                        <a:t>Tax on income</a:t>
                      </a:r>
                    </a:p>
                  </a:txBody>
                  <a:tcPr marL="223206"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800" b="0" dirty="0">
                          <a:solidFill>
                            <a:schemeClr val="tx1"/>
                          </a:solidFill>
                        </a:rPr>
                        <a:t>£25,197</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800" b="0" dirty="0">
                          <a:solidFill>
                            <a:schemeClr val="tx1"/>
                          </a:solidFill>
                        </a:rPr>
                        <a:t>£2,113</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1" dirty="0">
                          <a:solidFill>
                            <a:schemeClr val="tx1"/>
                          </a:solidFill>
                        </a:rPr>
                        <a:t>£23,084</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£2,963</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1" dirty="0">
                          <a:solidFill>
                            <a:schemeClr val="tx1"/>
                          </a:solidFill>
                        </a:rPr>
                        <a:t>£22,234</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2951">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l"/>
                      <a:r>
                        <a:rPr lang="en-GB" sz="1800" b="1" dirty="0">
                          <a:solidFill>
                            <a:schemeClr val="tx1"/>
                          </a:solidFill>
                        </a:rPr>
                        <a:t>Effective rate of tax</a:t>
                      </a:r>
                    </a:p>
                  </a:txBody>
                  <a:tcPr marL="223206"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20.13%</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2.07%</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n/a</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2.85%</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n/a</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8301">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l"/>
                      <a:r>
                        <a:rPr lang="en-GB" sz="1800" b="1" dirty="0">
                          <a:solidFill>
                            <a:schemeClr val="tx1"/>
                          </a:solidFill>
                        </a:rPr>
                        <a:t>Net estate</a:t>
                      </a:r>
                    </a:p>
                  </a:txBody>
                  <a:tcPr marL="223206"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£1,914,083</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800" b="0" dirty="0">
                          <a:solidFill>
                            <a:schemeClr val="tx1"/>
                          </a:solidFill>
                        </a:rPr>
                        <a:t>£1,974,732</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1" dirty="0">
                          <a:solidFill>
                            <a:schemeClr val="tx1"/>
                          </a:solidFill>
                        </a:rPr>
                        <a:t>£59,929</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£1,967,518</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1" dirty="0">
                          <a:solidFill>
                            <a:schemeClr val="tx1"/>
                          </a:solidFill>
                        </a:rPr>
                        <a:t>£52,715</a:t>
                      </a:r>
                    </a:p>
                  </a:txBody>
                  <a:tcPr marL="80992" marR="80992" marT="40496" marB="40496"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05E0ED41-9AF1-089D-FC90-11E916320061}"/>
              </a:ext>
            </a:extLst>
          </p:cNvPr>
          <p:cNvSpPr/>
          <p:nvPr/>
        </p:nvSpPr>
        <p:spPr>
          <a:xfrm>
            <a:off x="4677420" y="2386157"/>
            <a:ext cx="1379951" cy="619760"/>
          </a:xfrm>
          <a:prstGeom prst="rect">
            <a:avLst/>
          </a:prstGeom>
          <a:noFill/>
          <a:ln w="381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FDE3953A-23D6-F9BD-6F30-1F0A1C111760}"/>
              </a:ext>
            </a:extLst>
          </p:cNvPr>
          <p:cNvSpPr/>
          <p:nvPr/>
        </p:nvSpPr>
        <p:spPr>
          <a:xfrm>
            <a:off x="4714788" y="3605355"/>
            <a:ext cx="1342583" cy="508242"/>
          </a:xfrm>
          <a:prstGeom prst="rect">
            <a:avLst/>
          </a:prstGeom>
          <a:noFill/>
          <a:ln w="381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F55D30AE-105D-2B7C-EAC3-1B6959393CD7}"/>
              </a:ext>
            </a:extLst>
          </p:cNvPr>
          <p:cNvSpPr/>
          <p:nvPr/>
        </p:nvSpPr>
        <p:spPr>
          <a:xfrm>
            <a:off x="7592603" y="2396317"/>
            <a:ext cx="1379949" cy="619760"/>
          </a:xfrm>
          <a:prstGeom prst="rect">
            <a:avLst/>
          </a:prstGeom>
          <a:noFill/>
          <a:ln w="381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18C9ED58-CA66-6828-EAEE-83051F9C5A2C}"/>
              </a:ext>
            </a:extLst>
          </p:cNvPr>
          <p:cNvSpPr/>
          <p:nvPr/>
        </p:nvSpPr>
        <p:spPr>
          <a:xfrm>
            <a:off x="7592604" y="3605357"/>
            <a:ext cx="1379948" cy="508242"/>
          </a:xfrm>
          <a:prstGeom prst="rect">
            <a:avLst/>
          </a:prstGeom>
          <a:noFill/>
          <a:ln w="381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8120F60B-902C-223A-22C5-F0A11B447499}"/>
              </a:ext>
            </a:extLst>
          </p:cNvPr>
          <p:cNvSpPr/>
          <p:nvPr/>
        </p:nvSpPr>
        <p:spPr>
          <a:xfrm>
            <a:off x="357350" y="4288612"/>
            <a:ext cx="8615201" cy="324000"/>
          </a:xfrm>
          <a:prstGeom prst="rect">
            <a:avLst/>
          </a:prstGeom>
          <a:solidFill>
            <a:schemeClr val="tx1"/>
          </a:solidFill>
          <a:ln w="12700" cap="flat" cmpd="sng" algn="ctr">
            <a:solidFill>
              <a:srgbClr val="008264">
                <a:shade val="15000"/>
              </a:srgbClr>
            </a:solidFill>
            <a:prstDash val="solid"/>
            <a:miter lim="800000"/>
          </a:ln>
          <a:effectLst/>
        </p:spPr>
        <p:txBody>
          <a:bodyPr rtlCol="0" anchor="ctr"/>
          <a:lstStyle/>
          <a:p>
            <a:pPr marL="0" marR="0" lvl="0" indent="0" algn="ctr" defTabSz="914273"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panose="020B0604020202020204"/>
                <a:ea typeface="+mn-ea"/>
                <a:cs typeface="+mn-cs"/>
              </a:rPr>
              <a:t>The power and value of financial advice</a:t>
            </a:r>
          </a:p>
        </p:txBody>
      </p:sp>
    </p:spTree>
    <p:extLst>
      <p:ext uri="{BB962C8B-B14F-4D97-AF65-F5344CB8AC3E}">
        <p14:creationId xmlns:p14="http://schemas.microsoft.com/office/powerpoint/2010/main" val="379784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B36E-5E3F-5E56-8637-4142D0E1FC56}"/>
              </a:ext>
            </a:extLst>
          </p:cNvPr>
          <p:cNvSpPr>
            <a:spLocks noGrp="1"/>
          </p:cNvSpPr>
          <p:nvPr>
            <p:ph type="title"/>
          </p:nvPr>
        </p:nvSpPr>
        <p:spPr>
          <a:xfrm>
            <a:off x="384629" y="558950"/>
            <a:ext cx="5330371" cy="1082902"/>
          </a:xfrm>
        </p:spPr>
        <p:txBody>
          <a:bodyPr>
            <a:normAutofit fontScale="90000"/>
          </a:bodyPr>
          <a:lstStyle/>
          <a:p>
            <a:r>
              <a:rPr lang="en-GB" dirty="0" err="1"/>
              <a:t>Techzone</a:t>
            </a:r>
            <a:r>
              <a:rPr lang="en-GB" dirty="0"/>
              <a:t>: Diversifying tax risk – The four box approach</a:t>
            </a:r>
            <a:endParaRPr lang="en-US" dirty="0"/>
          </a:p>
        </p:txBody>
      </p:sp>
      <p:sp>
        <p:nvSpPr>
          <p:cNvPr id="3" name="Text Placeholder 2">
            <a:extLst>
              <a:ext uri="{FF2B5EF4-FFF2-40B4-BE49-F238E27FC236}">
                <a16:creationId xmlns:a16="http://schemas.microsoft.com/office/drawing/2014/main" id="{D5DE782C-7100-7D79-1228-9F7C235558BC}"/>
              </a:ext>
            </a:extLst>
          </p:cNvPr>
          <p:cNvSpPr>
            <a:spLocks noGrp="1"/>
          </p:cNvSpPr>
          <p:nvPr>
            <p:ph type="body" idx="1"/>
          </p:nvPr>
        </p:nvSpPr>
        <p:spPr>
          <a:xfrm>
            <a:off x="384629" y="1943653"/>
            <a:ext cx="8253641" cy="628097"/>
          </a:xfrm>
        </p:spPr>
        <p:txBody>
          <a:bodyPr/>
          <a:lstStyle/>
          <a:p>
            <a:r>
              <a:rPr lang="en-US" dirty="0"/>
              <a:t>Tony Davies</a:t>
            </a:r>
          </a:p>
          <a:p>
            <a:r>
              <a:rPr lang="en-US" sz="1800" i="1" dirty="0"/>
              <a:t>Aberdeen</a:t>
            </a:r>
          </a:p>
        </p:txBody>
      </p:sp>
      <p:pic>
        <p:nvPicPr>
          <p:cNvPr id="6" name="Picture 5">
            <a:extLst>
              <a:ext uri="{FF2B5EF4-FFF2-40B4-BE49-F238E27FC236}">
                <a16:creationId xmlns:a16="http://schemas.microsoft.com/office/drawing/2014/main" id="{67A9B35C-E320-12B2-7C23-C27134D5AC15}"/>
              </a:ext>
            </a:extLst>
          </p:cNvPr>
          <p:cNvPicPr>
            <a:picLocks noChangeAspect="1"/>
          </p:cNvPicPr>
          <p:nvPr/>
        </p:nvPicPr>
        <p:blipFill>
          <a:blip r:embed="rId2"/>
          <a:srcRect l="24299" t="8889" r="32152" b="62212"/>
          <a:stretch>
            <a:fillRect/>
          </a:stretch>
        </p:blipFill>
        <p:spPr>
          <a:xfrm>
            <a:off x="6307867" y="342900"/>
            <a:ext cx="2305911" cy="22941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8133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9E87-71B1-8D98-48E7-F9EB1F4FB3ED}"/>
              </a:ext>
            </a:extLst>
          </p:cNvPr>
          <p:cNvSpPr>
            <a:spLocks noGrp="1"/>
          </p:cNvSpPr>
          <p:nvPr>
            <p:ph type="title"/>
          </p:nvPr>
        </p:nvSpPr>
        <p:spPr/>
        <p:txBody>
          <a:bodyPr/>
          <a:lstStyle/>
          <a:p>
            <a:r>
              <a:rPr lang="en-US" dirty="0"/>
              <a:t>Retirement journey – reality for some?</a:t>
            </a:r>
            <a:endParaRPr lang="en-GB" dirty="0"/>
          </a:p>
        </p:txBody>
      </p:sp>
      <p:sp>
        <p:nvSpPr>
          <p:cNvPr id="4" name="Arrow: Right 3">
            <a:extLst>
              <a:ext uri="{FF2B5EF4-FFF2-40B4-BE49-F238E27FC236}">
                <a16:creationId xmlns:a16="http://schemas.microsoft.com/office/drawing/2014/main" id="{4FC1F6B5-5864-061D-41AF-6ACE1844A88A}"/>
              </a:ext>
            </a:extLst>
          </p:cNvPr>
          <p:cNvSpPr/>
          <p:nvPr/>
        </p:nvSpPr>
        <p:spPr>
          <a:xfrm>
            <a:off x="1268270" y="2510958"/>
            <a:ext cx="6948000" cy="864000"/>
          </a:xfrm>
          <a:prstGeom prst="rightArrow">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rPr>
              <a:t>Retirement journey</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4AD26C21-9F16-2008-C21D-095A59BFDB5A}"/>
              </a:ext>
            </a:extLst>
          </p:cNvPr>
          <p:cNvSpPr/>
          <p:nvPr/>
        </p:nvSpPr>
        <p:spPr>
          <a:xfrm>
            <a:off x="898012" y="1283143"/>
            <a:ext cx="1640263" cy="914400"/>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FFFFFF"/>
                </a:solidFill>
                <a:effectLst/>
                <a:uLnTx/>
                <a:uFillTx/>
                <a:latin typeface="Arial" panose="020B0604020202020204"/>
                <a:ea typeface="+mn-ea"/>
                <a:cs typeface="+mn-cs"/>
              </a:rPr>
              <a:t>Tax efficient income</a:t>
            </a:r>
            <a:endParaRPr kumimoji="0" lang="en-US"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6" name="Arrow: Up 5">
            <a:extLst>
              <a:ext uri="{FF2B5EF4-FFF2-40B4-BE49-F238E27FC236}">
                <a16:creationId xmlns:a16="http://schemas.microsoft.com/office/drawing/2014/main" id="{54EB2A32-5985-FD11-D429-7D18D6BF0B65}"/>
              </a:ext>
            </a:extLst>
          </p:cNvPr>
          <p:cNvSpPr/>
          <p:nvPr/>
        </p:nvSpPr>
        <p:spPr>
          <a:xfrm>
            <a:off x="1446281" y="2216711"/>
            <a:ext cx="484632" cy="489427"/>
          </a:xfrm>
          <a:prstGeom prst="upArrow">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Arrow: Up 6">
            <a:extLst>
              <a:ext uri="{FF2B5EF4-FFF2-40B4-BE49-F238E27FC236}">
                <a16:creationId xmlns:a16="http://schemas.microsoft.com/office/drawing/2014/main" id="{1E9BEEF6-B686-AD34-F4E5-FE44DC871572}"/>
              </a:ext>
            </a:extLst>
          </p:cNvPr>
          <p:cNvSpPr/>
          <p:nvPr/>
        </p:nvSpPr>
        <p:spPr>
          <a:xfrm>
            <a:off x="3154112" y="3159376"/>
            <a:ext cx="484632" cy="504000"/>
          </a:xfrm>
          <a:prstGeom prst="upArrow">
            <a:avLst/>
          </a:prstGeom>
          <a:solidFill>
            <a:schemeClr val="tx1">
              <a:lumMod val="90000"/>
              <a:lumOff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744C7BE5-2482-623B-B0B0-27A4F159800A}"/>
              </a:ext>
            </a:extLst>
          </p:cNvPr>
          <p:cNvSpPr/>
          <p:nvPr/>
        </p:nvSpPr>
        <p:spPr>
          <a:xfrm>
            <a:off x="2557085" y="3685270"/>
            <a:ext cx="1640263" cy="914400"/>
          </a:xfrm>
          <a:prstGeom prst="rect">
            <a:avLst/>
          </a:prstGeom>
          <a:solidFill>
            <a:schemeClr val="tx1">
              <a:lumMod val="90000"/>
              <a:lumOff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FFFFFF"/>
                </a:solidFill>
                <a:effectLst/>
                <a:uLnTx/>
                <a:uFillTx/>
                <a:latin typeface="Arial" panose="020B0604020202020204"/>
                <a:ea typeface="+mn-ea"/>
                <a:cs typeface="+mn-cs"/>
              </a:rPr>
              <a:t>Age 65 Deferred DB pension</a:t>
            </a:r>
            <a:endParaRPr kumimoji="0" lang="en-US"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59DF6629-BA34-02EC-142A-8D23F8BDC18B}"/>
              </a:ext>
            </a:extLst>
          </p:cNvPr>
          <p:cNvSpPr/>
          <p:nvPr/>
        </p:nvSpPr>
        <p:spPr>
          <a:xfrm>
            <a:off x="2630875" y="1287543"/>
            <a:ext cx="1640263" cy="914400"/>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FFFFFF"/>
                </a:solidFill>
                <a:effectLst/>
                <a:uLnTx/>
                <a:uFillTx/>
                <a:latin typeface="Arial" panose="020B0604020202020204"/>
                <a:ea typeface="+mn-ea"/>
                <a:cs typeface="+mn-cs"/>
              </a:rPr>
              <a:t>Amend sources of “income”</a:t>
            </a:r>
            <a:endParaRPr kumimoji="0" lang="en-US"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0" name="Arrow: Up 9">
            <a:extLst>
              <a:ext uri="{FF2B5EF4-FFF2-40B4-BE49-F238E27FC236}">
                <a16:creationId xmlns:a16="http://schemas.microsoft.com/office/drawing/2014/main" id="{1CC6465A-0973-F3AE-37E7-B534183DFBEA}"/>
              </a:ext>
            </a:extLst>
          </p:cNvPr>
          <p:cNvSpPr/>
          <p:nvPr/>
        </p:nvSpPr>
        <p:spPr>
          <a:xfrm>
            <a:off x="3172959" y="2218279"/>
            <a:ext cx="484632" cy="489427"/>
          </a:xfrm>
          <a:prstGeom prst="upArrow">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 name="Arrow: Up 10">
            <a:extLst>
              <a:ext uri="{FF2B5EF4-FFF2-40B4-BE49-F238E27FC236}">
                <a16:creationId xmlns:a16="http://schemas.microsoft.com/office/drawing/2014/main" id="{904D4DB1-3B87-F401-E926-1143B6BA4A3A}"/>
              </a:ext>
            </a:extLst>
          </p:cNvPr>
          <p:cNvSpPr/>
          <p:nvPr/>
        </p:nvSpPr>
        <p:spPr>
          <a:xfrm>
            <a:off x="7030097" y="3160944"/>
            <a:ext cx="484632" cy="504000"/>
          </a:xfrm>
          <a:prstGeom prst="upArrow">
            <a:avLst/>
          </a:prstGeom>
          <a:solidFill>
            <a:schemeClr val="tx1">
              <a:lumMod val="90000"/>
              <a:lumOff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2846D4E7-8A79-7059-A7AA-D574F930CC23}"/>
              </a:ext>
            </a:extLst>
          </p:cNvPr>
          <p:cNvSpPr/>
          <p:nvPr/>
        </p:nvSpPr>
        <p:spPr>
          <a:xfrm>
            <a:off x="6433070" y="3686838"/>
            <a:ext cx="1640263" cy="914400"/>
          </a:xfrm>
          <a:prstGeom prst="rect">
            <a:avLst/>
          </a:prstGeom>
          <a:solidFill>
            <a:schemeClr val="tx1">
              <a:lumMod val="90000"/>
              <a:lumOff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FFFFFF"/>
                </a:solidFill>
                <a:effectLst/>
                <a:uLnTx/>
                <a:uFillTx/>
                <a:latin typeface="Arial" panose="020B0604020202020204"/>
                <a:ea typeface="+mn-ea"/>
                <a:cs typeface="+mn-cs"/>
              </a:rPr>
              <a:t>Legacy planning</a:t>
            </a:r>
            <a:endParaRPr kumimoji="0" lang="en-US"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 name="Arrow: Up 12">
            <a:extLst>
              <a:ext uri="{FF2B5EF4-FFF2-40B4-BE49-F238E27FC236}">
                <a16:creationId xmlns:a16="http://schemas.microsoft.com/office/drawing/2014/main" id="{E9DD68D7-7F42-9CE2-7294-BDFCCC1D6C01}"/>
              </a:ext>
            </a:extLst>
          </p:cNvPr>
          <p:cNvSpPr/>
          <p:nvPr/>
        </p:nvSpPr>
        <p:spPr>
          <a:xfrm>
            <a:off x="4946774" y="3160944"/>
            <a:ext cx="484632" cy="504000"/>
          </a:xfrm>
          <a:prstGeom prst="upArrow">
            <a:avLst/>
          </a:prstGeom>
          <a:solidFill>
            <a:schemeClr val="tx1">
              <a:lumMod val="90000"/>
              <a:lumOff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F9584928-FFE7-BA82-2C13-FD49BE0BC5C1}"/>
              </a:ext>
            </a:extLst>
          </p:cNvPr>
          <p:cNvSpPr/>
          <p:nvPr/>
        </p:nvSpPr>
        <p:spPr>
          <a:xfrm>
            <a:off x="4349747" y="3686838"/>
            <a:ext cx="1640263" cy="914400"/>
          </a:xfrm>
          <a:prstGeom prst="rect">
            <a:avLst/>
          </a:prstGeom>
          <a:solidFill>
            <a:schemeClr val="tx1">
              <a:lumMod val="90000"/>
              <a:lumOff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FFFFFF"/>
                </a:solidFill>
                <a:effectLst/>
                <a:uLnTx/>
                <a:uFillTx/>
                <a:latin typeface="Arial" panose="020B0604020202020204"/>
                <a:ea typeface="+mn-ea"/>
                <a:cs typeface="+mn-cs"/>
              </a:rPr>
              <a:t>Age 67      State pension</a:t>
            </a:r>
            <a:endParaRPr kumimoji="0" lang="en-US"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2A9B1542-95D6-6A4D-AB35-5F123F2F7ECE}"/>
              </a:ext>
            </a:extLst>
          </p:cNvPr>
          <p:cNvSpPr/>
          <p:nvPr/>
        </p:nvSpPr>
        <p:spPr>
          <a:xfrm>
            <a:off x="6403907" y="1316345"/>
            <a:ext cx="1640263" cy="914400"/>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FFFFFF"/>
                </a:solidFill>
                <a:effectLst/>
                <a:uLnTx/>
                <a:uFillTx/>
                <a:latin typeface="Arial" panose="020B0604020202020204"/>
                <a:ea typeface="+mn-ea"/>
                <a:cs typeface="+mn-cs"/>
              </a:rPr>
              <a:t>Gifts to individuals or to trust</a:t>
            </a:r>
            <a:endParaRPr kumimoji="0" lang="en-US"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 name="Arrow: Up 15">
            <a:extLst>
              <a:ext uri="{FF2B5EF4-FFF2-40B4-BE49-F238E27FC236}">
                <a16:creationId xmlns:a16="http://schemas.microsoft.com/office/drawing/2014/main" id="{6823C931-BFBB-8F2E-7F7A-F345E05CD157}"/>
              </a:ext>
            </a:extLst>
          </p:cNvPr>
          <p:cNvSpPr/>
          <p:nvPr/>
        </p:nvSpPr>
        <p:spPr>
          <a:xfrm>
            <a:off x="6992384" y="2229275"/>
            <a:ext cx="484632" cy="489427"/>
          </a:xfrm>
          <a:prstGeom prst="upArrow">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B11ED61A-52E7-A86C-1A27-D092B00C84EC}"/>
              </a:ext>
            </a:extLst>
          </p:cNvPr>
          <p:cNvSpPr/>
          <p:nvPr/>
        </p:nvSpPr>
        <p:spPr>
          <a:xfrm>
            <a:off x="4351360" y="1298552"/>
            <a:ext cx="1640263" cy="914400"/>
          </a:xfrm>
          <a:prstGeom prst="rect">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FFFFFF"/>
                </a:solidFill>
                <a:effectLst/>
                <a:uLnTx/>
                <a:uFillTx/>
                <a:latin typeface="Arial" panose="020B0604020202020204"/>
                <a:ea typeface="+mn-ea"/>
                <a:cs typeface="+mn-cs"/>
              </a:rPr>
              <a:t>Amend sources of “income”</a:t>
            </a:r>
            <a:endParaRPr kumimoji="0" lang="en-US"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 name="Arrow: Up 17">
            <a:extLst>
              <a:ext uri="{FF2B5EF4-FFF2-40B4-BE49-F238E27FC236}">
                <a16:creationId xmlns:a16="http://schemas.microsoft.com/office/drawing/2014/main" id="{B2E9171C-B49A-69BD-B156-434265CB321B}"/>
              </a:ext>
            </a:extLst>
          </p:cNvPr>
          <p:cNvSpPr/>
          <p:nvPr/>
        </p:nvSpPr>
        <p:spPr>
          <a:xfrm>
            <a:off x="4918485" y="2229275"/>
            <a:ext cx="484632" cy="489427"/>
          </a:xfrm>
          <a:prstGeom prst="upArrow">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8C6ED408-C166-ED4E-A6F6-B44356DE9322}"/>
              </a:ext>
            </a:extLst>
          </p:cNvPr>
          <p:cNvSpPr>
            <a:spLocks noChangeAspect="1"/>
          </p:cNvSpPr>
          <p:nvPr/>
        </p:nvSpPr>
        <p:spPr>
          <a:xfrm>
            <a:off x="89105" y="2405701"/>
            <a:ext cx="1116000" cy="1116000"/>
          </a:xfrm>
          <a:prstGeom prst="ellipse">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FFFFFF"/>
                </a:solidFill>
                <a:effectLst/>
                <a:uLnTx/>
                <a:uFillTx/>
                <a:latin typeface="Arial" panose="020B0604020202020204"/>
                <a:ea typeface="+mn-ea"/>
                <a:cs typeface="+mn-cs"/>
              </a:rPr>
              <a:t>Client aged 60</a:t>
            </a:r>
          </a:p>
        </p:txBody>
      </p:sp>
      <p:sp>
        <p:nvSpPr>
          <p:cNvPr id="20" name="Oval 19">
            <a:extLst>
              <a:ext uri="{FF2B5EF4-FFF2-40B4-BE49-F238E27FC236}">
                <a16:creationId xmlns:a16="http://schemas.microsoft.com/office/drawing/2014/main" id="{3B0BC9F6-975E-C50D-994F-92B6E60CA52F}"/>
              </a:ext>
            </a:extLst>
          </p:cNvPr>
          <p:cNvSpPr>
            <a:spLocks noChangeAspect="1"/>
          </p:cNvSpPr>
          <p:nvPr/>
        </p:nvSpPr>
        <p:spPr>
          <a:xfrm>
            <a:off x="8273574" y="2543612"/>
            <a:ext cx="792000" cy="792000"/>
          </a:xfrm>
          <a:prstGeom prst="ellipse">
            <a:avLst/>
          </a:prstGeom>
          <a:solidFill>
            <a:srgbClr val="FFFFFF"/>
          </a:solidFill>
          <a:ln w="285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effectLst/>
                <a:uLnTx/>
                <a:uFillTx/>
                <a:latin typeface="Arial" panose="020B0604020202020204"/>
                <a:ea typeface="+mn-ea"/>
                <a:cs typeface="+mn-cs"/>
              </a:rPr>
              <a:t>?</a:t>
            </a:r>
            <a:endParaRPr kumimoji="0" lang="en-US" sz="5400" b="0" i="0" u="none" strike="noStrike" kern="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73373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3E7D-1807-43A7-C2ED-900DD5F5B6C2}"/>
              </a:ext>
            </a:extLst>
          </p:cNvPr>
          <p:cNvSpPr>
            <a:spLocks noGrp="1"/>
          </p:cNvSpPr>
          <p:nvPr>
            <p:ph type="title"/>
          </p:nvPr>
        </p:nvSpPr>
        <p:spPr/>
        <p:txBody>
          <a:bodyPr/>
          <a:lstStyle/>
          <a:p>
            <a:r>
              <a:rPr lang="en-US" dirty="0"/>
              <a:t>The Power of Tax Wrappers</a:t>
            </a:r>
            <a:endParaRPr lang="en-GB" dirty="0"/>
          </a:p>
        </p:txBody>
      </p:sp>
      <p:sp>
        <p:nvSpPr>
          <p:cNvPr id="3" name="Content Placeholder 2">
            <a:extLst>
              <a:ext uri="{FF2B5EF4-FFF2-40B4-BE49-F238E27FC236}">
                <a16:creationId xmlns:a16="http://schemas.microsoft.com/office/drawing/2014/main" id="{9E0C576C-CA06-DA7B-CF72-2536DAED8232}"/>
              </a:ext>
            </a:extLst>
          </p:cNvPr>
          <p:cNvSpPr>
            <a:spLocks noGrp="1"/>
          </p:cNvSpPr>
          <p:nvPr>
            <p:ph idx="1"/>
          </p:nvPr>
        </p:nvSpPr>
        <p:spPr/>
        <p:txBody>
          <a:bodyPr>
            <a:normAutofit lnSpcReduction="10000"/>
          </a:bodyPr>
          <a:lstStyle/>
          <a:p>
            <a:pPr marL="0" marR="0" lvl="0" indent="0" algn="l" defTabSz="914392"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What if we were advising a couple?</a:t>
            </a:r>
          </a:p>
          <a:p>
            <a:pPr marL="284400" lvl="2" indent="-284400">
              <a:spcBef>
                <a:spcPts val="600"/>
              </a:spcBef>
              <a:spcAft>
                <a:spcPts val="1200"/>
              </a:spcAft>
            </a:pPr>
            <a:r>
              <a:rPr lang="en-US" sz="1800" dirty="0"/>
              <a:t>Potential to double the combined asset wealth and income</a:t>
            </a:r>
          </a:p>
          <a:p>
            <a:pPr marL="284400" lvl="2" indent="-284400">
              <a:spcBef>
                <a:spcPts val="600"/>
              </a:spcBef>
              <a:spcAft>
                <a:spcPts val="1200"/>
              </a:spcAft>
            </a:pPr>
            <a:r>
              <a:rPr lang="en-US" sz="1800" dirty="0"/>
              <a:t>But still with an effective tax rate of 2.07%!</a:t>
            </a:r>
          </a:p>
          <a:p>
            <a:pPr marL="284400" lvl="2" indent="-284400">
              <a:spcBef>
                <a:spcPts val="600"/>
              </a:spcBef>
              <a:spcAft>
                <a:spcPts val="1200"/>
              </a:spcAft>
            </a:pPr>
            <a:r>
              <a:rPr lang="en-GB" sz="1800" dirty="0"/>
              <a:t>A</a:t>
            </a:r>
            <a:r>
              <a:rPr lang="en-US" sz="1800" dirty="0" err="1"/>
              <a:t>vailability</a:t>
            </a:r>
            <a:r>
              <a:rPr lang="en-US" sz="1800" dirty="0"/>
              <a:t> of marriage allowance?</a:t>
            </a:r>
          </a:p>
          <a:p>
            <a:pPr marL="284400" lvl="2" indent="-284400">
              <a:spcBef>
                <a:spcPts val="600"/>
              </a:spcBef>
              <a:spcAft>
                <a:spcPts val="1200"/>
              </a:spcAft>
            </a:pPr>
            <a:r>
              <a:rPr lang="en-US" sz="1800" dirty="0"/>
              <a:t>Flexibility provided by tax legislation, both with regard to offshore bonds and pensions</a:t>
            </a:r>
          </a:p>
          <a:p>
            <a:pPr marL="284400" lvl="2" indent="-284400">
              <a:spcBef>
                <a:spcPts val="600"/>
              </a:spcBef>
              <a:spcAft>
                <a:spcPts val="1200"/>
              </a:spcAft>
            </a:pPr>
            <a:r>
              <a:rPr lang="en-US" sz="1800" dirty="0"/>
              <a:t>Combined with a strategic wrapper allocation that provides choice, flexibility and control for changing tax legislation and personal circumstances in future …</a:t>
            </a:r>
            <a:endParaRPr lang="en-GB" dirty="0"/>
          </a:p>
        </p:txBody>
      </p:sp>
    </p:spTree>
    <p:extLst>
      <p:ext uri="{BB962C8B-B14F-4D97-AF65-F5344CB8AC3E}">
        <p14:creationId xmlns:p14="http://schemas.microsoft.com/office/powerpoint/2010/main" val="228235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E5E8-39F5-3FB5-C920-8F2762FE4BBC}"/>
              </a:ext>
            </a:extLst>
          </p:cNvPr>
          <p:cNvSpPr>
            <a:spLocks noGrp="1"/>
          </p:cNvSpPr>
          <p:nvPr>
            <p:ph type="title"/>
          </p:nvPr>
        </p:nvSpPr>
        <p:spPr/>
        <p:txBody>
          <a:bodyPr/>
          <a:lstStyle/>
          <a:p>
            <a:r>
              <a:rPr lang="en-US" dirty="0"/>
              <a:t>Investment wrappers </a:t>
            </a:r>
            <a:endParaRPr lang="en-GB" dirty="0"/>
          </a:p>
        </p:txBody>
      </p:sp>
      <p:sp>
        <p:nvSpPr>
          <p:cNvPr id="3" name="Content Placeholder 2">
            <a:extLst>
              <a:ext uri="{FF2B5EF4-FFF2-40B4-BE49-F238E27FC236}">
                <a16:creationId xmlns:a16="http://schemas.microsoft.com/office/drawing/2014/main" id="{58639309-F257-9DB9-6EEB-CCCC71EED49E}"/>
              </a:ext>
            </a:extLst>
          </p:cNvPr>
          <p:cNvSpPr>
            <a:spLocks noGrp="1"/>
          </p:cNvSpPr>
          <p:nvPr>
            <p:ph idx="1"/>
          </p:nvPr>
        </p:nvSpPr>
        <p:spPr>
          <a:xfrm>
            <a:off x="357351" y="1126672"/>
            <a:ext cx="8513379" cy="3278429"/>
          </a:xfrm>
        </p:spPr>
        <p:txBody>
          <a:bodyPr>
            <a:normAutofit fontScale="77500" lnSpcReduction="20000"/>
          </a:bodyPr>
          <a:lstStyle/>
          <a:p>
            <a:pPr marL="0" marR="0" lvl="0" indent="0" algn="l" defTabSz="914392"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2300" b="1"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Effective tax diversification, management and planning</a:t>
            </a:r>
          </a:p>
          <a:p>
            <a:pPr marL="284400" indent="-284400">
              <a:lnSpc>
                <a:spcPct val="120000"/>
              </a:lnSpc>
              <a:spcBef>
                <a:spcPts val="600"/>
              </a:spcBef>
              <a:spcAft>
                <a:spcPts val="600"/>
              </a:spcAft>
            </a:pPr>
            <a:r>
              <a:rPr lang="en-US" sz="2300" dirty="0"/>
              <a:t>Directing clients’ savings into multiple tax wrappers gives more scope for effective tax planning.</a:t>
            </a:r>
          </a:p>
          <a:p>
            <a:pPr marL="284400" indent="-284400">
              <a:lnSpc>
                <a:spcPct val="120000"/>
              </a:lnSpc>
              <a:spcBef>
                <a:spcPts val="600"/>
              </a:spcBef>
              <a:spcAft>
                <a:spcPts val="600"/>
              </a:spcAft>
            </a:pPr>
            <a:r>
              <a:rPr lang="en-US" sz="2300" dirty="0"/>
              <a:t>Having assets in more tax wrappers gives more flexibility to adapt to changing circumstances. </a:t>
            </a:r>
          </a:p>
          <a:p>
            <a:pPr marL="284400" indent="-284400">
              <a:lnSpc>
                <a:spcPct val="120000"/>
              </a:lnSpc>
              <a:spcBef>
                <a:spcPts val="600"/>
              </a:spcBef>
              <a:spcAft>
                <a:spcPts val="600"/>
              </a:spcAft>
            </a:pPr>
            <a:r>
              <a:rPr lang="en-US" sz="2300" dirty="0"/>
              <a:t>Using assets in multiple tax wrappers to meet client needs gives access to more tax allowances and can adapt to changing circumstances.</a:t>
            </a:r>
          </a:p>
          <a:p>
            <a:pPr marL="284400" indent="-284400">
              <a:lnSpc>
                <a:spcPct val="120000"/>
              </a:lnSpc>
              <a:spcBef>
                <a:spcPts val="600"/>
              </a:spcBef>
              <a:spcAft>
                <a:spcPts val="600"/>
              </a:spcAft>
            </a:pPr>
            <a:r>
              <a:rPr lang="en-GB" sz="2300" dirty="0"/>
              <a:t>H</a:t>
            </a:r>
            <a:r>
              <a:rPr lang="en-US" sz="2300" dirty="0" err="1"/>
              <a:t>aving</a:t>
            </a:r>
            <a:r>
              <a:rPr lang="en-US" sz="2300" dirty="0"/>
              <a:t> multiple tax wrappers all in one place can offer many advantages for both advisers and their clients.</a:t>
            </a:r>
            <a:endParaRPr lang="en-GB" sz="2300" dirty="0"/>
          </a:p>
        </p:txBody>
      </p:sp>
      <p:sp>
        <p:nvSpPr>
          <p:cNvPr id="4" name="Rectangle 3">
            <a:extLst>
              <a:ext uri="{FF2B5EF4-FFF2-40B4-BE49-F238E27FC236}">
                <a16:creationId xmlns:a16="http://schemas.microsoft.com/office/drawing/2014/main" id="{B4720920-8ED6-8AB3-98B5-17779083C29C}"/>
              </a:ext>
            </a:extLst>
          </p:cNvPr>
          <p:cNvSpPr/>
          <p:nvPr/>
        </p:nvSpPr>
        <p:spPr>
          <a:xfrm>
            <a:off x="307405" y="4269553"/>
            <a:ext cx="8613914"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1800"/>
              </a:spcAft>
              <a:buClrTx/>
              <a:buSzTx/>
              <a:buFontTx/>
              <a:buNone/>
              <a:tabLst/>
              <a:defRPr/>
            </a:pPr>
            <a:r>
              <a:rPr kumimoji="0" lang="en-US" sz="1800" b="1" i="0" u="none" strike="noStrike" kern="0" cap="none" spc="0" normalizeH="0" baseline="0" noProof="0" dirty="0">
                <a:ln>
                  <a:noFill/>
                </a:ln>
                <a:solidFill>
                  <a:srgbClr val="008264"/>
                </a:solidFill>
                <a:effectLst/>
                <a:uLnTx/>
                <a:uFillTx/>
              </a:rPr>
              <a:t>Diversifying tax risk is a tangible way of demonstrating value to clients</a:t>
            </a:r>
          </a:p>
        </p:txBody>
      </p:sp>
    </p:spTree>
    <p:extLst>
      <p:ext uri="{BB962C8B-B14F-4D97-AF65-F5344CB8AC3E}">
        <p14:creationId xmlns:p14="http://schemas.microsoft.com/office/powerpoint/2010/main" val="3979603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50427-FC0B-00D2-DF10-97F9A628C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7EECD-9A27-09A5-5948-B7A44C0ABF67}"/>
              </a:ext>
            </a:extLst>
          </p:cNvPr>
          <p:cNvSpPr>
            <a:spLocks noGrp="1"/>
          </p:cNvSpPr>
          <p:nvPr>
            <p:ph type="title"/>
          </p:nvPr>
        </p:nvSpPr>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F5DB7B29-9EAC-5F72-7848-28139F327226}"/>
              </a:ext>
            </a:extLst>
          </p:cNvPr>
          <p:cNvSpPr>
            <a:spLocks noGrp="1"/>
          </p:cNvSpPr>
          <p:nvPr>
            <p:ph idx="1"/>
          </p:nvPr>
        </p:nvSpPr>
        <p:spPr/>
        <p:txBody>
          <a:bodyPr>
            <a:normAutofit/>
          </a:bodyPr>
          <a:lstStyle/>
          <a:p>
            <a:pPr marL="273749" lvl="2" indent="-284400">
              <a:spcAft>
                <a:spcPts val="1800"/>
              </a:spcAft>
            </a:pPr>
            <a:r>
              <a:rPr lang="en-US" sz="1800" dirty="0"/>
              <a:t>Understand why </a:t>
            </a:r>
            <a:r>
              <a:rPr lang="en-US" sz="1800" dirty="0" err="1"/>
              <a:t>utilising</a:t>
            </a:r>
            <a:r>
              <a:rPr lang="en-US" sz="1800" dirty="0"/>
              <a:t> multiple investment wrappers can diversify tax risk and demonstrate the value of financial advice.</a:t>
            </a:r>
          </a:p>
          <a:p>
            <a:pPr marL="273749" lvl="2" indent="-284400">
              <a:spcAft>
                <a:spcPts val="1800"/>
              </a:spcAft>
            </a:pPr>
            <a:r>
              <a:rPr lang="en-US" sz="1800" dirty="0"/>
              <a:t>Consider the order of taxation and how to </a:t>
            </a:r>
            <a:r>
              <a:rPr lang="en-US" sz="1800" dirty="0" err="1"/>
              <a:t>maximise</a:t>
            </a:r>
            <a:r>
              <a:rPr lang="en-US" sz="1800" dirty="0"/>
              <a:t> available UK tax allowances and bandings. </a:t>
            </a:r>
          </a:p>
          <a:p>
            <a:pPr marL="273749" lvl="2" indent="-284400">
              <a:spcAft>
                <a:spcPts val="1800"/>
              </a:spcAft>
            </a:pPr>
            <a:r>
              <a:rPr lang="en-GB" sz="1800" dirty="0"/>
              <a:t>E</a:t>
            </a:r>
            <a:r>
              <a:rPr lang="en-US" sz="1800" dirty="0" err="1"/>
              <a:t>xplain</a:t>
            </a:r>
            <a:r>
              <a:rPr lang="en-US" sz="1800" dirty="0"/>
              <a:t> how a multiple investment wrapper approach can help facilitate true holistic planning for accumulating wealth, providing tax efficient income in retirement and </a:t>
            </a:r>
            <a:r>
              <a:rPr lang="en-US" sz="1800" dirty="0" err="1"/>
              <a:t>maximise</a:t>
            </a:r>
            <a:r>
              <a:rPr lang="en-US" sz="1800" dirty="0"/>
              <a:t> legacy planning.</a:t>
            </a:r>
          </a:p>
        </p:txBody>
      </p:sp>
    </p:spTree>
    <p:extLst>
      <p:ext uri="{BB962C8B-B14F-4D97-AF65-F5344CB8AC3E}">
        <p14:creationId xmlns:p14="http://schemas.microsoft.com/office/powerpoint/2010/main" val="350967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590FF8-87D3-059F-69AB-51DA80978D1B}"/>
              </a:ext>
            </a:extLst>
          </p:cNvPr>
          <p:cNvSpPr>
            <a:spLocks noGrp="1"/>
          </p:cNvSpPr>
          <p:nvPr>
            <p:ph idx="1"/>
          </p:nvPr>
        </p:nvSpPr>
        <p:spPr>
          <a:xfrm>
            <a:off x="357351" y="1369219"/>
            <a:ext cx="8513379" cy="2125095"/>
          </a:xfrm>
        </p:spPr>
        <p:txBody>
          <a:bodyPr anchor="ctr">
            <a:normAutofit/>
          </a:bodyPr>
          <a:lstStyle/>
          <a:p>
            <a:pPr marL="0" indent="0" algn="ctr">
              <a:buNone/>
            </a:pPr>
            <a:r>
              <a:rPr lang="en-GB" sz="4400" b="1" dirty="0">
                <a:solidFill>
                  <a:schemeClr val="bg2">
                    <a:lumMod val="10000"/>
                  </a:schemeClr>
                </a:solidFill>
              </a:rPr>
              <a:t>Thank You</a:t>
            </a:r>
          </a:p>
          <a:p>
            <a:pPr marL="0" indent="0" algn="ctr">
              <a:buNone/>
            </a:pPr>
            <a:r>
              <a:rPr lang="en-GB" sz="4400" b="1" dirty="0">
                <a:solidFill>
                  <a:schemeClr val="bg2">
                    <a:lumMod val="10000"/>
                  </a:schemeClr>
                </a:solidFill>
              </a:rPr>
              <a:t>Any Questions?</a:t>
            </a:r>
          </a:p>
        </p:txBody>
      </p:sp>
      <p:pic>
        <p:nvPicPr>
          <p:cNvPr id="4" name="Graphic 3">
            <a:extLst>
              <a:ext uri="{FF2B5EF4-FFF2-40B4-BE49-F238E27FC236}">
                <a16:creationId xmlns:a16="http://schemas.microsoft.com/office/drawing/2014/main" id="{A41BC9C8-0080-DC3C-13C3-9B5534B1A098}"/>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215943" y="346707"/>
            <a:ext cx="4060800" cy="734400"/>
          </a:xfrm>
          <a:prstGeom prst="rect">
            <a:avLst/>
          </a:prstGeom>
        </p:spPr>
      </p:pic>
      <p:sp>
        <p:nvSpPr>
          <p:cNvPr id="5" name="Text Placeholder 2">
            <a:extLst>
              <a:ext uri="{FF2B5EF4-FFF2-40B4-BE49-F238E27FC236}">
                <a16:creationId xmlns:a16="http://schemas.microsoft.com/office/drawing/2014/main" id="{2931B5CE-48F4-A2EA-25C3-CEB936F88C9B}"/>
              </a:ext>
            </a:extLst>
          </p:cNvPr>
          <p:cNvSpPr txBox="1">
            <a:spLocks/>
          </p:cNvSpPr>
          <p:nvPr/>
        </p:nvSpPr>
        <p:spPr>
          <a:xfrm>
            <a:off x="506237" y="3580598"/>
            <a:ext cx="8247940" cy="917923"/>
          </a:xfrm>
          <a:prstGeom prst="rect">
            <a:avLst/>
          </a:prstGeom>
        </p:spPr>
        <p:txBody>
          <a:bodyPr vert="horz" lIns="0" tIns="0" rIns="0" bIns="0" rtlCol="0">
            <a:noAutofit/>
          </a:bodyPr>
          <a:lstStyle>
            <a:lvl1pPr marL="0" marR="0" indent="0" algn="l" defTabSz="456482" rtl="0" eaLnBrk="1" fontAlgn="auto" latinLnBrk="0" hangingPunct="1">
              <a:lnSpc>
                <a:spcPct val="100000"/>
              </a:lnSpc>
              <a:spcBef>
                <a:spcPts val="0"/>
              </a:spcBef>
              <a:spcAft>
                <a:spcPts val="0"/>
              </a:spcAft>
              <a:buClrTx/>
              <a:buSzTx/>
              <a:buFont typeface="Arial"/>
              <a:buNone/>
              <a:tabLst/>
              <a:defRPr sz="1600" b="1" kern="1200">
                <a:solidFill>
                  <a:schemeClr val="accent2"/>
                </a:solidFill>
                <a:latin typeface="Arial" charset="0"/>
                <a:ea typeface="Arial" charset="0"/>
                <a:cs typeface="Arial" charset="0"/>
              </a:defRPr>
            </a:lvl1pPr>
            <a:lvl2pPr marL="456482" indent="0" algn="ctr" defTabSz="514350" rtl="0" eaLnBrk="1" latinLnBrk="0" hangingPunct="1">
              <a:lnSpc>
                <a:spcPct val="90000"/>
              </a:lnSpc>
              <a:spcBef>
                <a:spcPts val="281"/>
              </a:spcBef>
              <a:buClr>
                <a:schemeClr val="accent3"/>
              </a:buClr>
              <a:buFont typeface="Arial" charset="0"/>
              <a:buNone/>
              <a:tabLst/>
              <a:defRPr sz="1100" kern="1200">
                <a:solidFill>
                  <a:schemeClr val="tx1">
                    <a:tint val="75000"/>
                  </a:schemeClr>
                </a:solidFill>
                <a:latin typeface="Arial" charset="0"/>
                <a:ea typeface="Arial" charset="0"/>
                <a:cs typeface="Arial" charset="0"/>
              </a:defRPr>
            </a:lvl2pPr>
            <a:lvl3pPr marL="913050" indent="0" algn="ctr" defTabSz="514350" rtl="0" eaLnBrk="1" latinLnBrk="0" hangingPunct="1">
              <a:lnSpc>
                <a:spcPct val="90000"/>
              </a:lnSpc>
              <a:spcBef>
                <a:spcPts val="281"/>
              </a:spcBef>
              <a:buClr>
                <a:schemeClr val="accent3"/>
              </a:buClr>
              <a:buFont typeface="Arial" charset="0"/>
              <a:buNone/>
              <a:tabLst/>
              <a:defRPr sz="1100" kern="1200">
                <a:solidFill>
                  <a:schemeClr val="tx1">
                    <a:tint val="75000"/>
                  </a:schemeClr>
                </a:solidFill>
                <a:latin typeface="Arial" charset="0"/>
                <a:ea typeface="Arial" charset="0"/>
                <a:cs typeface="Arial" charset="0"/>
              </a:defRPr>
            </a:lvl3pPr>
            <a:lvl4pPr marL="1369560" indent="0" algn="ctr" defTabSz="514350" rtl="0" eaLnBrk="1" latinLnBrk="0" hangingPunct="1">
              <a:lnSpc>
                <a:spcPct val="90000"/>
              </a:lnSpc>
              <a:spcBef>
                <a:spcPts val="281"/>
              </a:spcBef>
              <a:buClr>
                <a:schemeClr val="accent3"/>
              </a:buClr>
              <a:buFont typeface="Arial" charset="0"/>
              <a:buNone/>
              <a:tabLst/>
              <a:defRPr sz="1100" kern="1200">
                <a:solidFill>
                  <a:schemeClr val="tx1">
                    <a:tint val="75000"/>
                  </a:schemeClr>
                </a:solidFill>
                <a:latin typeface="Arial" charset="0"/>
                <a:ea typeface="Arial" charset="0"/>
                <a:cs typeface="Arial" charset="0"/>
              </a:defRPr>
            </a:lvl4pPr>
            <a:lvl5pPr marL="1826099" indent="0" algn="ctr" defTabSz="514350" rtl="0" eaLnBrk="1" latinLnBrk="0" hangingPunct="1">
              <a:lnSpc>
                <a:spcPct val="90000"/>
              </a:lnSpc>
              <a:spcBef>
                <a:spcPts val="281"/>
              </a:spcBef>
              <a:buClr>
                <a:schemeClr val="accent3"/>
              </a:buClr>
              <a:buFont typeface="Arial" charset="0"/>
              <a:buNone/>
              <a:tabLst/>
              <a:defRPr sz="1100" kern="1200">
                <a:solidFill>
                  <a:schemeClr val="tx1">
                    <a:tint val="75000"/>
                  </a:schemeClr>
                </a:solidFill>
                <a:latin typeface="Arial" charset="0"/>
                <a:ea typeface="Arial" charset="0"/>
                <a:cs typeface="Arial" charset="0"/>
              </a:defRPr>
            </a:lvl5pPr>
            <a:lvl6pPr marL="2282580" indent="0" algn="ctr" defTabSz="514350" rtl="0" eaLnBrk="1" latinLnBrk="0" hangingPunct="1">
              <a:lnSpc>
                <a:spcPct val="90000"/>
              </a:lnSpc>
              <a:spcBef>
                <a:spcPts val="281"/>
              </a:spcBef>
              <a:buFont typeface="Arial"/>
              <a:buNone/>
              <a:defRPr sz="1000" kern="1200">
                <a:solidFill>
                  <a:schemeClr val="tx1">
                    <a:tint val="75000"/>
                  </a:schemeClr>
                </a:solidFill>
                <a:latin typeface="+mn-lt"/>
                <a:ea typeface="+mn-ea"/>
                <a:cs typeface="+mn-cs"/>
              </a:defRPr>
            </a:lvl6pPr>
            <a:lvl7pPr marL="2739062" indent="0" algn="ctr" defTabSz="514350" rtl="0" eaLnBrk="1" latinLnBrk="0" hangingPunct="1">
              <a:lnSpc>
                <a:spcPct val="90000"/>
              </a:lnSpc>
              <a:spcBef>
                <a:spcPts val="281"/>
              </a:spcBef>
              <a:buFont typeface="Arial"/>
              <a:buNone/>
              <a:defRPr sz="1000" kern="1200">
                <a:solidFill>
                  <a:schemeClr val="tx1">
                    <a:tint val="75000"/>
                  </a:schemeClr>
                </a:solidFill>
                <a:latin typeface="+mn-lt"/>
                <a:ea typeface="+mn-ea"/>
                <a:cs typeface="+mn-cs"/>
              </a:defRPr>
            </a:lvl7pPr>
            <a:lvl8pPr marL="3195600" indent="0" algn="ctr" defTabSz="514350" rtl="0" eaLnBrk="1" latinLnBrk="0" hangingPunct="1">
              <a:lnSpc>
                <a:spcPct val="90000"/>
              </a:lnSpc>
              <a:spcBef>
                <a:spcPts val="281"/>
              </a:spcBef>
              <a:buFont typeface="Arial"/>
              <a:buNone/>
              <a:defRPr sz="1000" kern="1200">
                <a:solidFill>
                  <a:schemeClr val="tx1">
                    <a:tint val="75000"/>
                  </a:schemeClr>
                </a:solidFill>
                <a:latin typeface="+mn-lt"/>
                <a:ea typeface="+mn-ea"/>
                <a:cs typeface="+mn-cs"/>
              </a:defRPr>
            </a:lvl8pPr>
            <a:lvl9pPr marL="3652126" indent="0" algn="ctr" defTabSz="514350" rtl="0" eaLnBrk="1" latinLnBrk="0" hangingPunct="1">
              <a:lnSpc>
                <a:spcPct val="90000"/>
              </a:lnSpc>
              <a:spcBef>
                <a:spcPts val="281"/>
              </a:spcBef>
              <a:buFont typeface="Arial"/>
              <a:buNone/>
              <a:defRPr sz="1000" kern="1200">
                <a:solidFill>
                  <a:schemeClr val="tx1">
                    <a:tint val="75000"/>
                  </a:schemeClr>
                </a:solidFill>
                <a:latin typeface="+mn-lt"/>
                <a:ea typeface="+mn-ea"/>
                <a:cs typeface="+mn-cs"/>
              </a:defRPr>
            </a:lvl9pPr>
          </a:lstStyle>
          <a:p>
            <a:r>
              <a:rPr lang="en-GB" sz="900" dirty="0">
                <a:solidFill>
                  <a:schemeClr val="bg2">
                    <a:lumMod val="10000"/>
                  </a:schemeClr>
                </a:solidFill>
              </a:rPr>
              <a:t>Laws and tax rules can change. The value of tax benefits will depend upon individual circumstances.</a:t>
            </a:r>
          </a:p>
          <a:p>
            <a:r>
              <a:rPr lang="en-GB" sz="900" dirty="0">
                <a:solidFill>
                  <a:schemeClr val="bg2">
                    <a:lumMod val="10000"/>
                  </a:schemeClr>
                </a:solidFill>
              </a:rPr>
              <a:t>All information presented in this webinar is correct as at November 2025.</a:t>
            </a:r>
          </a:p>
          <a:p>
            <a:endParaRPr lang="en-GB" sz="900" dirty="0">
              <a:solidFill>
                <a:schemeClr val="bg2">
                  <a:lumMod val="10000"/>
                </a:schemeClr>
              </a:solidFill>
            </a:endParaRPr>
          </a:p>
          <a:p>
            <a:r>
              <a:rPr lang="en-GB" sz="900" dirty="0">
                <a:solidFill>
                  <a:schemeClr val="bg2">
                    <a:lumMod val="10000"/>
                  </a:schemeClr>
                </a:solidFill>
              </a:rPr>
              <a:t>Standard Life Savings Limited is registered in Scotland (SC180203) at 1 George Street, Edinburgh EH2 2LL and authorised and regulated by the Financial Conduct Authority. Standard Life Savings Limited is part of the Aberdeen Group, which comprises Aberdeen Group plc and its subsidiaries.</a:t>
            </a:r>
          </a:p>
          <a:p>
            <a:endParaRPr lang="en-GB" sz="900" dirty="0">
              <a:solidFill>
                <a:schemeClr val="bg2">
                  <a:lumMod val="10000"/>
                </a:schemeClr>
              </a:solidFill>
            </a:endParaRPr>
          </a:p>
          <a:p>
            <a:r>
              <a:rPr lang="en-GB" sz="900" dirty="0">
                <a:solidFill>
                  <a:schemeClr val="bg2">
                    <a:lumMod val="10000"/>
                  </a:schemeClr>
                </a:solidFill>
              </a:rPr>
              <a:t>©2025 Aberdeen Group plc. All rights reserved.</a:t>
            </a:r>
            <a:endParaRPr lang="en-GB" sz="900" dirty="0">
              <a:solidFill>
                <a:schemeClr val="bg2">
                  <a:lumMod val="10000"/>
                </a:schemeClr>
              </a:solidFill>
              <a:effectLst/>
            </a:endParaRPr>
          </a:p>
        </p:txBody>
      </p:sp>
    </p:spTree>
    <p:extLst>
      <p:ext uri="{BB962C8B-B14F-4D97-AF65-F5344CB8AC3E}">
        <p14:creationId xmlns:p14="http://schemas.microsoft.com/office/powerpoint/2010/main" val="312618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FB1D-7620-FE6F-868C-80042E2D2F7B}"/>
              </a:ext>
            </a:extLst>
          </p:cNvPr>
          <p:cNvSpPr>
            <a:spLocks noGrp="1"/>
          </p:cNvSpPr>
          <p:nvPr>
            <p:ph type="title"/>
          </p:nvPr>
        </p:nvSpPr>
        <p:spPr/>
        <p:txBody>
          <a:bodyPr/>
          <a:lstStyle/>
          <a:p>
            <a:pPr>
              <a:lnSpc>
                <a:spcPct val="100000"/>
              </a:lnSpc>
            </a:pPr>
            <a:r>
              <a:rPr lang="en-GB" dirty="0"/>
              <a:t>Diversifying Tax Risk  - Four Box Approach</a:t>
            </a:r>
            <a:endParaRPr lang="en-US" dirty="0"/>
          </a:p>
        </p:txBody>
      </p:sp>
      <p:sp>
        <p:nvSpPr>
          <p:cNvPr id="3" name="Text Placeholder 2">
            <a:extLst>
              <a:ext uri="{FF2B5EF4-FFF2-40B4-BE49-F238E27FC236}">
                <a16:creationId xmlns:a16="http://schemas.microsoft.com/office/drawing/2014/main" id="{4A683FD5-4281-10CF-05AD-8394AC93577F}"/>
              </a:ext>
            </a:extLst>
          </p:cNvPr>
          <p:cNvSpPr>
            <a:spLocks noGrp="1"/>
          </p:cNvSpPr>
          <p:nvPr>
            <p:ph type="body" idx="1"/>
          </p:nvPr>
        </p:nvSpPr>
        <p:spPr>
          <a:xfrm>
            <a:off x="384629" y="2570169"/>
            <a:ext cx="5297714" cy="628097"/>
          </a:xfrm>
        </p:spPr>
        <p:txBody>
          <a:bodyPr>
            <a:normAutofit/>
          </a:bodyPr>
          <a:lstStyle/>
          <a:p>
            <a:r>
              <a:rPr lang="en-US" sz="1800" dirty="0"/>
              <a:t>Tony Davies – Technical Engagement Consultant</a:t>
            </a:r>
          </a:p>
          <a:p>
            <a:endParaRPr lang="en-US" dirty="0"/>
          </a:p>
        </p:txBody>
      </p:sp>
      <p:sp>
        <p:nvSpPr>
          <p:cNvPr id="4" name="Content Placeholder 4">
            <a:extLst>
              <a:ext uri="{FF2B5EF4-FFF2-40B4-BE49-F238E27FC236}">
                <a16:creationId xmlns:a16="http://schemas.microsoft.com/office/drawing/2014/main" id="{894D772E-F297-EB14-13EA-86FC1F29D46E}"/>
              </a:ext>
            </a:extLst>
          </p:cNvPr>
          <p:cNvSpPr txBox="1">
            <a:spLocks/>
          </p:cNvSpPr>
          <p:nvPr/>
        </p:nvSpPr>
        <p:spPr>
          <a:xfrm>
            <a:off x="433798" y="3937157"/>
            <a:ext cx="6960000" cy="48788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1400" dirty="0">
                <a:solidFill>
                  <a:schemeClr val="bg1"/>
                </a:solidFill>
              </a:rPr>
              <a:t>This presentation is directed at Professional Financial Advisers only.</a:t>
            </a:r>
          </a:p>
          <a:p>
            <a:pPr>
              <a:spcBef>
                <a:spcPts val="0"/>
              </a:spcBef>
            </a:pPr>
            <a:r>
              <a:rPr lang="en-US" sz="1400" dirty="0">
                <a:solidFill>
                  <a:schemeClr val="bg1"/>
                </a:solidFill>
              </a:rPr>
              <a:t>It should not be distributed to or relied upon by retail clients</a:t>
            </a:r>
          </a:p>
        </p:txBody>
      </p:sp>
      <p:pic>
        <p:nvPicPr>
          <p:cNvPr id="5" name="Graphic 4">
            <a:extLst>
              <a:ext uri="{FF2B5EF4-FFF2-40B4-BE49-F238E27FC236}">
                <a16:creationId xmlns:a16="http://schemas.microsoft.com/office/drawing/2014/main" id="{6EA28E25-460C-2543-5BCA-47F51701CDE2}"/>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75124" y="303376"/>
            <a:ext cx="4060800" cy="734400"/>
          </a:xfrm>
          <a:prstGeom prst="rect">
            <a:avLst/>
          </a:prstGeom>
        </p:spPr>
      </p:pic>
    </p:spTree>
    <p:extLst>
      <p:ext uri="{BB962C8B-B14F-4D97-AF65-F5344CB8AC3E}">
        <p14:creationId xmlns:p14="http://schemas.microsoft.com/office/powerpoint/2010/main" val="390296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CF2E-4527-26C1-EEA7-DE28819681A8}"/>
              </a:ext>
            </a:extLst>
          </p:cNvPr>
          <p:cNvSpPr>
            <a:spLocks noGrp="1"/>
          </p:cNvSpPr>
          <p:nvPr>
            <p:ph type="title"/>
          </p:nvPr>
        </p:nvSpPr>
        <p:spPr/>
        <p:txBody>
          <a:bodyPr/>
          <a:lstStyle/>
          <a:p>
            <a:r>
              <a:rPr lang="en-US" dirty="0"/>
              <a:t>Learning objectives</a:t>
            </a:r>
            <a:endParaRPr lang="en-GB" dirty="0"/>
          </a:p>
        </p:txBody>
      </p:sp>
      <p:sp>
        <p:nvSpPr>
          <p:cNvPr id="3" name="Content Placeholder 2">
            <a:extLst>
              <a:ext uri="{FF2B5EF4-FFF2-40B4-BE49-F238E27FC236}">
                <a16:creationId xmlns:a16="http://schemas.microsoft.com/office/drawing/2014/main" id="{6A767408-AA97-57AE-1F4A-4AB353B372C7}"/>
              </a:ext>
            </a:extLst>
          </p:cNvPr>
          <p:cNvSpPr>
            <a:spLocks noGrp="1"/>
          </p:cNvSpPr>
          <p:nvPr>
            <p:ph idx="1"/>
          </p:nvPr>
        </p:nvSpPr>
        <p:spPr/>
        <p:txBody>
          <a:bodyPr>
            <a:normAutofit/>
          </a:bodyPr>
          <a:lstStyle/>
          <a:p>
            <a:pPr marL="0" indent="0">
              <a:spcAft>
                <a:spcPts val="1800"/>
              </a:spcAft>
              <a:buNone/>
            </a:pPr>
            <a:r>
              <a:rPr lang="en-US" sz="1800" dirty="0"/>
              <a:t>By the end of this session delegates will be able to:</a:t>
            </a:r>
          </a:p>
          <a:p>
            <a:pPr marL="273749" lvl="2" indent="-284400">
              <a:spcAft>
                <a:spcPts val="1800"/>
              </a:spcAft>
            </a:pPr>
            <a:r>
              <a:rPr lang="en-US" sz="1800" dirty="0"/>
              <a:t>Understand why </a:t>
            </a:r>
            <a:r>
              <a:rPr lang="en-US" sz="1800" dirty="0" err="1"/>
              <a:t>utilising</a:t>
            </a:r>
            <a:r>
              <a:rPr lang="en-US" sz="1800" dirty="0"/>
              <a:t> multiple investment wrappers can diversify tax risk and demonstrate the value of financial advice.</a:t>
            </a:r>
          </a:p>
          <a:p>
            <a:pPr marL="273749" lvl="2" indent="-284400">
              <a:spcAft>
                <a:spcPts val="1800"/>
              </a:spcAft>
            </a:pPr>
            <a:r>
              <a:rPr lang="en-US" sz="1800" dirty="0"/>
              <a:t>Consider the order of taxation and how to </a:t>
            </a:r>
            <a:r>
              <a:rPr lang="en-US" sz="1800" dirty="0" err="1"/>
              <a:t>maximise</a:t>
            </a:r>
            <a:r>
              <a:rPr lang="en-US" sz="1800" dirty="0"/>
              <a:t> available UK tax allowances and bandings. </a:t>
            </a:r>
          </a:p>
          <a:p>
            <a:pPr marL="273749" lvl="2" indent="-284400">
              <a:spcAft>
                <a:spcPts val="1800"/>
              </a:spcAft>
            </a:pPr>
            <a:r>
              <a:rPr lang="en-GB" sz="1800" dirty="0"/>
              <a:t>E</a:t>
            </a:r>
            <a:r>
              <a:rPr lang="en-US" sz="1800" dirty="0" err="1"/>
              <a:t>xplain</a:t>
            </a:r>
            <a:r>
              <a:rPr lang="en-US" sz="1800" dirty="0"/>
              <a:t> how a multiple investment wrapper approach can help facilitate true holistic planning for accumulating wealth, providing tax efficient income in retirement and </a:t>
            </a:r>
            <a:r>
              <a:rPr lang="en-US" sz="1800" dirty="0" err="1"/>
              <a:t>maximise</a:t>
            </a:r>
            <a:r>
              <a:rPr lang="en-US" sz="1800" dirty="0"/>
              <a:t> legacy planning.</a:t>
            </a:r>
          </a:p>
        </p:txBody>
      </p:sp>
    </p:spTree>
    <p:extLst>
      <p:ext uri="{BB962C8B-B14F-4D97-AF65-F5344CB8AC3E}">
        <p14:creationId xmlns:p14="http://schemas.microsoft.com/office/powerpoint/2010/main" val="211270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8294-BD7E-8FEA-6293-F11C908F6FC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B01884E-BF4E-8B22-0465-E19E0A69B341}"/>
              </a:ext>
            </a:extLst>
          </p:cNvPr>
          <p:cNvSpPr>
            <a:spLocks noGrp="1"/>
          </p:cNvSpPr>
          <p:nvPr>
            <p:ph idx="1"/>
          </p:nvPr>
        </p:nvSpPr>
        <p:spPr/>
        <p:txBody>
          <a:bodyPr/>
          <a:lstStyle/>
          <a:p>
            <a:pPr marL="284400" lvl="3" indent="-285750">
              <a:spcBef>
                <a:spcPts val="600"/>
              </a:spcBef>
              <a:spcAft>
                <a:spcPts val="1200"/>
              </a:spcAft>
            </a:pPr>
            <a:r>
              <a:rPr lang="en-GB" sz="1800" dirty="0"/>
              <a:t>Background and taxation considerations</a:t>
            </a:r>
          </a:p>
          <a:p>
            <a:pPr marL="284400" lvl="3" indent="-285750">
              <a:spcBef>
                <a:spcPts val="600"/>
              </a:spcBef>
              <a:spcAft>
                <a:spcPts val="1200"/>
              </a:spcAft>
            </a:pPr>
            <a:r>
              <a:rPr lang="en-GB" sz="1800" dirty="0"/>
              <a:t>Main UK allowances</a:t>
            </a:r>
          </a:p>
          <a:p>
            <a:pPr marL="284400" lvl="3" indent="-285750">
              <a:spcBef>
                <a:spcPts val="600"/>
              </a:spcBef>
              <a:spcAft>
                <a:spcPts val="1200"/>
              </a:spcAft>
            </a:pPr>
            <a:r>
              <a:rPr lang="en-GB" sz="1800" dirty="0"/>
              <a:t>The order of taxation</a:t>
            </a:r>
          </a:p>
          <a:p>
            <a:pPr marL="284400" lvl="3" indent="-285750">
              <a:spcBef>
                <a:spcPts val="600"/>
              </a:spcBef>
              <a:spcAft>
                <a:spcPts val="1200"/>
              </a:spcAft>
            </a:pPr>
            <a:r>
              <a:rPr lang="en-GB" sz="1800" dirty="0"/>
              <a:t>Tax management case study</a:t>
            </a:r>
          </a:p>
          <a:p>
            <a:pPr marL="284400" lvl="3" indent="-285750">
              <a:spcBef>
                <a:spcPts val="600"/>
              </a:spcBef>
              <a:spcAft>
                <a:spcPts val="1200"/>
              </a:spcAft>
            </a:pPr>
            <a:r>
              <a:rPr lang="en-GB" sz="1800" dirty="0"/>
              <a:t>Conclusions</a:t>
            </a:r>
          </a:p>
        </p:txBody>
      </p:sp>
    </p:spTree>
    <p:extLst>
      <p:ext uri="{BB962C8B-B14F-4D97-AF65-F5344CB8AC3E}">
        <p14:creationId xmlns:p14="http://schemas.microsoft.com/office/powerpoint/2010/main" val="172844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CA2F-24DA-92BB-F244-D0155E34C60E}"/>
              </a:ext>
            </a:extLst>
          </p:cNvPr>
          <p:cNvSpPr>
            <a:spLocks noGrp="1"/>
          </p:cNvSpPr>
          <p:nvPr>
            <p:ph type="title"/>
          </p:nvPr>
        </p:nvSpPr>
        <p:spPr>
          <a:xfrm>
            <a:off x="357351" y="273844"/>
            <a:ext cx="8513379" cy="452777"/>
          </a:xfrm>
        </p:spPr>
        <p:txBody>
          <a:bodyPr anchor="t">
            <a:normAutofit fontScale="90000"/>
          </a:bodyPr>
          <a:lstStyle/>
          <a:p>
            <a:r>
              <a:rPr lang="en-GB" dirty="0"/>
              <a:t>The tax timeline</a:t>
            </a:r>
          </a:p>
        </p:txBody>
      </p:sp>
      <p:graphicFrame>
        <p:nvGraphicFramePr>
          <p:cNvPr id="8" name="Table 7">
            <a:extLst>
              <a:ext uri="{FF2B5EF4-FFF2-40B4-BE49-F238E27FC236}">
                <a16:creationId xmlns:a16="http://schemas.microsoft.com/office/drawing/2014/main" id="{3F83AAD2-02A0-95BB-FCE0-3B623A8650F0}"/>
              </a:ext>
            </a:extLst>
          </p:cNvPr>
          <p:cNvGraphicFramePr>
            <a:graphicFrameLocks noGrp="1"/>
          </p:cNvGraphicFramePr>
          <p:nvPr>
            <p:extLst>
              <p:ext uri="{D42A27DB-BD31-4B8C-83A1-F6EECF244321}">
                <p14:modId xmlns:p14="http://schemas.microsoft.com/office/powerpoint/2010/main" val="2092854358"/>
              </p:ext>
            </p:extLst>
          </p:nvPr>
        </p:nvGraphicFramePr>
        <p:xfrm>
          <a:off x="283874" y="873140"/>
          <a:ext cx="8680512" cy="3562551"/>
        </p:xfrm>
        <a:graphic>
          <a:graphicData uri="http://schemas.openxmlformats.org/drawingml/2006/table">
            <a:tbl>
              <a:tblPr firstRow="1" bandRow="1"/>
              <a:tblGrid>
                <a:gridCol w="2402176">
                  <a:extLst>
                    <a:ext uri="{9D8B030D-6E8A-4147-A177-3AD203B41FA5}">
                      <a16:colId xmlns:a16="http://schemas.microsoft.com/office/drawing/2014/main" val="20000"/>
                    </a:ext>
                  </a:extLst>
                </a:gridCol>
                <a:gridCol w="1772151">
                  <a:extLst>
                    <a:ext uri="{9D8B030D-6E8A-4147-A177-3AD203B41FA5}">
                      <a16:colId xmlns:a16="http://schemas.microsoft.com/office/drawing/2014/main" val="20001"/>
                    </a:ext>
                  </a:extLst>
                </a:gridCol>
                <a:gridCol w="1992146">
                  <a:extLst>
                    <a:ext uri="{9D8B030D-6E8A-4147-A177-3AD203B41FA5}">
                      <a16:colId xmlns:a16="http://schemas.microsoft.com/office/drawing/2014/main" val="3613106085"/>
                    </a:ext>
                  </a:extLst>
                </a:gridCol>
                <a:gridCol w="2514039">
                  <a:extLst>
                    <a:ext uri="{9D8B030D-6E8A-4147-A177-3AD203B41FA5}">
                      <a16:colId xmlns:a16="http://schemas.microsoft.com/office/drawing/2014/main" val="20002"/>
                    </a:ext>
                  </a:extLst>
                </a:gridCol>
              </a:tblGrid>
              <a:tr h="291012">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b="1" dirty="0">
                          <a:solidFill>
                            <a:schemeClr val="bg1"/>
                          </a:solidFill>
                        </a:rPr>
                        <a:t>Area of change</a:t>
                      </a:r>
                    </a:p>
                  </a:txBody>
                  <a:tcPr marL="94880" marR="94880" marT="32843" marB="32843">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1" dirty="0">
                          <a:solidFill>
                            <a:schemeClr val="bg1"/>
                          </a:solidFill>
                        </a:rPr>
                        <a:t>2010/11</a:t>
                      </a:r>
                    </a:p>
                  </a:txBody>
                  <a:tcPr marL="94880" marR="94880" marT="32843" marB="32843">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1" dirty="0">
                          <a:solidFill>
                            <a:schemeClr val="bg1"/>
                          </a:solidFill>
                        </a:rPr>
                        <a:t>2016/17</a:t>
                      </a:r>
                    </a:p>
                  </a:txBody>
                  <a:tcPr marL="94880" marR="94880" marT="32843" marB="32843">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1" dirty="0">
                          <a:solidFill>
                            <a:schemeClr val="bg1"/>
                          </a:solidFill>
                        </a:rPr>
                        <a:t>2025/26</a:t>
                      </a:r>
                    </a:p>
                  </a:txBody>
                  <a:tcPr marL="94880" marR="94880" marT="32843" marB="32843">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91012">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b="0" dirty="0">
                          <a:solidFill>
                            <a:schemeClr val="tx1"/>
                          </a:solidFill>
                        </a:rPr>
                        <a:t>Personal allowance</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dirty="0">
                          <a:solidFill>
                            <a:schemeClr val="tx1"/>
                          </a:solidFill>
                        </a:rPr>
                        <a:t>£6,475</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dirty="0">
                          <a:solidFill>
                            <a:schemeClr val="tx1"/>
                          </a:solidFill>
                        </a:rPr>
                        <a:t>£11,000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£12,570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1012">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dirty="0">
                          <a:solidFill>
                            <a:schemeClr val="tx1"/>
                          </a:solidFill>
                        </a:rPr>
                        <a:t>Basic rate band</a:t>
                      </a:r>
                      <a:endParaRPr lang="en-GB" sz="1400" b="0" dirty="0">
                        <a:solidFill>
                          <a:schemeClr val="tx1"/>
                        </a:solidFill>
                      </a:endParaRP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dirty="0">
                          <a:solidFill>
                            <a:schemeClr val="tx1"/>
                          </a:solidFill>
                        </a:rPr>
                        <a:t>£37,400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dirty="0">
                          <a:solidFill>
                            <a:schemeClr val="tx1"/>
                          </a:solidFill>
                        </a:rPr>
                        <a:t>£32,000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£37,700 (UK rate)</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883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dirty="0">
                          <a:solidFill>
                            <a:schemeClr val="tx1"/>
                          </a:solidFill>
                        </a:rPr>
                        <a:t>Higher rate threshold</a:t>
                      </a:r>
                      <a:endParaRPr lang="en-GB" sz="1400" b="0" dirty="0">
                        <a:solidFill>
                          <a:schemeClr val="tx1"/>
                        </a:solidFill>
                      </a:endParaRP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£43,875</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£43,000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£50,270 (£43,663 Scotland)</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883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b="0" dirty="0">
                          <a:solidFill>
                            <a:schemeClr val="tx1"/>
                          </a:solidFill>
                        </a:rPr>
                        <a:t>Additional rate threshold</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£150,000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£150,000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£125,140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6033603"/>
                  </a:ext>
                </a:extLst>
              </a:tr>
              <a:tr h="29883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b="0" dirty="0">
                          <a:solidFill>
                            <a:schemeClr val="tx1"/>
                          </a:solidFill>
                        </a:rPr>
                        <a:t>Starting rate band</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£2,440 (10%)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£5,000 (0%)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£5,000 (0%)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843813"/>
                  </a:ext>
                </a:extLst>
              </a:tr>
              <a:tr h="29883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b="0" dirty="0">
                          <a:solidFill>
                            <a:schemeClr val="tx1"/>
                          </a:solidFill>
                        </a:rPr>
                        <a:t>Personal savings allowance</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N/A</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£1,000/£500 (0%)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ctr" defTabSz="179998"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£1,000/£500 (0%)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7093143"/>
                  </a:ext>
                </a:extLst>
              </a:tr>
              <a:tr h="29883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b="0" dirty="0">
                          <a:solidFill>
                            <a:schemeClr val="tx1"/>
                          </a:solidFill>
                        </a:rPr>
                        <a:t>Highest rate of income tax</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50%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45%</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45% (</a:t>
                      </a:r>
                      <a:r>
                        <a:rPr lang="en-GB" sz="1400" b="1" dirty="0">
                          <a:solidFill>
                            <a:schemeClr val="tx1"/>
                          </a:solidFill>
                        </a:rPr>
                        <a:t>48% </a:t>
                      </a:r>
                      <a:r>
                        <a:rPr lang="en-GB" sz="1400" b="0" dirty="0">
                          <a:solidFill>
                            <a:schemeClr val="tx1"/>
                          </a:solidFill>
                        </a:rPr>
                        <a:t>Scotland)</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213355"/>
                  </a:ext>
                </a:extLst>
              </a:tr>
              <a:tr h="29883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b="0" dirty="0">
                          <a:solidFill>
                            <a:schemeClr val="tx1"/>
                          </a:solidFill>
                        </a:rPr>
                        <a:t>Dividend allowance</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N/A</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ctr" defTabSz="179998"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£5,000 (0%)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ctr" defTabSz="179998"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£500 (0%)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715941"/>
                  </a:ext>
                </a:extLst>
              </a:tr>
              <a:tr h="29883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b="0" dirty="0">
                          <a:solidFill>
                            <a:schemeClr val="tx1"/>
                          </a:solidFill>
                        </a:rPr>
                        <a:t>Highest rate of dividend tax</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42.5%</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38.1%</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39.35%</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0971030"/>
                  </a:ext>
                </a:extLst>
              </a:tr>
              <a:tr h="29883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b="0" dirty="0">
                          <a:solidFill>
                            <a:schemeClr val="tx1"/>
                          </a:solidFill>
                        </a:rPr>
                        <a:t>CGT annual exemption</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£10,100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0" dirty="0">
                          <a:solidFill>
                            <a:schemeClr val="tx1"/>
                          </a:solidFill>
                        </a:rPr>
                        <a:t>£11,100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1" dirty="0">
                          <a:solidFill>
                            <a:schemeClr val="tx1"/>
                          </a:solidFill>
                        </a:rPr>
                        <a:t>£3,000</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661412"/>
                  </a:ext>
                </a:extLst>
              </a:tr>
              <a:tr h="29883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400" b="0" dirty="0">
                          <a:solidFill>
                            <a:schemeClr val="tx1"/>
                          </a:solidFill>
                        </a:rPr>
                        <a:t>CGT rates</a:t>
                      </a: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0" marR="0" lvl="0" indent="0" algn="ctr" defTabSz="179998" rtl="0" eaLnBrk="1" fontAlgn="auto" latinLnBrk="0" hangingPunct="1">
                        <a:lnSpc>
                          <a:spcPct val="100000"/>
                        </a:lnSpc>
                        <a:spcBef>
                          <a:spcPts val="0"/>
                        </a:spcBef>
                        <a:spcAft>
                          <a:spcPts val="0"/>
                        </a:spcAft>
                        <a:buClrTx/>
                        <a:buSzTx/>
                        <a:buFontTx/>
                        <a:buNone/>
                        <a:tabLst/>
                        <a:defRPr/>
                      </a:pPr>
                      <a:r>
                        <a:rPr lang="en-GB" altLang="en-US" sz="1400" dirty="0">
                          <a:solidFill>
                            <a:schemeClr val="tx1"/>
                          </a:solidFill>
                          <a:latin typeface="Arial" pitchFamily="34" charset="0"/>
                          <a:ea typeface="MS PGothic" pitchFamily="34" charset="-128"/>
                        </a:rPr>
                        <a:t>18 &amp; 28%</a:t>
                      </a:r>
                      <a:endParaRPr lang="en-GB" sz="1400" b="0" dirty="0">
                        <a:solidFill>
                          <a:schemeClr val="tx1"/>
                        </a:solidFill>
                      </a:endParaRP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dirty="0">
                          <a:solidFill>
                            <a:schemeClr val="tx1"/>
                          </a:solidFill>
                        </a:rPr>
                        <a:t>10 &amp; 20%</a:t>
                      </a:r>
                      <a:endParaRPr lang="en-GB" sz="1400" b="0" dirty="0">
                        <a:solidFill>
                          <a:schemeClr val="tx1"/>
                        </a:solidFill>
                      </a:endParaRP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400" b="1" dirty="0">
                          <a:solidFill>
                            <a:schemeClr val="tx1"/>
                          </a:solidFill>
                        </a:rPr>
                        <a:t>18 &amp; 24% </a:t>
                      </a:r>
                      <a:endParaRPr lang="en-GB" sz="1400" b="0" dirty="0">
                        <a:solidFill>
                          <a:schemeClr val="tx1"/>
                        </a:solidFill>
                      </a:endParaRPr>
                    </a:p>
                  </a:txBody>
                  <a:tcPr marL="94880" marR="94880" marT="32843" marB="32843">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573369"/>
                  </a:ext>
                </a:extLst>
              </a:tr>
            </a:tbl>
          </a:graphicData>
        </a:graphic>
      </p:graphicFrame>
    </p:spTree>
    <p:extLst>
      <p:ext uri="{BB962C8B-B14F-4D97-AF65-F5344CB8AC3E}">
        <p14:creationId xmlns:p14="http://schemas.microsoft.com/office/powerpoint/2010/main" val="417314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A8D9-6499-0053-EC29-D05B80D6349B}"/>
              </a:ext>
            </a:extLst>
          </p:cNvPr>
          <p:cNvSpPr>
            <a:spLocks noGrp="1"/>
          </p:cNvSpPr>
          <p:nvPr>
            <p:ph type="title"/>
          </p:nvPr>
        </p:nvSpPr>
        <p:spPr/>
        <p:txBody>
          <a:bodyPr/>
          <a:lstStyle/>
          <a:p>
            <a:r>
              <a:rPr lang="en-US" dirty="0"/>
              <a:t>Main UK tax allowances </a:t>
            </a:r>
            <a:endParaRPr lang="en-GB" dirty="0"/>
          </a:p>
        </p:txBody>
      </p:sp>
      <p:graphicFrame>
        <p:nvGraphicFramePr>
          <p:cNvPr id="4" name="Table 3">
            <a:extLst>
              <a:ext uri="{FF2B5EF4-FFF2-40B4-BE49-F238E27FC236}">
                <a16:creationId xmlns:a16="http://schemas.microsoft.com/office/drawing/2014/main" id="{C8F5922B-CEAD-3941-FC20-A16A569FAC2F}"/>
              </a:ext>
            </a:extLst>
          </p:cNvPr>
          <p:cNvGraphicFramePr>
            <a:graphicFrameLocks noGrp="1"/>
          </p:cNvGraphicFramePr>
          <p:nvPr>
            <p:extLst>
              <p:ext uri="{D42A27DB-BD31-4B8C-83A1-F6EECF244321}">
                <p14:modId xmlns:p14="http://schemas.microsoft.com/office/powerpoint/2010/main" val="1216958647"/>
              </p:ext>
            </p:extLst>
          </p:nvPr>
        </p:nvGraphicFramePr>
        <p:xfrm>
          <a:off x="357351" y="1038161"/>
          <a:ext cx="8611105" cy="2543212"/>
        </p:xfrm>
        <a:graphic>
          <a:graphicData uri="http://schemas.openxmlformats.org/drawingml/2006/table">
            <a:tbl>
              <a:tblPr firstRow="1" bandRow="1"/>
              <a:tblGrid>
                <a:gridCol w="4485003">
                  <a:extLst>
                    <a:ext uri="{9D8B030D-6E8A-4147-A177-3AD203B41FA5}">
                      <a16:colId xmlns:a16="http://schemas.microsoft.com/office/drawing/2014/main" val="20000"/>
                    </a:ext>
                  </a:extLst>
                </a:gridCol>
                <a:gridCol w="2063051">
                  <a:extLst>
                    <a:ext uri="{9D8B030D-6E8A-4147-A177-3AD203B41FA5}">
                      <a16:colId xmlns:a16="http://schemas.microsoft.com/office/drawing/2014/main" val="4102247314"/>
                    </a:ext>
                  </a:extLst>
                </a:gridCol>
                <a:gridCol w="2063051">
                  <a:extLst>
                    <a:ext uri="{9D8B030D-6E8A-4147-A177-3AD203B41FA5}">
                      <a16:colId xmlns:a16="http://schemas.microsoft.com/office/drawing/2014/main" val="20001"/>
                    </a:ext>
                  </a:extLst>
                </a:gridCol>
              </a:tblGrid>
              <a:tr h="355988">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800" b="1" dirty="0">
                          <a:solidFill>
                            <a:schemeClr val="tx1"/>
                          </a:solidFill>
                        </a:rPr>
                        <a:t> </a:t>
                      </a:r>
                    </a:p>
                  </a:txBody>
                  <a:tcPr marL="88997" marR="88997" marT="44498" marB="44498"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1" dirty="0">
                          <a:solidFill>
                            <a:schemeClr val="tx1"/>
                          </a:solidFill>
                        </a:rPr>
                        <a:t>2022/23</a:t>
                      </a:r>
                    </a:p>
                  </a:txBody>
                  <a:tcPr marL="88997" marR="88997" marT="44498" marB="44498"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1" dirty="0">
                          <a:solidFill>
                            <a:schemeClr val="tx1"/>
                          </a:solidFill>
                        </a:rPr>
                        <a:t>2025/26</a:t>
                      </a:r>
                    </a:p>
                  </a:txBody>
                  <a:tcPr marL="88997" marR="88997" marT="44498" marB="44498" anchor="ctr">
                    <a:lnL>
                      <a:noFill/>
                    </a:lnL>
                    <a:lnR>
                      <a:noFill/>
                    </a:lnR>
                    <a:lnT w="12700" cap="flat" cmpd="sng" algn="ctr">
                      <a:solidFill>
                        <a:srgbClr val="008264"/>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5988">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800" b="0" dirty="0">
                          <a:solidFill>
                            <a:schemeClr val="tx1"/>
                          </a:solidFill>
                        </a:rPr>
                        <a:t>Personal income tax allowance</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£12,570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0" dirty="0">
                          <a:solidFill>
                            <a:schemeClr val="tx1"/>
                          </a:solidFill>
                        </a:rPr>
                        <a:t>£12,570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5988">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800" dirty="0">
                          <a:solidFill>
                            <a:schemeClr val="tx1"/>
                          </a:solidFill>
                        </a:rPr>
                        <a:t>Starting rate</a:t>
                      </a:r>
                      <a:r>
                        <a:rPr lang="en-GB" sz="1800" baseline="0" dirty="0">
                          <a:solidFill>
                            <a:schemeClr val="tx1"/>
                          </a:solidFill>
                        </a:rPr>
                        <a:t> tax band for savings @ 0%</a:t>
                      </a:r>
                      <a:endParaRPr lang="en-GB" sz="1800" dirty="0">
                        <a:solidFill>
                          <a:schemeClr val="tx1"/>
                        </a:solidFill>
                      </a:endParaRP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dirty="0">
                          <a:solidFill>
                            <a:schemeClr val="tx1"/>
                          </a:solidFill>
                        </a:rPr>
                        <a:t>£  5,000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dirty="0">
                          <a:solidFill>
                            <a:schemeClr val="tx1"/>
                          </a:solidFill>
                        </a:rPr>
                        <a:t>£  5,000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5988">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800" dirty="0">
                          <a:solidFill>
                            <a:schemeClr val="tx1"/>
                          </a:solidFill>
                        </a:rPr>
                        <a:t>Personal savings allowance (BRT)</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dirty="0">
                          <a:solidFill>
                            <a:schemeClr val="tx1"/>
                          </a:solidFill>
                        </a:rPr>
                        <a:t>£  1,000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dirty="0">
                          <a:solidFill>
                            <a:schemeClr val="tx1"/>
                          </a:solidFill>
                        </a:rPr>
                        <a:t>£  1,000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5988">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800" dirty="0">
                          <a:solidFill>
                            <a:schemeClr val="tx1"/>
                          </a:solidFill>
                        </a:rPr>
                        <a:t>Dividend allowance</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dirty="0">
                          <a:solidFill>
                            <a:schemeClr val="tx1"/>
                          </a:solidFill>
                        </a:rPr>
                        <a:t>£  2,000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dirty="0">
                          <a:solidFill>
                            <a:schemeClr val="tx1"/>
                          </a:solidFill>
                        </a:rPr>
                        <a:t>£     500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5988">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800" dirty="0">
                          <a:solidFill>
                            <a:schemeClr val="tx1"/>
                          </a:solidFill>
                        </a:rPr>
                        <a:t>CGT annual exemption</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dirty="0">
                          <a:solidFill>
                            <a:schemeClr val="tx1"/>
                          </a:solidFill>
                        </a:rPr>
                        <a:t>£12,300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dirty="0">
                          <a:solidFill>
                            <a:schemeClr val="tx1"/>
                          </a:solidFill>
                        </a:rPr>
                        <a:t>£  3,000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3175"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5988">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800" b="1" dirty="0">
                          <a:solidFill>
                            <a:schemeClr val="bg1"/>
                          </a:solidFill>
                        </a:rPr>
                        <a:t>Total</a:t>
                      </a:r>
                      <a:r>
                        <a:rPr lang="en-GB" sz="1800" b="1" dirty="0">
                          <a:solidFill>
                            <a:srgbClr val="008264"/>
                          </a:solidFill>
                        </a:rPr>
                        <a:t> </a:t>
                      </a:r>
                      <a:r>
                        <a:rPr lang="en-GB" sz="1800" b="1" dirty="0">
                          <a:solidFill>
                            <a:schemeClr val="bg1"/>
                          </a:solidFill>
                        </a:rPr>
                        <a:t>mainstream tax allowances</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1" dirty="0">
                          <a:solidFill>
                            <a:schemeClr val="bg1"/>
                          </a:solidFill>
                        </a:rPr>
                        <a:t>£32,870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GB" sz="1800" b="1" dirty="0">
                          <a:solidFill>
                            <a:schemeClr val="bg1"/>
                          </a:solidFill>
                        </a:rPr>
                        <a:t>£22,070</a:t>
                      </a:r>
                    </a:p>
                  </a:txBody>
                  <a:tcPr marL="88997" marR="88997" marT="44498" marB="44498" anchor="ctr">
                    <a:lnL>
                      <a:noFill/>
                    </a:lnL>
                    <a:lnR>
                      <a:noFill/>
                    </a:lnR>
                    <a:lnT w="3175" cap="flat" cmpd="sng" algn="ctr">
                      <a:solidFill>
                        <a:srgbClr val="898D8D"/>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6"/>
                  </a:ext>
                </a:extLst>
              </a:tr>
            </a:tbl>
          </a:graphicData>
        </a:graphic>
      </p:graphicFrame>
      <p:graphicFrame>
        <p:nvGraphicFramePr>
          <p:cNvPr id="5" name="Table 4">
            <a:extLst>
              <a:ext uri="{FF2B5EF4-FFF2-40B4-BE49-F238E27FC236}">
                <a16:creationId xmlns:a16="http://schemas.microsoft.com/office/drawing/2014/main" id="{44692E35-38EE-3103-FEA8-B70FDD2D13C0}"/>
              </a:ext>
            </a:extLst>
          </p:cNvPr>
          <p:cNvGraphicFramePr>
            <a:graphicFrameLocks noGrp="1"/>
          </p:cNvGraphicFramePr>
          <p:nvPr>
            <p:extLst>
              <p:ext uri="{D42A27DB-BD31-4B8C-83A1-F6EECF244321}">
                <p14:modId xmlns:p14="http://schemas.microsoft.com/office/powerpoint/2010/main" val="3488094969"/>
              </p:ext>
            </p:extLst>
          </p:nvPr>
        </p:nvGraphicFramePr>
        <p:xfrm>
          <a:off x="357350" y="3612266"/>
          <a:ext cx="8611105" cy="405430"/>
        </p:xfrm>
        <a:graphic>
          <a:graphicData uri="http://schemas.openxmlformats.org/drawingml/2006/table">
            <a:tbl>
              <a:tblPr firstRow="1" bandRow="1"/>
              <a:tblGrid>
                <a:gridCol w="5901333">
                  <a:extLst>
                    <a:ext uri="{9D8B030D-6E8A-4147-A177-3AD203B41FA5}">
                      <a16:colId xmlns:a16="http://schemas.microsoft.com/office/drawing/2014/main" val="20000"/>
                    </a:ext>
                  </a:extLst>
                </a:gridCol>
                <a:gridCol w="2709772">
                  <a:extLst>
                    <a:ext uri="{9D8B030D-6E8A-4147-A177-3AD203B41FA5}">
                      <a16:colId xmlns:a16="http://schemas.microsoft.com/office/drawing/2014/main" val="20001"/>
                    </a:ext>
                  </a:extLst>
                </a:gridCol>
              </a:tblGrid>
              <a:tr h="405430">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GB" sz="1800" b="1" dirty="0">
                          <a:solidFill>
                            <a:schemeClr val="tx1"/>
                          </a:solidFill>
                        </a:rPr>
                        <a:t>Marriage</a:t>
                      </a:r>
                      <a:r>
                        <a:rPr lang="en-GB" sz="1800" b="1" baseline="0" dirty="0">
                          <a:solidFill>
                            <a:schemeClr val="tx1"/>
                          </a:solidFill>
                        </a:rPr>
                        <a:t> allowance</a:t>
                      </a:r>
                      <a:endParaRPr lang="en-GB" sz="1800" b="1" dirty="0">
                        <a:solidFill>
                          <a:schemeClr val="tx1"/>
                        </a:solidFill>
                      </a:endParaRPr>
                    </a:p>
                  </a:txBody>
                  <a:tcPr marL="88997" marR="88997" marT="44498" marB="44498" anchor="ctr">
                    <a:lnL>
                      <a:noFill/>
                    </a:lnL>
                    <a:lnR>
                      <a:noFill/>
                    </a:lnR>
                    <a:lnT w="12700" cap="flat" cmpd="sng" algn="ctr">
                      <a:solidFill>
                        <a:srgbClr val="008264"/>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rgbClr val="EBECEE"/>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l"/>
                      <a:r>
                        <a:rPr lang="en-GB" sz="1800" b="1" dirty="0">
                          <a:solidFill>
                            <a:schemeClr val="tx1"/>
                          </a:solidFill>
                        </a:rPr>
                        <a:t>       £1,260</a:t>
                      </a:r>
                    </a:p>
                  </a:txBody>
                  <a:tcPr marL="88997" marR="88997" marT="44498" marB="44498" anchor="ctr">
                    <a:lnL>
                      <a:noFill/>
                    </a:lnL>
                    <a:lnR>
                      <a:noFill/>
                    </a:lnR>
                    <a:lnT w="12700" cap="flat" cmpd="sng" algn="ctr">
                      <a:solidFill>
                        <a:srgbClr val="008264"/>
                      </a:solidFill>
                      <a:prstDash val="solid"/>
                      <a:round/>
                      <a:headEnd type="none" w="med" len="med"/>
                      <a:tailEnd type="none" w="med" len="med"/>
                    </a:lnT>
                    <a:lnB w="6350" cap="flat" cmpd="sng" algn="ctr">
                      <a:solidFill>
                        <a:srgbClr val="898D8D"/>
                      </a:solidFill>
                      <a:prstDash val="solid"/>
                      <a:round/>
                      <a:headEnd type="none" w="med" len="med"/>
                      <a:tailEnd type="none" w="med" len="med"/>
                    </a:lnB>
                    <a:lnTlToBr w="12700" cmpd="sng">
                      <a:noFill/>
                      <a:prstDash val="solid"/>
                    </a:lnTlToBr>
                    <a:lnBlToTr w="12700" cmpd="sng">
                      <a:noFill/>
                      <a:prstDash val="solid"/>
                    </a:lnBlToTr>
                    <a:solidFill>
                      <a:srgbClr val="EBECEE"/>
                    </a:solidFill>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79DC2BAE-1FD7-6B99-9A2E-F168DA6549A4}"/>
              </a:ext>
            </a:extLst>
          </p:cNvPr>
          <p:cNvSpPr/>
          <p:nvPr/>
        </p:nvSpPr>
        <p:spPr>
          <a:xfrm>
            <a:off x="357351" y="4200983"/>
            <a:ext cx="8611105" cy="400110"/>
          </a:xfrm>
          <a:prstGeom prst="rect">
            <a:avLst/>
          </a:prstGeom>
          <a:solidFill>
            <a:schemeClr val="tx1"/>
          </a:solidFill>
          <a:ln w="12700" cap="flat" cmpd="sng" algn="ctr">
            <a:solidFill>
              <a:srgbClr val="00826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panose="020B0604020202020204"/>
                <a:ea typeface="+mn-ea"/>
                <a:cs typeface="+mn-cs"/>
              </a:rPr>
              <a:t>Tax free allowances have reduced by over £10,000 in recent years</a:t>
            </a:r>
          </a:p>
        </p:txBody>
      </p:sp>
    </p:spTree>
    <p:extLst>
      <p:ext uri="{BB962C8B-B14F-4D97-AF65-F5344CB8AC3E}">
        <p14:creationId xmlns:p14="http://schemas.microsoft.com/office/powerpoint/2010/main" val="129407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5165-940B-DE68-9754-03663293D3F6}"/>
              </a:ext>
            </a:extLst>
          </p:cNvPr>
          <p:cNvSpPr>
            <a:spLocks noGrp="1"/>
          </p:cNvSpPr>
          <p:nvPr>
            <p:ph type="title"/>
          </p:nvPr>
        </p:nvSpPr>
        <p:spPr/>
        <p:txBody>
          <a:bodyPr/>
          <a:lstStyle/>
          <a:p>
            <a:r>
              <a:rPr lang="en-US" dirty="0"/>
              <a:t>The order of taxation</a:t>
            </a:r>
            <a:endParaRPr lang="en-GB" dirty="0"/>
          </a:p>
        </p:txBody>
      </p:sp>
      <p:grpSp>
        <p:nvGrpSpPr>
          <p:cNvPr id="4" name="Group 3">
            <a:extLst>
              <a:ext uri="{FF2B5EF4-FFF2-40B4-BE49-F238E27FC236}">
                <a16:creationId xmlns:a16="http://schemas.microsoft.com/office/drawing/2014/main" id="{33EE5B47-4658-35A9-AEFF-666DFCCBB938}"/>
              </a:ext>
            </a:extLst>
          </p:cNvPr>
          <p:cNvGrpSpPr/>
          <p:nvPr/>
        </p:nvGrpSpPr>
        <p:grpSpPr>
          <a:xfrm>
            <a:off x="399345" y="1175404"/>
            <a:ext cx="8589536" cy="3161678"/>
            <a:chOff x="432000" y="1812214"/>
            <a:chExt cx="11294399" cy="3161678"/>
          </a:xfrm>
        </p:grpSpPr>
        <p:grpSp>
          <p:nvGrpSpPr>
            <p:cNvPr id="5" name="Group 4">
              <a:extLst>
                <a:ext uri="{FF2B5EF4-FFF2-40B4-BE49-F238E27FC236}">
                  <a16:creationId xmlns:a16="http://schemas.microsoft.com/office/drawing/2014/main" id="{FB318316-494A-1F79-D07F-40EA6CC310B5}"/>
                </a:ext>
              </a:extLst>
            </p:cNvPr>
            <p:cNvGrpSpPr/>
            <p:nvPr/>
          </p:nvGrpSpPr>
          <p:grpSpPr>
            <a:xfrm>
              <a:off x="432000" y="1812214"/>
              <a:ext cx="11294399" cy="576000"/>
              <a:chOff x="432000" y="1853196"/>
              <a:chExt cx="11294399" cy="576000"/>
            </a:xfrm>
          </p:grpSpPr>
          <p:sp>
            <p:nvSpPr>
              <p:cNvPr id="18" name="Rounded Rectangle 6">
                <a:extLst>
                  <a:ext uri="{FF2B5EF4-FFF2-40B4-BE49-F238E27FC236}">
                    <a16:creationId xmlns:a16="http://schemas.microsoft.com/office/drawing/2014/main" id="{EBD0FCA4-C49D-04BB-9197-6637149A4586}"/>
                  </a:ext>
                </a:extLst>
              </p:cNvPr>
              <p:cNvSpPr txBox="1"/>
              <p:nvPr/>
            </p:nvSpPr>
            <p:spPr>
              <a:xfrm>
                <a:off x="1952210" y="1853196"/>
                <a:ext cx="9774189" cy="576000"/>
              </a:xfrm>
              <a:prstGeom prst="roundRect">
                <a:avLst>
                  <a:gd name="adj" fmla="val 50000"/>
                </a:avLst>
              </a:prstGeom>
              <a:solidFill>
                <a:srgbClr val="EBECEE"/>
              </a:solidFill>
              <a:ln>
                <a:noFill/>
              </a:ln>
            </p:spPr>
            <p:style>
              <a:lnRef idx="0">
                <a:scrgbClr r="0" g="0" b="0"/>
              </a:lnRef>
              <a:fillRef idx="0">
                <a:scrgbClr r="0" g="0" b="0"/>
              </a:fillRef>
              <a:effectRef idx="0">
                <a:scrgbClr r="0" g="0" b="0"/>
              </a:effectRef>
              <a:fontRef idx="minor">
                <a:schemeClr val="lt1"/>
              </a:fontRef>
            </p:style>
            <p:txBody>
              <a:bodyPr spcFirstLastPara="0" vert="horz" wrap="square" lIns="1368000" tIns="34290" rIns="68580" bIns="34290" numCol="1" spcCol="1270" anchor="ctr" anchorCtr="0">
                <a:noAutofit/>
              </a:bodyPr>
              <a:lstStyle/>
              <a:p>
                <a:pPr marL="184150" lvl="1" indent="-184150" defTabSz="533400">
                  <a:spcBef>
                    <a:spcPts val="200"/>
                  </a:spcBef>
                  <a:spcAft>
                    <a:spcPts val="200"/>
                  </a:spcAft>
                  <a:buChar char="•"/>
                </a:pPr>
                <a:r>
                  <a:rPr lang="en-GB" dirty="0">
                    <a:solidFill>
                      <a:schemeClr val="tx1"/>
                    </a:solidFill>
                  </a:rPr>
                  <a:t>Profits, salary, P11D, pensions, rents etc </a:t>
                </a:r>
              </a:p>
            </p:txBody>
          </p:sp>
          <p:sp>
            <p:nvSpPr>
              <p:cNvPr id="19" name="Rounded Rectangle 29">
                <a:extLst>
                  <a:ext uri="{FF2B5EF4-FFF2-40B4-BE49-F238E27FC236}">
                    <a16:creationId xmlns:a16="http://schemas.microsoft.com/office/drawing/2014/main" id="{0F0BA6C1-C2B7-4442-D7AF-960E20DAF1CF}"/>
                  </a:ext>
                </a:extLst>
              </p:cNvPr>
              <p:cNvSpPr/>
              <p:nvPr/>
            </p:nvSpPr>
            <p:spPr>
              <a:xfrm>
                <a:off x="432000" y="1853196"/>
                <a:ext cx="2733263" cy="57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2203" rIns="72000" bIns="42203" numCol="1" spcCol="0" rtlCol="0" fromWordArt="0" anchor="ctr" anchorCtr="0" forceAA="0" compatLnSpc="1">
                <a:prstTxWarp prst="textNoShape">
                  <a:avLst/>
                </a:prstTxWarp>
                <a:noAutofit/>
              </a:bodyPr>
              <a:lstStyle/>
              <a:p>
                <a:pPr marL="228600" indent="-228600">
                  <a:buFont typeface="+mj-lt"/>
                  <a:buAutoNum type="arabicPeriod"/>
                </a:pPr>
                <a:r>
                  <a:rPr lang="en-GB" dirty="0">
                    <a:solidFill>
                      <a:schemeClr val="bg1"/>
                    </a:solidFill>
                  </a:rPr>
                  <a:t>Non savings income</a:t>
                </a:r>
              </a:p>
            </p:txBody>
          </p:sp>
        </p:grpSp>
        <p:grpSp>
          <p:nvGrpSpPr>
            <p:cNvPr id="6" name="Group 5">
              <a:extLst>
                <a:ext uri="{FF2B5EF4-FFF2-40B4-BE49-F238E27FC236}">
                  <a16:creationId xmlns:a16="http://schemas.microsoft.com/office/drawing/2014/main" id="{F04F75CC-0B18-EE6F-8B8D-2155D89F7EBC}"/>
                </a:ext>
              </a:extLst>
            </p:cNvPr>
            <p:cNvGrpSpPr/>
            <p:nvPr/>
          </p:nvGrpSpPr>
          <p:grpSpPr>
            <a:xfrm>
              <a:off x="432000" y="2472924"/>
              <a:ext cx="11294399" cy="576000"/>
              <a:chOff x="432000" y="2481943"/>
              <a:chExt cx="11294399" cy="576000"/>
            </a:xfrm>
          </p:grpSpPr>
          <p:sp>
            <p:nvSpPr>
              <p:cNvPr id="16" name="Rounded Rectangle 6">
                <a:extLst>
                  <a:ext uri="{FF2B5EF4-FFF2-40B4-BE49-F238E27FC236}">
                    <a16:creationId xmlns:a16="http://schemas.microsoft.com/office/drawing/2014/main" id="{9CC9902E-E083-94BF-E19D-622957A640F6}"/>
                  </a:ext>
                </a:extLst>
              </p:cNvPr>
              <p:cNvSpPr txBox="1"/>
              <p:nvPr/>
            </p:nvSpPr>
            <p:spPr>
              <a:xfrm>
                <a:off x="1960471" y="2481943"/>
                <a:ext cx="9765928" cy="576000"/>
              </a:xfrm>
              <a:prstGeom prst="roundRect">
                <a:avLst>
                  <a:gd name="adj" fmla="val 50000"/>
                </a:avLst>
              </a:prstGeom>
              <a:solidFill>
                <a:srgbClr val="EBECEE"/>
              </a:solidFill>
              <a:ln>
                <a:noFill/>
              </a:ln>
            </p:spPr>
            <p:style>
              <a:lnRef idx="0">
                <a:scrgbClr r="0" g="0" b="0"/>
              </a:lnRef>
              <a:fillRef idx="0">
                <a:scrgbClr r="0" g="0" b="0"/>
              </a:fillRef>
              <a:effectRef idx="0">
                <a:scrgbClr r="0" g="0" b="0"/>
              </a:effectRef>
              <a:fontRef idx="minor">
                <a:schemeClr val="lt1"/>
              </a:fontRef>
            </p:style>
            <p:txBody>
              <a:bodyPr spcFirstLastPara="0" vert="horz" wrap="square" lIns="1368000" tIns="34290" rIns="68580" bIns="34290" numCol="1" spcCol="1270" anchor="ctr" anchorCtr="0">
                <a:noAutofit/>
              </a:bodyPr>
              <a:lstStyle/>
              <a:p>
                <a:pPr marL="184150" lvl="1" indent="-184150" defTabSz="533400">
                  <a:spcBef>
                    <a:spcPts val="200"/>
                  </a:spcBef>
                  <a:spcAft>
                    <a:spcPts val="200"/>
                  </a:spcAft>
                  <a:buChar char="•"/>
                </a:pPr>
                <a:r>
                  <a:rPr lang="en-GB" dirty="0">
                    <a:solidFill>
                      <a:schemeClr val="tx1"/>
                    </a:solidFill>
                  </a:rPr>
                  <a:t>Bank &amp; B/S, gilts, corporate bonds &amp; offshore bonds</a:t>
                </a:r>
              </a:p>
            </p:txBody>
          </p:sp>
          <p:sp>
            <p:nvSpPr>
              <p:cNvPr id="17" name="Rounded Rectangle 44">
                <a:extLst>
                  <a:ext uri="{FF2B5EF4-FFF2-40B4-BE49-F238E27FC236}">
                    <a16:creationId xmlns:a16="http://schemas.microsoft.com/office/drawing/2014/main" id="{4E23CC27-472B-C10F-1EDA-3BB69A05AF3E}"/>
                  </a:ext>
                </a:extLst>
              </p:cNvPr>
              <p:cNvSpPr/>
              <p:nvPr/>
            </p:nvSpPr>
            <p:spPr>
              <a:xfrm>
                <a:off x="432000" y="2481943"/>
                <a:ext cx="2733263" cy="576000"/>
              </a:xfrm>
              <a:prstGeom prst="roundRect">
                <a:avLst>
                  <a:gd name="adj" fmla="val 50000"/>
                </a:avLst>
              </a:prstGeom>
              <a:solidFill>
                <a:schemeClr val="tx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228600" indent="-228600" defTabSz="800100">
                  <a:lnSpc>
                    <a:spcPct val="90000"/>
                  </a:lnSpc>
                  <a:spcBef>
                    <a:spcPct val="0"/>
                  </a:spcBef>
                  <a:spcAft>
                    <a:spcPct val="35000"/>
                  </a:spcAft>
                  <a:buFont typeface="+mj-lt"/>
                  <a:buAutoNum type="arabicPeriod" startAt="2"/>
                </a:pPr>
                <a:r>
                  <a:rPr lang="en-GB" dirty="0">
                    <a:solidFill>
                      <a:schemeClr val="bg1"/>
                    </a:solidFill>
                  </a:rPr>
                  <a:t>Savings</a:t>
                </a:r>
              </a:p>
            </p:txBody>
          </p:sp>
        </p:grpSp>
        <p:grpSp>
          <p:nvGrpSpPr>
            <p:cNvPr id="7" name="Group 6">
              <a:extLst>
                <a:ext uri="{FF2B5EF4-FFF2-40B4-BE49-F238E27FC236}">
                  <a16:creationId xmlns:a16="http://schemas.microsoft.com/office/drawing/2014/main" id="{B9C48E44-C919-7632-2F70-EFC9A45DF0BE}"/>
                </a:ext>
              </a:extLst>
            </p:cNvPr>
            <p:cNvGrpSpPr/>
            <p:nvPr/>
          </p:nvGrpSpPr>
          <p:grpSpPr>
            <a:xfrm>
              <a:off x="432000" y="3117304"/>
              <a:ext cx="11294398" cy="576001"/>
              <a:chOff x="432000" y="3110596"/>
              <a:chExt cx="11294398" cy="576001"/>
            </a:xfrm>
          </p:grpSpPr>
          <p:sp>
            <p:nvSpPr>
              <p:cNvPr id="14" name="Rounded Rectangle 6">
                <a:extLst>
                  <a:ext uri="{FF2B5EF4-FFF2-40B4-BE49-F238E27FC236}">
                    <a16:creationId xmlns:a16="http://schemas.microsoft.com/office/drawing/2014/main" id="{1F259B8C-F2C0-01BF-F2CC-7EC666F4E331}"/>
                  </a:ext>
                </a:extLst>
              </p:cNvPr>
              <p:cNvSpPr txBox="1"/>
              <p:nvPr/>
            </p:nvSpPr>
            <p:spPr>
              <a:xfrm>
                <a:off x="1968729" y="3110597"/>
                <a:ext cx="9757669" cy="576000"/>
              </a:xfrm>
              <a:prstGeom prst="roundRect">
                <a:avLst>
                  <a:gd name="adj" fmla="val 50000"/>
                </a:avLst>
              </a:prstGeom>
              <a:solidFill>
                <a:srgbClr val="EBECEE"/>
              </a:solidFill>
              <a:ln>
                <a:noFill/>
              </a:ln>
            </p:spPr>
            <p:style>
              <a:lnRef idx="0">
                <a:scrgbClr r="0" g="0" b="0"/>
              </a:lnRef>
              <a:fillRef idx="0">
                <a:scrgbClr r="0" g="0" b="0"/>
              </a:fillRef>
              <a:effectRef idx="0">
                <a:scrgbClr r="0" g="0" b="0"/>
              </a:effectRef>
              <a:fontRef idx="minor">
                <a:schemeClr val="lt1"/>
              </a:fontRef>
            </p:style>
            <p:txBody>
              <a:bodyPr spcFirstLastPara="0" vert="horz" wrap="square" lIns="1368000" tIns="34290" rIns="68580" bIns="34290" numCol="1" spcCol="1270" anchor="ctr" anchorCtr="0">
                <a:noAutofit/>
              </a:bodyPr>
              <a:lstStyle/>
              <a:p>
                <a:pPr marL="184150" lvl="1" indent="-184150" defTabSz="533400">
                  <a:spcBef>
                    <a:spcPts val="200"/>
                  </a:spcBef>
                  <a:spcAft>
                    <a:spcPts val="200"/>
                  </a:spcAft>
                  <a:buChar char="•"/>
                </a:pPr>
                <a:r>
                  <a:rPr lang="en-GB" dirty="0">
                    <a:solidFill>
                      <a:schemeClr val="tx1"/>
                    </a:solidFill>
                  </a:rPr>
                  <a:t>Shares and collectives</a:t>
                </a:r>
              </a:p>
            </p:txBody>
          </p:sp>
          <p:sp>
            <p:nvSpPr>
              <p:cNvPr id="15" name="Rounded Rectangle 48">
                <a:extLst>
                  <a:ext uri="{FF2B5EF4-FFF2-40B4-BE49-F238E27FC236}">
                    <a16:creationId xmlns:a16="http://schemas.microsoft.com/office/drawing/2014/main" id="{77E0F19B-3C51-6F26-48B6-29FDF839F7BF}"/>
                  </a:ext>
                </a:extLst>
              </p:cNvPr>
              <p:cNvSpPr/>
              <p:nvPr/>
            </p:nvSpPr>
            <p:spPr>
              <a:xfrm>
                <a:off x="432000" y="3110596"/>
                <a:ext cx="2733263" cy="576000"/>
              </a:xfrm>
              <a:prstGeom prst="roundRect">
                <a:avLst>
                  <a:gd name="adj" fmla="val 50000"/>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228600" indent="-228600" defTabSz="800100">
                  <a:lnSpc>
                    <a:spcPct val="90000"/>
                  </a:lnSpc>
                  <a:spcBef>
                    <a:spcPct val="0"/>
                  </a:spcBef>
                  <a:spcAft>
                    <a:spcPct val="35000"/>
                  </a:spcAft>
                  <a:buFont typeface="+mj-lt"/>
                  <a:buAutoNum type="arabicPeriod" startAt="3"/>
                </a:pPr>
                <a:r>
                  <a:rPr lang="en-GB" dirty="0">
                    <a:solidFill>
                      <a:schemeClr val="bg1"/>
                    </a:solidFill>
                  </a:rPr>
                  <a:t>Dividends</a:t>
                </a:r>
              </a:p>
            </p:txBody>
          </p:sp>
        </p:grpSp>
        <p:grpSp>
          <p:nvGrpSpPr>
            <p:cNvPr id="8" name="Group 7">
              <a:extLst>
                <a:ext uri="{FF2B5EF4-FFF2-40B4-BE49-F238E27FC236}">
                  <a16:creationId xmlns:a16="http://schemas.microsoft.com/office/drawing/2014/main" id="{1A98AD12-82D9-3DED-7378-E6554A682B6E}"/>
                </a:ext>
              </a:extLst>
            </p:cNvPr>
            <p:cNvGrpSpPr/>
            <p:nvPr/>
          </p:nvGrpSpPr>
          <p:grpSpPr>
            <a:xfrm>
              <a:off x="432000" y="3753514"/>
              <a:ext cx="11294398" cy="576003"/>
              <a:chOff x="432000" y="3770651"/>
              <a:chExt cx="11294398" cy="576003"/>
            </a:xfrm>
          </p:grpSpPr>
          <p:sp>
            <p:nvSpPr>
              <p:cNvPr id="12" name="Rounded Rectangle 6">
                <a:extLst>
                  <a:ext uri="{FF2B5EF4-FFF2-40B4-BE49-F238E27FC236}">
                    <a16:creationId xmlns:a16="http://schemas.microsoft.com/office/drawing/2014/main" id="{59D69372-3E5D-B775-CAE4-1A7D45BCD39F}"/>
                  </a:ext>
                </a:extLst>
              </p:cNvPr>
              <p:cNvSpPr txBox="1"/>
              <p:nvPr/>
            </p:nvSpPr>
            <p:spPr>
              <a:xfrm>
                <a:off x="1968729" y="3770651"/>
                <a:ext cx="9757669" cy="576000"/>
              </a:xfrm>
              <a:prstGeom prst="roundRect">
                <a:avLst>
                  <a:gd name="adj" fmla="val 50000"/>
                </a:avLst>
              </a:prstGeom>
              <a:solidFill>
                <a:srgbClr val="EBECEE"/>
              </a:solidFill>
              <a:ln>
                <a:noFill/>
              </a:ln>
            </p:spPr>
            <p:style>
              <a:lnRef idx="0">
                <a:scrgbClr r="0" g="0" b="0"/>
              </a:lnRef>
              <a:fillRef idx="0">
                <a:scrgbClr r="0" g="0" b="0"/>
              </a:fillRef>
              <a:effectRef idx="0">
                <a:scrgbClr r="0" g="0" b="0"/>
              </a:effectRef>
              <a:fontRef idx="minor">
                <a:schemeClr val="lt1"/>
              </a:fontRef>
            </p:style>
            <p:txBody>
              <a:bodyPr spcFirstLastPara="0" vert="horz" wrap="square" lIns="1368000" tIns="34290" rIns="68580" bIns="34290" numCol="1" spcCol="1270" anchor="ctr" anchorCtr="0">
                <a:noAutofit/>
              </a:bodyPr>
              <a:lstStyle/>
              <a:p>
                <a:pPr marL="184150" lvl="1" indent="-184150" defTabSz="533400">
                  <a:spcBef>
                    <a:spcPts val="200"/>
                  </a:spcBef>
                  <a:spcAft>
                    <a:spcPts val="200"/>
                  </a:spcAft>
                  <a:buChar char="•"/>
                </a:pPr>
                <a:r>
                  <a:rPr lang="en-GB" dirty="0">
                    <a:solidFill>
                      <a:schemeClr val="tx1"/>
                    </a:solidFill>
                  </a:rPr>
                  <a:t>Onshore investment bonds</a:t>
                </a:r>
              </a:p>
            </p:txBody>
          </p:sp>
          <p:sp>
            <p:nvSpPr>
              <p:cNvPr id="13" name="Rounded Rectangle 15">
                <a:extLst>
                  <a:ext uri="{FF2B5EF4-FFF2-40B4-BE49-F238E27FC236}">
                    <a16:creationId xmlns:a16="http://schemas.microsoft.com/office/drawing/2014/main" id="{E5D3D475-20B5-280B-B348-6C5CF506D8FA}"/>
                  </a:ext>
                </a:extLst>
              </p:cNvPr>
              <p:cNvSpPr/>
              <p:nvPr/>
            </p:nvSpPr>
            <p:spPr>
              <a:xfrm>
                <a:off x="432000" y="3770654"/>
                <a:ext cx="2733263" cy="576000"/>
              </a:xfrm>
              <a:prstGeom prst="roundRect">
                <a:avLst>
                  <a:gd name="adj" fmla="val 50000"/>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228600" indent="-228600" defTabSz="800100">
                  <a:lnSpc>
                    <a:spcPct val="90000"/>
                  </a:lnSpc>
                  <a:spcBef>
                    <a:spcPct val="0"/>
                  </a:spcBef>
                  <a:spcAft>
                    <a:spcPct val="35000"/>
                  </a:spcAft>
                  <a:buFont typeface="+mj-lt"/>
                  <a:buAutoNum type="arabicPeriod" startAt="4"/>
                </a:pPr>
                <a:r>
                  <a:rPr lang="en-GB" dirty="0">
                    <a:solidFill>
                      <a:schemeClr val="bg1"/>
                    </a:solidFill>
                  </a:rPr>
                  <a:t>Chargeable gains</a:t>
                </a:r>
              </a:p>
            </p:txBody>
          </p:sp>
        </p:grpSp>
        <p:grpSp>
          <p:nvGrpSpPr>
            <p:cNvPr id="9" name="Group 8">
              <a:extLst>
                <a:ext uri="{FF2B5EF4-FFF2-40B4-BE49-F238E27FC236}">
                  <a16:creationId xmlns:a16="http://schemas.microsoft.com/office/drawing/2014/main" id="{20691930-50B0-B3D0-8530-9483F6EB704D}"/>
                </a:ext>
              </a:extLst>
            </p:cNvPr>
            <p:cNvGrpSpPr/>
            <p:nvPr/>
          </p:nvGrpSpPr>
          <p:grpSpPr>
            <a:xfrm>
              <a:off x="432000" y="4389728"/>
              <a:ext cx="11294398" cy="584164"/>
              <a:chOff x="432000" y="4430710"/>
              <a:chExt cx="11294398" cy="584164"/>
            </a:xfrm>
          </p:grpSpPr>
          <p:sp>
            <p:nvSpPr>
              <p:cNvPr id="10" name="Rounded Rectangle 6">
                <a:extLst>
                  <a:ext uri="{FF2B5EF4-FFF2-40B4-BE49-F238E27FC236}">
                    <a16:creationId xmlns:a16="http://schemas.microsoft.com/office/drawing/2014/main" id="{2A19DF5B-E96F-99C5-B024-370F225B81FF}"/>
                  </a:ext>
                </a:extLst>
              </p:cNvPr>
              <p:cNvSpPr txBox="1"/>
              <p:nvPr/>
            </p:nvSpPr>
            <p:spPr>
              <a:xfrm>
                <a:off x="1968729" y="4438874"/>
                <a:ext cx="9757669" cy="576000"/>
              </a:xfrm>
              <a:prstGeom prst="roundRect">
                <a:avLst>
                  <a:gd name="adj" fmla="val 50000"/>
                </a:avLst>
              </a:prstGeom>
              <a:solidFill>
                <a:srgbClr val="EBECEE"/>
              </a:solidFill>
              <a:ln>
                <a:noFill/>
              </a:ln>
            </p:spPr>
            <p:style>
              <a:lnRef idx="0">
                <a:scrgbClr r="0" g="0" b="0"/>
              </a:lnRef>
              <a:fillRef idx="0">
                <a:scrgbClr r="0" g="0" b="0"/>
              </a:fillRef>
              <a:effectRef idx="0">
                <a:scrgbClr r="0" g="0" b="0"/>
              </a:effectRef>
              <a:fontRef idx="minor">
                <a:schemeClr val="lt1"/>
              </a:fontRef>
            </p:style>
            <p:txBody>
              <a:bodyPr spcFirstLastPara="0" vert="horz" wrap="square" lIns="1368000" tIns="34290" rIns="68580" bIns="34290" numCol="1" spcCol="1270" anchor="ctr" anchorCtr="0">
                <a:noAutofit/>
              </a:bodyPr>
              <a:lstStyle/>
              <a:p>
                <a:pPr marL="184150" lvl="1" indent="-184150" defTabSz="533400">
                  <a:spcBef>
                    <a:spcPts val="200"/>
                  </a:spcBef>
                  <a:spcAft>
                    <a:spcPts val="200"/>
                  </a:spcAft>
                  <a:buChar char="•"/>
                </a:pPr>
                <a:r>
                  <a:rPr lang="en-GB" dirty="0">
                    <a:solidFill>
                      <a:schemeClr val="tx1"/>
                    </a:solidFill>
                  </a:rPr>
                  <a:t>Shares, collectives, property, business etc</a:t>
                </a:r>
              </a:p>
            </p:txBody>
          </p:sp>
          <p:sp>
            <p:nvSpPr>
              <p:cNvPr id="11" name="Rounded Rectangle 18">
                <a:extLst>
                  <a:ext uri="{FF2B5EF4-FFF2-40B4-BE49-F238E27FC236}">
                    <a16:creationId xmlns:a16="http://schemas.microsoft.com/office/drawing/2014/main" id="{9CC22955-76F2-A445-896F-8BB16C8A7B57}"/>
                  </a:ext>
                </a:extLst>
              </p:cNvPr>
              <p:cNvSpPr/>
              <p:nvPr/>
            </p:nvSpPr>
            <p:spPr>
              <a:xfrm>
                <a:off x="432000" y="4430710"/>
                <a:ext cx="2733263" cy="576000"/>
              </a:xfrm>
              <a:prstGeom prst="roundRect">
                <a:avLst>
                  <a:gd name="adj" fmla="val 50000"/>
                </a:avLst>
              </a:prstGeom>
              <a:solidFill>
                <a:schemeClr val="tx1">
                  <a:lumMod val="25000"/>
                  <a:lumOff val="75000"/>
                </a:schemeClr>
              </a:solidFill>
              <a:ln w="1270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228600" indent="-228600" defTabSz="800100">
                  <a:lnSpc>
                    <a:spcPct val="90000"/>
                  </a:lnSpc>
                  <a:spcBef>
                    <a:spcPct val="0"/>
                  </a:spcBef>
                  <a:spcAft>
                    <a:spcPct val="35000"/>
                  </a:spcAft>
                  <a:buFont typeface="+mj-lt"/>
                  <a:buAutoNum type="arabicPeriod" startAt="5"/>
                </a:pPr>
                <a:r>
                  <a:rPr lang="en-GB" dirty="0">
                    <a:solidFill>
                      <a:sysClr val="windowText" lastClr="000000"/>
                    </a:solidFill>
                  </a:rPr>
                  <a:t>Capital gains</a:t>
                </a:r>
              </a:p>
            </p:txBody>
          </p:sp>
        </p:grpSp>
      </p:grpSp>
      <p:sp>
        <p:nvSpPr>
          <p:cNvPr id="20" name="Content Placeholder 14">
            <a:extLst>
              <a:ext uri="{FF2B5EF4-FFF2-40B4-BE49-F238E27FC236}">
                <a16:creationId xmlns:a16="http://schemas.microsoft.com/office/drawing/2014/main" id="{AEF254A9-5045-8140-BEC3-EFF2C6C0150D}"/>
              </a:ext>
            </a:extLst>
          </p:cNvPr>
          <p:cNvSpPr txBox="1">
            <a:spLocks/>
          </p:cNvSpPr>
          <p:nvPr/>
        </p:nvSpPr>
        <p:spPr>
          <a:xfrm>
            <a:off x="301372" y="4393657"/>
            <a:ext cx="8607195" cy="276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dirty="0"/>
              <a:t>Onshore &amp; offshore bond gains are added after dividends for “top-slicing”</a:t>
            </a:r>
          </a:p>
        </p:txBody>
      </p:sp>
    </p:spTree>
    <p:extLst>
      <p:ext uri="{BB962C8B-B14F-4D97-AF65-F5344CB8AC3E}">
        <p14:creationId xmlns:p14="http://schemas.microsoft.com/office/powerpoint/2010/main" val="413884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B0E8-2623-F583-0614-FA8E9E6FE19E}"/>
              </a:ext>
            </a:extLst>
          </p:cNvPr>
          <p:cNvSpPr>
            <a:spLocks noGrp="1"/>
          </p:cNvSpPr>
          <p:nvPr>
            <p:ph type="title"/>
          </p:nvPr>
        </p:nvSpPr>
        <p:spPr/>
        <p:txBody>
          <a:bodyPr anchor="t">
            <a:normAutofit fontScale="90000"/>
          </a:bodyPr>
          <a:lstStyle/>
          <a:p>
            <a:r>
              <a:rPr lang="en-GB" sz="3300" dirty="0"/>
              <a:t>Investment wrapper choice</a:t>
            </a:r>
            <a:br>
              <a:rPr lang="en-GB" dirty="0"/>
            </a:br>
            <a:r>
              <a:rPr lang="en-GB" sz="2200" dirty="0"/>
              <a:t>Which investment wrappers do you place client’s wealth in?</a:t>
            </a:r>
            <a:br>
              <a:rPr lang="en-GB" dirty="0"/>
            </a:br>
            <a:endParaRPr lang="en-GB" dirty="0"/>
          </a:p>
        </p:txBody>
      </p:sp>
      <p:sp>
        <p:nvSpPr>
          <p:cNvPr id="13" name="Rectangle 12">
            <a:extLst>
              <a:ext uri="{FF2B5EF4-FFF2-40B4-BE49-F238E27FC236}">
                <a16:creationId xmlns:a16="http://schemas.microsoft.com/office/drawing/2014/main" id="{72650EC3-EA05-B1C0-99A3-38BDCA846D4F}"/>
              </a:ext>
            </a:extLst>
          </p:cNvPr>
          <p:cNvSpPr/>
          <p:nvPr/>
        </p:nvSpPr>
        <p:spPr>
          <a:xfrm>
            <a:off x="357350" y="1289956"/>
            <a:ext cx="8513380" cy="56935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Wealth</a:t>
            </a:r>
          </a:p>
        </p:txBody>
      </p:sp>
      <p:sp>
        <p:nvSpPr>
          <p:cNvPr id="14" name="Rectangle 13">
            <a:extLst>
              <a:ext uri="{FF2B5EF4-FFF2-40B4-BE49-F238E27FC236}">
                <a16:creationId xmlns:a16="http://schemas.microsoft.com/office/drawing/2014/main" id="{024DB97B-35E4-ED85-1AAF-972D98B5E8FD}"/>
              </a:ext>
            </a:extLst>
          </p:cNvPr>
          <p:cNvSpPr/>
          <p:nvPr/>
        </p:nvSpPr>
        <p:spPr>
          <a:xfrm>
            <a:off x="374925" y="2302331"/>
            <a:ext cx="1620000" cy="864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Pension</a:t>
            </a:r>
          </a:p>
        </p:txBody>
      </p:sp>
      <p:sp>
        <p:nvSpPr>
          <p:cNvPr id="15" name="Rectangle 14">
            <a:extLst>
              <a:ext uri="{FF2B5EF4-FFF2-40B4-BE49-F238E27FC236}">
                <a16:creationId xmlns:a16="http://schemas.microsoft.com/office/drawing/2014/main" id="{BF222EF4-6B95-F417-1009-8F884B47B962}"/>
              </a:ext>
            </a:extLst>
          </p:cNvPr>
          <p:cNvSpPr/>
          <p:nvPr/>
        </p:nvSpPr>
        <p:spPr>
          <a:xfrm>
            <a:off x="7235639" y="2313214"/>
            <a:ext cx="1620000" cy="864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Investment Bond</a:t>
            </a:r>
          </a:p>
        </p:txBody>
      </p:sp>
      <p:sp>
        <p:nvSpPr>
          <p:cNvPr id="16" name="Rectangle 15">
            <a:extLst>
              <a:ext uri="{FF2B5EF4-FFF2-40B4-BE49-F238E27FC236}">
                <a16:creationId xmlns:a16="http://schemas.microsoft.com/office/drawing/2014/main" id="{23A09AB1-8252-6DEE-5D86-8C08FC961977}"/>
              </a:ext>
            </a:extLst>
          </p:cNvPr>
          <p:cNvSpPr/>
          <p:nvPr/>
        </p:nvSpPr>
        <p:spPr>
          <a:xfrm>
            <a:off x="4878877" y="2302330"/>
            <a:ext cx="1620000" cy="864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Collectives</a:t>
            </a:r>
          </a:p>
        </p:txBody>
      </p:sp>
      <p:sp>
        <p:nvSpPr>
          <p:cNvPr id="17" name="Rectangle 16">
            <a:extLst>
              <a:ext uri="{FF2B5EF4-FFF2-40B4-BE49-F238E27FC236}">
                <a16:creationId xmlns:a16="http://schemas.microsoft.com/office/drawing/2014/main" id="{E2468DE6-A6FD-9433-4FA0-F5E89EB755F7}"/>
              </a:ext>
            </a:extLst>
          </p:cNvPr>
          <p:cNvSpPr/>
          <p:nvPr/>
        </p:nvSpPr>
        <p:spPr>
          <a:xfrm>
            <a:off x="2554797" y="2302333"/>
            <a:ext cx="1620000" cy="864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ISA</a:t>
            </a:r>
          </a:p>
        </p:txBody>
      </p:sp>
      <p:sp>
        <p:nvSpPr>
          <p:cNvPr id="18" name="Arrow: Down 17">
            <a:extLst>
              <a:ext uri="{FF2B5EF4-FFF2-40B4-BE49-F238E27FC236}">
                <a16:creationId xmlns:a16="http://schemas.microsoft.com/office/drawing/2014/main" id="{1986293C-7190-BFC2-C7D8-0FB3926E28E8}"/>
              </a:ext>
            </a:extLst>
          </p:cNvPr>
          <p:cNvSpPr/>
          <p:nvPr/>
        </p:nvSpPr>
        <p:spPr>
          <a:xfrm>
            <a:off x="1067204" y="1888676"/>
            <a:ext cx="367864" cy="373638"/>
          </a:xfrm>
          <a:prstGeom prst="down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46331B93-D27A-C018-34D9-F66AF384598F}"/>
              </a:ext>
            </a:extLst>
          </p:cNvPr>
          <p:cNvSpPr/>
          <p:nvPr/>
        </p:nvSpPr>
        <p:spPr>
          <a:xfrm>
            <a:off x="7952414" y="1888673"/>
            <a:ext cx="367864" cy="373638"/>
          </a:xfrm>
          <a:prstGeom prst="down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Down 19">
            <a:extLst>
              <a:ext uri="{FF2B5EF4-FFF2-40B4-BE49-F238E27FC236}">
                <a16:creationId xmlns:a16="http://schemas.microsoft.com/office/drawing/2014/main" id="{9820C2C0-B6C9-CC4F-7F6C-6CF753DA7B71}"/>
              </a:ext>
            </a:extLst>
          </p:cNvPr>
          <p:cNvSpPr/>
          <p:nvPr/>
        </p:nvSpPr>
        <p:spPr>
          <a:xfrm>
            <a:off x="5584775" y="1888672"/>
            <a:ext cx="367864" cy="373638"/>
          </a:xfrm>
          <a:prstGeom prst="down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D8979AB8-8B40-CB32-F34F-A9E11F41BFDA}"/>
              </a:ext>
            </a:extLst>
          </p:cNvPr>
          <p:cNvSpPr/>
          <p:nvPr/>
        </p:nvSpPr>
        <p:spPr>
          <a:xfrm>
            <a:off x="3334155" y="1888673"/>
            <a:ext cx="367864" cy="373638"/>
          </a:xfrm>
          <a:prstGeom prst="down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0371C20-3C96-C72B-2254-20F5C7FF49C1}"/>
              </a:ext>
            </a:extLst>
          </p:cNvPr>
          <p:cNvSpPr/>
          <p:nvPr/>
        </p:nvSpPr>
        <p:spPr>
          <a:xfrm>
            <a:off x="2065566" y="3317416"/>
            <a:ext cx="6809014" cy="1295402"/>
          </a:xfrm>
          <a:prstGeom prst="rect">
            <a:avLst/>
          </a:prstGeom>
          <a:noFill/>
          <a:ln w="28575" cap="flat" cmpd="sng" algn="ctr">
            <a:solidFill>
              <a:srgbClr val="008264"/>
            </a:solidFill>
            <a:prstDash val="solid"/>
            <a:miter lim="800000"/>
          </a:ln>
          <a:effectLst/>
        </p:spPr>
        <p:txBody>
          <a:bodyPr rtlCol="0" anchor="t"/>
          <a:lstStyle/>
          <a:p>
            <a:pPr marL="0" marR="0" lvl="0" indent="0" algn="ctr" defTabSz="914400" eaLnBrk="1" fontAlgn="auto" latinLnBrk="0" hangingPunct="1">
              <a:lnSpc>
                <a:spcPct val="100000"/>
              </a:lnSpc>
              <a:spcAft>
                <a:spcPts val="20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panose="020B0604020202020204"/>
                <a:ea typeface="+mn-ea"/>
                <a:cs typeface="+mn-cs"/>
              </a:rPr>
              <a:t>After pensions and ISAs</a:t>
            </a:r>
          </a:p>
          <a:p>
            <a:pPr marL="285750" marR="0" lvl="0" indent="-285750" defTabSz="914400" eaLnBrk="1" fontAlgn="auto" latinLnBrk="0" hangingPunct="1">
              <a:lnSpc>
                <a:spcPct val="100000"/>
              </a:lnSpc>
              <a:spcAft>
                <a:spcPts val="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a:ea typeface="+mn-ea"/>
                <a:cs typeface="+mn-cs"/>
              </a:rPr>
              <a:t>Collectives - more attractive in the recent past.</a:t>
            </a:r>
          </a:p>
          <a:p>
            <a:pPr marL="285750" marR="0" lvl="0" indent="-285750" defTabSz="914400" eaLnBrk="1" fontAlgn="auto" latinLnBrk="0" hangingPunct="1">
              <a:lnSpc>
                <a:spcPct val="100000"/>
              </a:lnSpc>
              <a:spcAft>
                <a:spcPts val="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a:ea typeface="+mn-ea"/>
                <a:cs typeface="+mn-cs"/>
              </a:rPr>
              <a:t>Tax allowances reduced and tax bandings frozen</a:t>
            </a:r>
          </a:p>
          <a:p>
            <a:pPr marL="285750" marR="0" lvl="0" indent="-285750" defTabSz="914400" eaLnBrk="1" fontAlgn="auto" latinLnBrk="0" hangingPunct="1">
              <a:lnSpc>
                <a:spcPct val="100000"/>
              </a:lnSpc>
              <a:spcAft>
                <a:spcPts val="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a:ea typeface="+mn-ea"/>
                <a:cs typeface="+mn-cs"/>
              </a:rPr>
              <a:t>As a consequence, investment bonds are back in the spotlight.</a:t>
            </a:r>
          </a:p>
          <a:p>
            <a:pPr marL="0" marR="0" lvl="0" indent="0" algn="ctr" defTabSz="914400" eaLnBrk="1" fontAlgn="auto" latinLnBrk="0" hangingPunct="1">
              <a:lnSpc>
                <a:spcPct val="100000"/>
              </a:lnSpc>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853188679"/>
      </p:ext>
    </p:extLst>
  </p:cSld>
  <p:clrMapOvr>
    <a:masterClrMapping/>
  </p:clrMapOvr>
</p:sld>
</file>

<file path=ppt/theme/theme1.xml><?xml version="1.0" encoding="utf-8"?>
<a:theme xmlns:a="http://schemas.openxmlformats.org/drawingml/2006/main" name="Office Theme">
  <a:themeElements>
    <a:clrScheme name="Spring">
      <a:dk1>
        <a:srgbClr val="002F5E"/>
      </a:dk1>
      <a:lt1>
        <a:srgbClr val="FEFFFF"/>
      </a:lt1>
      <a:dk2>
        <a:srgbClr val="44546A"/>
      </a:dk2>
      <a:lt2>
        <a:srgbClr val="E7E6E6"/>
      </a:lt2>
      <a:accent1>
        <a:srgbClr val="E8D600"/>
      </a:accent1>
      <a:accent2>
        <a:srgbClr val="E52A84"/>
      </a:accent2>
      <a:accent3>
        <a:srgbClr val="797979"/>
      </a:accent3>
      <a:accent4>
        <a:srgbClr val="0096FF"/>
      </a:accent4>
      <a:accent5>
        <a:srgbClr val="942092"/>
      </a:accent5>
      <a:accent6>
        <a:srgbClr val="01189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9D0606AAC24C4BB39CD917748087AC" ma:contentTypeVersion="19" ma:contentTypeDescription="Create a new document." ma:contentTypeScope="" ma:versionID="f126e502fb38d41714195e36d803356f">
  <xsd:schema xmlns:xsd="http://www.w3.org/2001/XMLSchema" xmlns:xs="http://www.w3.org/2001/XMLSchema" xmlns:p="http://schemas.microsoft.com/office/2006/metadata/properties" xmlns:ns2="eec3f55b-a9b2-4102-a16c-8ff48ca4bb68" xmlns:ns3="cb2ae47a-b3ea-43a8-a652-f5d4c51bf437" xmlns:ns4="4e4aa9c8-e249-4689-a79c-5668e8fb8004" targetNamespace="http://schemas.microsoft.com/office/2006/metadata/properties" ma:root="true" ma:fieldsID="d51ea1e11a090eb2c6ccc72703da21ef" ns2:_="" ns3:_="" ns4:_="">
    <xsd:import namespace="eec3f55b-a9b2-4102-a16c-8ff48ca4bb68"/>
    <xsd:import namespace="cb2ae47a-b3ea-43a8-a652-f5d4c51bf437"/>
    <xsd:import namespace="4e4aa9c8-e249-4689-a79c-5668e8fb80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3f55b-a9b2-4102-a16c-8ff48ca4bb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ed0326-c9f1-4b81-a75c-020ae73521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ae47a-b3ea-43a8-a652-f5d4c51bf43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4aa9c8-e249-4689-a79c-5668e8fb800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3c4a6cd-2da3-4875-b1f0-367a1f43dd01}" ma:internalName="TaxCatchAll" ma:showField="CatchAllData" ma:web="4e4aa9c8-e249-4689-a79c-5668e8fb80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e4aa9c8-e249-4689-a79c-5668e8fb8004" xsi:nil="true"/>
    <lcf76f155ced4ddcb4097134ff3c332f xmlns="eec3f55b-a9b2-4102-a16c-8ff48ca4bb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8D5245-CDFD-47F6-BD64-2912B06D2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3f55b-a9b2-4102-a16c-8ff48ca4bb68"/>
    <ds:schemaRef ds:uri="cb2ae47a-b3ea-43a8-a652-f5d4c51bf437"/>
    <ds:schemaRef ds:uri="4e4aa9c8-e249-4689-a79c-5668e8fb80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3E6782-4A36-484A-906F-A2B65C324882}">
  <ds:schemaRefs>
    <ds:schemaRef ds:uri="http://schemas.microsoft.com/sharepoint/v3/contenttype/forms"/>
  </ds:schemaRefs>
</ds:datastoreItem>
</file>

<file path=customXml/itemProps3.xml><?xml version="1.0" encoding="utf-8"?>
<ds:datastoreItem xmlns:ds="http://schemas.openxmlformats.org/officeDocument/2006/customXml" ds:itemID="{F2F88D69-49CD-400E-82FA-6DCCB1A7316C}">
  <ds:schemaRefs>
    <ds:schemaRef ds:uri="http://schemas.microsoft.com/office/2006/metadata/properties"/>
    <ds:schemaRef ds:uri="http://schemas.microsoft.com/office/infopath/2007/PartnerControls"/>
    <ds:schemaRef ds:uri="4e4aa9c8-e249-4689-a79c-5668e8fb8004"/>
    <ds:schemaRef ds:uri="198c72f6-7ae1-4eb8-b23e-e9d92a4ff1d4"/>
    <ds:schemaRef ds:uri="eec3f55b-a9b2-4102-a16c-8ff48ca4bb68"/>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430</TotalTime>
  <Words>1572</Words>
  <Application>Microsoft Office PowerPoint</Application>
  <PresentationFormat>On-screen Show (16:9)</PresentationFormat>
  <Paragraphs>380</Paragraphs>
  <Slides>24</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Techzone: Diversifying tax risk – The four box approach</vt:lpstr>
      <vt:lpstr>Diversifying Tax Risk  - Four Box Approach</vt:lpstr>
      <vt:lpstr>Learning objectives</vt:lpstr>
      <vt:lpstr>Agenda</vt:lpstr>
      <vt:lpstr>The tax timeline</vt:lpstr>
      <vt:lpstr>Main UK tax allowances </vt:lpstr>
      <vt:lpstr>The order of taxation</vt:lpstr>
      <vt:lpstr>Investment wrapper choice Which investment wrappers do you place client’s wealth in? </vt:lpstr>
      <vt:lpstr>Tax management case study </vt:lpstr>
      <vt:lpstr>Traditional strategy</vt:lpstr>
      <vt:lpstr>Traditional approach from pension</vt:lpstr>
      <vt:lpstr>Alternative strategy 1</vt:lpstr>
      <vt:lpstr>Alternative strategy 1</vt:lpstr>
      <vt:lpstr>Alternative strategy 2</vt:lpstr>
      <vt:lpstr>Alternative strategy 2</vt:lpstr>
      <vt:lpstr>Tax management case study </vt:lpstr>
      <vt:lpstr>Estate Planning and IHT (2025/26) </vt:lpstr>
      <vt:lpstr>Tax management case study </vt:lpstr>
      <vt:lpstr>Retirement journey – reality for some?</vt:lpstr>
      <vt:lpstr>The Power of Tax Wrappers</vt:lpstr>
      <vt:lpstr>Investment wrappers </vt:lpstr>
      <vt:lpstr>Learning outcomes</vt:lpstr>
      <vt:lpstr>PowerPoint Presentation</vt:lpstr>
    </vt:vector>
  </TitlesOfParts>
  <Company>Cohesion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Seat Three</dc:creator>
  <cp:lastModifiedBy>Daniela Ghidini - TFI Lodestar</cp:lastModifiedBy>
  <cp:revision>270</cp:revision>
  <dcterms:created xsi:type="dcterms:W3CDTF">2017-07-17T11:04:18Z</dcterms:created>
  <dcterms:modified xsi:type="dcterms:W3CDTF">2025-11-13T16:13:41Z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0x010100499D0606AAC24C4BB39CD917748087AC</vt:lpwstr>
  </property>
  <property fmtid="{D5CDD505-2E9C-101B-9397-08002B2CF9AE}" pid="3" name="MSIP_Label_56c8fe87-2f10-4d65-a3bf-0892d3ca2b05_Enabled">
    <vt:lpwstr>true</vt:lpwstr>
  </property>
  <property fmtid="{D5CDD505-2E9C-101B-9397-08002B2CF9AE}" pid="4" name="MSIP_Label_56c8fe87-2f10-4d65-a3bf-0892d3ca2b05_SetDate">
    <vt:lpwstr>2025-10-03T14:23:44Z</vt:lpwstr>
  </property>
  <property fmtid="{D5CDD505-2E9C-101B-9397-08002B2CF9AE}" pid="5" name="MSIP_Label_56c8fe87-2f10-4d65-a3bf-0892d3ca2b05_Method">
    <vt:lpwstr>Privileged</vt:lpwstr>
  </property>
  <property fmtid="{D5CDD505-2E9C-101B-9397-08002B2CF9AE}" pid="6" name="MSIP_Label_56c8fe87-2f10-4d65-a3bf-0892d3ca2b05_Name">
    <vt:lpwstr>Public</vt:lpwstr>
  </property>
  <property fmtid="{D5CDD505-2E9C-101B-9397-08002B2CF9AE}" pid="7" name="MSIP_Label_56c8fe87-2f10-4d65-a3bf-0892d3ca2b05_SiteId">
    <vt:lpwstr>27b2553d-4a89-4c74-88e1-d1d590624294</vt:lpwstr>
  </property>
  <property fmtid="{D5CDD505-2E9C-101B-9397-08002B2CF9AE}" pid="8" name="MSIP_Label_56c8fe87-2f10-4d65-a3bf-0892d3ca2b05_ActionId">
    <vt:lpwstr>ce2414a7-fda9-40e7-a501-cc9c709bb2d5</vt:lpwstr>
  </property>
  <property fmtid="{D5CDD505-2E9C-101B-9397-08002B2CF9AE}" pid="9" name="MSIP_Label_56c8fe87-2f10-4d65-a3bf-0892d3ca2b05_ContentBits">
    <vt:lpwstr>0</vt:lpwstr>
  </property>
  <property fmtid="{D5CDD505-2E9C-101B-9397-08002B2CF9AE}" pid="10" name="MSIP_Label_56c8fe87-2f10-4d65-a3bf-0892d3ca2b05_Tag">
    <vt:lpwstr>10, 0, 1, 1</vt:lpwstr>
  </property>
  <property fmtid="{D5CDD505-2E9C-101B-9397-08002B2CF9AE}" pid="11" name="MediaServiceImageTags">
    <vt:lpwstr/>
  </property>
</Properties>
</file>