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8.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0.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2.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4.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5.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6.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27.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28.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7" r:id="rId10"/>
    <p:sldMasterId id="2147483717" r:id="rId11"/>
  </p:sldMasterIdLst>
  <p:notesMasterIdLst>
    <p:notesMasterId r:id="rId43"/>
  </p:notesMasterIdLst>
  <p:handoutMasterIdLst>
    <p:handoutMasterId r:id="rId44"/>
  </p:handoutMasterIdLst>
  <p:sldIdLst>
    <p:sldId id="260" r:id="rId12"/>
    <p:sldId id="265" r:id="rId13"/>
    <p:sldId id="2147473149" r:id="rId14"/>
    <p:sldId id="2147473152" r:id="rId15"/>
    <p:sldId id="2147473178" r:id="rId16"/>
    <p:sldId id="2147473148" r:id="rId17"/>
    <p:sldId id="2147473176" r:id="rId18"/>
    <p:sldId id="2147473150" r:id="rId19"/>
    <p:sldId id="2147473161" r:id="rId20"/>
    <p:sldId id="2147473163" r:id="rId21"/>
    <p:sldId id="2147473164" r:id="rId22"/>
    <p:sldId id="2147473167" r:id="rId23"/>
    <p:sldId id="2147473175" r:id="rId24"/>
    <p:sldId id="2147473170" r:id="rId25"/>
    <p:sldId id="2147473185" r:id="rId26"/>
    <p:sldId id="2147473151" r:id="rId27"/>
    <p:sldId id="2147473153" r:id="rId28"/>
    <p:sldId id="2147473154" r:id="rId29"/>
    <p:sldId id="2147473155" r:id="rId30"/>
    <p:sldId id="2147473156" r:id="rId31"/>
    <p:sldId id="2147473141" r:id="rId32"/>
    <p:sldId id="2147473159" r:id="rId33"/>
    <p:sldId id="2147473129" r:id="rId34"/>
    <p:sldId id="2147473172" r:id="rId35"/>
    <p:sldId id="2147473143" r:id="rId36"/>
    <p:sldId id="2147473138" r:id="rId37"/>
    <p:sldId id="2147473131" r:id="rId38"/>
    <p:sldId id="2147473140" r:id="rId39"/>
    <p:sldId id="2147473184" r:id="rId40"/>
    <p:sldId id="2147473160" r:id="rId41"/>
    <p:sldId id="2147473179" r:id="rId42"/>
  </p:sldIdLst>
  <p:sldSz cx="9144000" cy="5143500" type="screen16x9"/>
  <p:notesSz cx="6858000" cy="9144000"/>
  <p:embeddedFontLst>
    <p:embeddedFont>
      <p:font typeface="Arial Black" panose="020B0A04020102020204" pitchFamily="34" charset="0"/>
      <p:bold r:id="rId4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29">
          <p15:clr>
            <a:srgbClr val="A4A3A4"/>
          </p15:clr>
        </p15:guide>
        <p15:guide id="2">
          <p15:clr>
            <a:srgbClr val="A4A3A4"/>
          </p15:clr>
        </p15:guide>
        <p15:guide id="3" orient="horz" pos="323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EA8E"/>
    <a:srgbClr val="CCE0C0"/>
    <a:srgbClr val="F8F7CE"/>
    <a:srgbClr val="929EAE"/>
    <a:srgbClr val="FFFFFF"/>
    <a:srgbClr val="01305F"/>
    <a:srgbClr val="C82956"/>
    <a:srgbClr val="87C9E8"/>
    <a:srgbClr val="FFFD78"/>
    <a:srgbClr val="D6D2C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975" autoAdjust="0"/>
    <p:restoredTop sz="86861" autoAdjust="0"/>
  </p:normalViewPr>
  <p:slideViewPr>
    <p:cSldViewPr snapToGrid="0">
      <p:cViewPr varScale="1">
        <p:scale>
          <a:sx n="84" d="100"/>
          <a:sy n="84" d="100"/>
        </p:scale>
        <p:origin x="920" y="56"/>
      </p:cViewPr>
      <p:guideLst>
        <p:guide orient="horz" pos="929"/>
        <p:guide/>
        <p:guide orient="horz" pos="3239"/>
      </p:guideLst>
    </p:cSldViewPr>
  </p:slideViewPr>
  <p:notesTextViewPr>
    <p:cViewPr>
      <p:scale>
        <a:sx n="75" d="100"/>
        <a:sy n="75"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2.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font" Target="fonts/font1.fntdata"/><Relationship Id="rId5" Type="http://schemas.openxmlformats.org/officeDocument/2006/relationships/customXml" Target="../customXml/item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tableStyles" Target="tableStyles.xml"/><Relationship Id="rId10" Type="http://schemas.openxmlformats.org/officeDocument/2006/relationships/slideMaster" Target="slideMasters/slideMaster1.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customXml" Target="../customXml/item8.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presProps" Target="presProps.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customXml" Target="../customXml/item1.xml"/><Relationship Id="rId6" Type="http://schemas.openxmlformats.org/officeDocument/2006/relationships/customXml" Target="../customXml/item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a Ghidini - TFI Lodestar" userId="19874b5f-d719-4a41-ad34-fbf54a3885c7" providerId="ADAL" clId="{B7ABDCD7-F197-48A3-93C1-166B4FBB12F8}"/>
    <pc:docChg chg="delSld">
      <pc:chgData name="Daniela Ghidini - TFI Lodestar" userId="19874b5f-d719-4a41-ad34-fbf54a3885c7" providerId="ADAL" clId="{B7ABDCD7-F197-48A3-93C1-166B4FBB12F8}" dt="2025-11-13T16:13:10.822" v="0" actId="2696"/>
      <pc:docMkLst>
        <pc:docMk/>
      </pc:docMkLst>
      <pc:sldChg chg="del">
        <pc:chgData name="Daniela Ghidini - TFI Lodestar" userId="19874b5f-d719-4a41-ad34-fbf54a3885c7" providerId="ADAL" clId="{B7ABDCD7-F197-48A3-93C1-166B4FBB12F8}" dt="2025-11-13T16:13:10.822" v="0" actId="2696"/>
        <pc:sldMkLst>
          <pc:docMk/>
          <pc:sldMk cId="2450498852" sldId="26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5099935865459992"/>
          <c:y val="8.5239464531398038E-2"/>
          <c:w val="0.41969201168673842"/>
          <c:h val="0.88878009463054775"/>
        </c:manualLayout>
      </c:layout>
      <c:barChart>
        <c:barDir val="bar"/>
        <c:grouping val="clustered"/>
        <c:varyColors val="0"/>
        <c:ser>
          <c:idx val="0"/>
          <c:order val="0"/>
          <c:tx>
            <c:strRef>
              <c:f>Sheet1!$B$1</c:f>
              <c:strCache>
                <c:ptCount val="1"/>
                <c:pt idx="0">
                  <c:v>Relative Importance </c:v>
                </c:pt>
              </c:strCache>
            </c:strRef>
          </c:tx>
          <c:spPr>
            <a:solidFill>
              <a:schemeClr val="tx1"/>
            </a:solidFill>
            <a:ln>
              <a:solidFill>
                <a:prstClr val="black"/>
              </a:solidFill>
            </a:ln>
            <a:effectLst/>
          </c:spPr>
          <c:invertIfNegative val="0"/>
          <c:dPt>
            <c:idx val="0"/>
            <c:invertIfNegative val="0"/>
            <c:bubble3D val="0"/>
            <c:spPr>
              <a:solidFill>
                <a:schemeClr val="accent4"/>
              </a:solidFill>
              <a:ln>
                <a:solidFill>
                  <a:prstClr val="black"/>
                </a:solidFill>
              </a:ln>
              <a:effectLst/>
            </c:spPr>
            <c:extLst>
              <c:ext xmlns:c16="http://schemas.microsoft.com/office/drawing/2014/chart" uri="{C3380CC4-5D6E-409C-BE32-E72D297353CC}">
                <c16:uniqueId val="{0000000B-B40A-4186-A33B-1AC82FBCB6B3}"/>
              </c:ext>
            </c:extLst>
          </c:dPt>
          <c:dPt>
            <c:idx val="1"/>
            <c:invertIfNegative val="0"/>
            <c:bubble3D val="0"/>
            <c:spPr>
              <a:solidFill>
                <a:schemeClr val="accent3"/>
              </a:solidFill>
              <a:ln>
                <a:solidFill>
                  <a:prstClr val="black"/>
                </a:solidFill>
              </a:ln>
              <a:effectLst/>
            </c:spPr>
            <c:extLst>
              <c:ext xmlns:c16="http://schemas.microsoft.com/office/drawing/2014/chart" uri="{C3380CC4-5D6E-409C-BE32-E72D297353CC}">
                <c16:uniqueId val="{0000000C-B40A-4186-A33B-1AC82FBCB6B3}"/>
              </c:ext>
            </c:extLst>
          </c:dPt>
          <c:dPt>
            <c:idx val="2"/>
            <c:invertIfNegative val="0"/>
            <c:bubble3D val="0"/>
            <c:spPr>
              <a:solidFill>
                <a:schemeClr val="accent6"/>
              </a:solidFill>
              <a:ln>
                <a:solidFill>
                  <a:prstClr val="black"/>
                </a:solidFill>
              </a:ln>
              <a:effectLst/>
            </c:spPr>
            <c:extLst>
              <c:ext xmlns:c16="http://schemas.microsoft.com/office/drawing/2014/chart" uri="{C3380CC4-5D6E-409C-BE32-E72D297353CC}">
                <c16:uniqueId val="{0000000D-B40A-4186-A33B-1AC82FBCB6B3}"/>
              </c:ext>
            </c:extLst>
          </c:dPt>
          <c:dPt>
            <c:idx val="3"/>
            <c:invertIfNegative val="0"/>
            <c:bubble3D val="0"/>
            <c:spPr>
              <a:solidFill>
                <a:schemeClr val="accent3"/>
              </a:solidFill>
              <a:ln>
                <a:solidFill>
                  <a:prstClr val="black"/>
                </a:solidFill>
              </a:ln>
              <a:effectLst/>
            </c:spPr>
            <c:extLst>
              <c:ext xmlns:c16="http://schemas.microsoft.com/office/drawing/2014/chart" uri="{C3380CC4-5D6E-409C-BE32-E72D297353CC}">
                <c16:uniqueId val="{00000001-B40A-4186-A33B-1AC82FBCB6B3}"/>
              </c:ext>
            </c:extLst>
          </c:dPt>
          <c:dPt>
            <c:idx val="4"/>
            <c:invertIfNegative val="0"/>
            <c:bubble3D val="0"/>
            <c:spPr>
              <a:solidFill>
                <a:schemeClr val="accent2"/>
              </a:solidFill>
              <a:ln>
                <a:solidFill>
                  <a:prstClr val="black"/>
                </a:solidFill>
              </a:ln>
              <a:effectLst/>
            </c:spPr>
            <c:extLst>
              <c:ext xmlns:c16="http://schemas.microsoft.com/office/drawing/2014/chart" uri="{C3380CC4-5D6E-409C-BE32-E72D297353CC}">
                <c16:uniqueId val="{00000008-B40A-4186-A33B-1AC82FBCB6B3}"/>
              </c:ext>
            </c:extLst>
          </c:dPt>
          <c:dPt>
            <c:idx val="5"/>
            <c:invertIfNegative val="0"/>
            <c:bubble3D val="0"/>
            <c:spPr>
              <a:solidFill>
                <a:schemeClr val="accent4"/>
              </a:solidFill>
              <a:ln>
                <a:solidFill>
                  <a:prstClr val="black"/>
                </a:solidFill>
              </a:ln>
              <a:effectLst/>
            </c:spPr>
            <c:extLst>
              <c:ext xmlns:c16="http://schemas.microsoft.com/office/drawing/2014/chart" uri="{C3380CC4-5D6E-409C-BE32-E72D297353CC}">
                <c16:uniqueId val="{0000000A-B40A-4186-A33B-1AC82FBCB6B3}"/>
              </c:ext>
            </c:extLst>
          </c:dPt>
          <c:dPt>
            <c:idx val="6"/>
            <c:invertIfNegative val="0"/>
            <c:bubble3D val="0"/>
            <c:spPr>
              <a:solidFill>
                <a:schemeClr val="accent2"/>
              </a:solidFill>
              <a:ln>
                <a:solidFill>
                  <a:prstClr val="black"/>
                </a:solidFill>
              </a:ln>
              <a:effectLst/>
            </c:spPr>
            <c:extLst>
              <c:ext xmlns:c16="http://schemas.microsoft.com/office/drawing/2014/chart" uri="{C3380CC4-5D6E-409C-BE32-E72D297353CC}">
                <c16:uniqueId val="{00000007-B40A-4186-A33B-1AC82FBCB6B3}"/>
              </c:ext>
            </c:extLst>
          </c:dPt>
          <c:dPt>
            <c:idx val="7"/>
            <c:invertIfNegative val="0"/>
            <c:bubble3D val="0"/>
            <c:spPr>
              <a:solidFill>
                <a:schemeClr val="accent3"/>
              </a:solidFill>
              <a:ln>
                <a:solidFill>
                  <a:prstClr val="black"/>
                </a:solidFill>
              </a:ln>
              <a:effectLst/>
            </c:spPr>
            <c:extLst>
              <c:ext xmlns:c16="http://schemas.microsoft.com/office/drawing/2014/chart" uri="{C3380CC4-5D6E-409C-BE32-E72D297353CC}">
                <c16:uniqueId val="{00000003-B40A-4186-A33B-1AC82FBCB6B3}"/>
              </c:ext>
            </c:extLst>
          </c:dPt>
          <c:dPt>
            <c:idx val="8"/>
            <c:invertIfNegative val="0"/>
            <c:bubble3D val="0"/>
            <c:spPr>
              <a:solidFill>
                <a:schemeClr val="accent2"/>
              </a:solidFill>
              <a:ln>
                <a:solidFill>
                  <a:prstClr val="black"/>
                </a:solidFill>
              </a:ln>
              <a:effectLst/>
            </c:spPr>
            <c:extLst>
              <c:ext xmlns:c16="http://schemas.microsoft.com/office/drawing/2014/chart" uri="{C3380CC4-5D6E-409C-BE32-E72D297353CC}">
                <c16:uniqueId val="{00000005-B40A-4186-A33B-1AC82FBCB6B3}"/>
              </c:ext>
            </c:extLst>
          </c:dPt>
          <c:dPt>
            <c:idx val="9"/>
            <c:invertIfNegative val="0"/>
            <c:bubble3D val="0"/>
            <c:spPr>
              <a:solidFill>
                <a:schemeClr val="accent3"/>
              </a:solidFill>
              <a:ln>
                <a:solidFill>
                  <a:prstClr val="black"/>
                </a:solidFill>
              </a:ln>
              <a:effectLst/>
            </c:spPr>
            <c:extLst>
              <c:ext xmlns:c16="http://schemas.microsoft.com/office/drawing/2014/chart" uri="{C3380CC4-5D6E-409C-BE32-E72D297353CC}">
                <c16:uniqueId val="{0000000E-B40A-4186-A33B-1AC82FBCB6B3}"/>
              </c:ext>
            </c:extLst>
          </c:dPt>
          <c:dPt>
            <c:idx val="10"/>
            <c:invertIfNegative val="0"/>
            <c:bubble3D val="0"/>
            <c:spPr>
              <a:solidFill>
                <a:schemeClr val="accent2"/>
              </a:solidFill>
              <a:ln>
                <a:solidFill>
                  <a:prstClr val="black"/>
                </a:solidFill>
              </a:ln>
              <a:effectLst/>
            </c:spPr>
            <c:extLst>
              <c:ext xmlns:c16="http://schemas.microsoft.com/office/drawing/2014/chart" uri="{C3380CC4-5D6E-409C-BE32-E72D297353CC}">
                <c16:uniqueId val="{00000006-B40A-4186-A33B-1AC82FBCB6B3}"/>
              </c:ext>
            </c:extLst>
          </c:dPt>
          <c:dPt>
            <c:idx val="11"/>
            <c:invertIfNegative val="0"/>
            <c:bubble3D val="0"/>
            <c:spPr>
              <a:solidFill>
                <a:schemeClr val="accent4"/>
              </a:solidFill>
              <a:ln>
                <a:solidFill>
                  <a:prstClr val="black"/>
                </a:solidFill>
              </a:ln>
              <a:effectLst/>
            </c:spPr>
            <c:extLst>
              <c:ext xmlns:c16="http://schemas.microsoft.com/office/drawing/2014/chart" uri="{C3380CC4-5D6E-409C-BE32-E72D297353CC}">
                <c16:uniqueId val="{00000009-B40A-4186-A33B-1AC82FBCB6B3}"/>
              </c:ext>
            </c:extLst>
          </c:dPt>
          <c:dPt>
            <c:idx val="12"/>
            <c:invertIfNegative val="0"/>
            <c:bubble3D val="0"/>
            <c:spPr>
              <a:solidFill>
                <a:schemeClr val="accent6"/>
              </a:solidFill>
              <a:ln>
                <a:solidFill>
                  <a:prstClr val="black"/>
                </a:solidFill>
              </a:ln>
              <a:effectLst/>
            </c:spPr>
            <c:extLst>
              <c:ext xmlns:c16="http://schemas.microsoft.com/office/drawing/2014/chart" uri="{C3380CC4-5D6E-409C-BE32-E72D297353CC}">
                <c16:uniqueId val="{0000000F-B40A-4186-A33B-1AC82FBCB6B3}"/>
              </c:ext>
            </c:extLst>
          </c:dPt>
          <c:dPt>
            <c:idx val="13"/>
            <c:invertIfNegative val="0"/>
            <c:bubble3D val="0"/>
            <c:spPr>
              <a:solidFill>
                <a:schemeClr val="accent6"/>
              </a:solidFill>
              <a:ln>
                <a:solidFill>
                  <a:prstClr val="black"/>
                </a:solidFill>
              </a:ln>
              <a:effectLst/>
            </c:spPr>
            <c:extLst>
              <c:ext xmlns:c16="http://schemas.microsoft.com/office/drawing/2014/chart" uri="{C3380CC4-5D6E-409C-BE32-E72D297353CC}">
                <c16:uniqueId val="{00000010-B40A-4186-A33B-1AC82FBCB6B3}"/>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Product is affordable for me</c:v>
                </c:pt>
                <c:pt idx="1">
                  <c:v>I understand the main features and benefits of this product</c:v>
                </c:pt>
                <c:pt idx="2">
                  <c:v>Helps to protect me from financial harm</c:v>
                </c:pt>
                <c:pt idx="3">
                  <c:v>I receive timely and relevant communications about this product</c:v>
                </c:pt>
                <c:pt idx="4">
                  <c:v>Right product for me when I took it out</c:v>
                </c:pt>
                <c:pt idx="5">
                  <c:v>Product is fairly priced</c:v>
                </c:pt>
                <c:pt idx="6">
                  <c:v>Product will help me achieve my financial goals</c:v>
                </c:pt>
                <c:pt idx="7">
                  <c:v>Communicates with me clearly and effectively</c:v>
                </c:pt>
                <c:pt idx="8">
                  <c:v>Product is suitable for my needs</c:v>
                </c:pt>
                <c:pt idx="9">
                  <c:v>Helps me to make the right decisions connected to my finances</c:v>
                </c:pt>
                <c:pt idx="10">
                  <c:v>Products and services that are designed for my needs</c:v>
                </c:pt>
                <c:pt idx="11">
                  <c:v>Good value for money</c:v>
                </c:pt>
                <c:pt idx="12">
                  <c:v>Customer service from this brand always meets my needs</c:v>
                </c:pt>
                <c:pt idx="13">
                  <c:v>Acts in my best interests</c:v>
                </c:pt>
              </c:strCache>
            </c:strRef>
          </c:cat>
          <c:val>
            <c:numRef>
              <c:f>Sheet1!$B$2:$B$15</c:f>
              <c:numCache>
                <c:formatCode>0%</c:formatCode>
                <c:ptCount val="14"/>
                <c:pt idx="0">
                  <c:v>3.9244251369293701E-2</c:v>
                </c:pt>
                <c:pt idx="1">
                  <c:v>4.2172547558324398E-2</c:v>
                </c:pt>
                <c:pt idx="2">
                  <c:v>4.8269011136121302E-2</c:v>
                </c:pt>
                <c:pt idx="3">
                  <c:v>5.0589116354635102E-2</c:v>
                </c:pt>
                <c:pt idx="4">
                  <c:v>5.4365939100161999E-2</c:v>
                </c:pt>
                <c:pt idx="5">
                  <c:v>6.2833029815005201E-2</c:v>
                </c:pt>
                <c:pt idx="6">
                  <c:v>6.6996876096306904E-2</c:v>
                </c:pt>
                <c:pt idx="7">
                  <c:v>7.5094471447025496E-2</c:v>
                </c:pt>
                <c:pt idx="8">
                  <c:v>7.9211130178433606E-2</c:v>
                </c:pt>
                <c:pt idx="9">
                  <c:v>7.9709964487050602E-2</c:v>
                </c:pt>
                <c:pt idx="10">
                  <c:v>9.6594232468977095E-2</c:v>
                </c:pt>
                <c:pt idx="11">
                  <c:v>0.101570869749736</c:v>
                </c:pt>
                <c:pt idx="12">
                  <c:v>0.101600204935552</c:v>
                </c:pt>
                <c:pt idx="13">
                  <c:v>0.101748355303376</c:v>
                </c:pt>
              </c:numCache>
            </c:numRef>
          </c:val>
          <c:extLst>
            <c:ext xmlns:c16="http://schemas.microsoft.com/office/drawing/2014/chart" uri="{C3380CC4-5D6E-409C-BE32-E72D297353CC}">
              <c16:uniqueId val="{00000004-B40A-4186-A33B-1AC82FBCB6B3}"/>
            </c:ext>
          </c:extLst>
        </c:ser>
        <c:dLbls>
          <c:showLegendKey val="0"/>
          <c:showVal val="0"/>
          <c:showCatName val="0"/>
          <c:showSerName val="0"/>
          <c:showPercent val="0"/>
          <c:showBubbleSize val="0"/>
        </c:dLbls>
        <c:gapWidth val="37"/>
        <c:axId val="22611119"/>
        <c:axId val="22611599"/>
      </c:barChart>
      <c:catAx>
        <c:axId val="22611119"/>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800" b="0" i="0" u="none" strike="noStrike" kern="1200" baseline="0">
                <a:solidFill>
                  <a:schemeClr val="tx1"/>
                </a:solidFill>
                <a:latin typeface="+mn-lt"/>
                <a:ea typeface="+mn-ea"/>
                <a:cs typeface="+mn-cs"/>
              </a:defRPr>
            </a:pPr>
            <a:endParaRPr lang="en-US"/>
          </a:p>
        </c:txPr>
        <c:crossAx val="22611599"/>
        <c:crosses val="autoZero"/>
        <c:auto val="1"/>
        <c:lblAlgn val="ctr"/>
        <c:lblOffset val="100"/>
        <c:noMultiLvlLbl val="0"/>
      </c:catAx>
      <c:valAx>
        <c:axId val="22611599"/>
        <c:scaling>
          <c:orientation val="minMax"/>
        </c:scaling>
        <c:delete val="1"/>
        <c:axPos val="b"/>
        <c:numFmt formatCode="0%" sourceLinked="1"/>
        <c:majorTickMark val="out"/>
        <c:minorTickMark val="none"/>
        <c:tickLblPos val="nextTo"/>
        <c:crossAx val="2261111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b="1" kern="0" dirty="0">
                <a:solidFill>
                  <a:schemeClr val="tx1"/>
                </a:solidFill>
                <a:latin typeface="Arial"/>
              </a:rPr>
              <a:t>% that need reasonable adjustments Vs </a:t>
            </a:r>
          </a:p>
          <a:p>
            <a:pPr>
              <a:defRPr sz="1400">
                <a:solidFill>
                  <a:schemeClr val="tx1"/>
                </a:solidFill>
              </a:defRPr>
            </a:pPr>
            <a:r>
              <a:rPr lang="en-US" sz="1400" b="1" kern="0" dirty="0">
                <a:solidFill>
                  <a:schemeClr val="tx1"/>
                </a:solidFill>
                <a:latin typeface="Arial"/>
              </a:rPr>
              <a:t>% that currently use reasonable adjustments</a:t>
            </a:r>
            <a:endParaRPr lang="en-GB" sz="1400" b="1" kern="0" dirty="0">
              <a:solidFill>
                <a:schemeClr val="tx1"/>
              </a:solidFill>
              <a:latin typeface="Arial"/>
            </a:endParaRPr>
          </a:p>
        </c:rich>
      </c:tx>
      <c:layout>
        <c:manualLayout>
          <c:xMode val="edge"/>
          <c:yMode val="edge"/>
          <c:x val="0.26613278591345202"/>
          <c:y val="1.38901395685598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6.0326573527223398E-2"/>
          <c:y val="0.37224799031497841"/>
          <c:w val="0.91852112907223771"/>
          <c:h val="0.43859879692009957"/>
        </c:manualLayout>
      </c:layout>
      <c:barChart>
        <c:barDir val="col"/>
        <c:grouping val="stacked"/>
        <c:varyColors val="0"/>
        <c:ser>
          <c:idx val="0"/>
          <c:order val="0"/>
          <c:tx>
            <c:strRef>
              <c:f>Sheet1!$B$1</c:f>
              <c:strCache>
                <c:ptCount val="1"/>
                <c:pt idx="0">
                  <c:v>Use</c:v>
                </c:pt>
              </c:strCache>
            </c:strRef>
          </c:tx>
          <c:spPr>
            <a:solidFill>
              <a:schemeClr val="accent5"/>
            </a:solidFill>
            <a:ln>
              <a:noFill/>
            </a:ln>
            <a:effectLst/>
          </c:spPr>
          <c:invertIfNegative val="0"/>
          <c:dPt>
            <c:idx val="0"/>
            <c:invertIfNegative val="0"/>
            <c:bubble3D val="0"/>
            <c:spPr>
              <a:solidFill>
                <a:schemeClr val="accent2">
                  <a:lumMod val="50000"/>
                </a:schemeClr>
              </a:solidFill>
              <a:ln>
                <a:noFill/>
              </a:ln>
              <a:effectLst/>
            </c:spPr>
            <c:extLst>
              <c:ext xmlns:c16="http://schemas.microsoft.com/office/drawing/2014/chart" uri="{C3380CC4-5D6E-409C-BE32-E72D297353CC}">
                <c16:uniqueId val="{0000000D-D7CB-4032-94C2-5F4B2AE5FE64}"/>
              </c:ext>
            </c:extLst>
          </c:dPt>
          <c:dPt>
            <c:idx val="2"/>
            <c:invertIfNegative val="0"/>
            <c:bubble3D val="0"/>
            <c:spPr>
              <a:solidFill>
                <a:schemeClr val="tx1"/>
              </a:solidFill>
              <a:ln>
                <a:noFill/>
              </a:ln>
              <a:effectLst/>
            </c:spPr>
            <c:extLst>
              <c:ext xmlns:c16="http://schemas.microsoft.com/office/drawing/2014/chart" uri="{C3380CC4-5D6E-409C-BE32-E72D297353CC}">
                <c16:uniqueId val="{00000003-D7CB-4032-94C2-5F4B2AE5FE64}"/>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5-D7CB-4032-94C2-5F4B2AE5FE64}"/>
              </c:ext>
            </c:extLst>
          </c:dPt>
          <c:dPt>
            <c:idx val="4"/>
            <c:invertIfNegative val="0"/>
            <c:bubble3D val="0"/>
            <c:spPr>
              <a:solidFill>
                <a:schemeClr val="bg1">
                  <a:lumMod val="25000"/>
                </a:schemeClr>
              </a:solidFill>
              <a:ln>
                <a:noFill/>
              </a:ln>
              <a:effectLst/>
            </c:spPr>
            <c:extLst>
              <c:ext xmlns:c16="http://schemas.microsoft.com/office/drawing/2014/chart" uri="{C3380CC4-5D6E-409C-BE32-E72D297353CC}">
                <c16:uniqueId val="{00000007-D7CB-4032-94C2-5F4B2AE5FE64}"/>
              </c:ext>
            </c:extLst>
          </c:dPt>
          <c:dPt>
            <c:idx val="5"/>
            <c:invertIfNegative val="0"/>
            <c:bubble3D val="0"/>
            <c:spPr>
              <a:solidFill>
                <a:schemeClr val="accent4"/>
              </a:solidFill>
              <a:ln>
                <a:noFill/>
              </a:ln>
              <a:effectLst/>
            </c:spPr>
            <c:extLst>
              <c:ext xmlns:c16="http://schemas.microsoft.com/office/drawing/2014/chart" uri="{C3380CC4-5D6E-409C-BE32-E72D297353CC}">
                <c16:uniqueId val="{00000009-D7CB-4032-94C2-5F4B2AE5FE64}"/>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6"/>
                <c:pt idx="0">
                  <c:v>Non-Vulnerable</c:v>
                </c:pt>
                <c:pt idx="1">
                  <c:v>Vulnerable
(All Segments)</c:v>
                </c:pt>
                <c:pt idx="2">
                  <c:v>Low Financial Resilience</c:v>
                </c:pt>
                <c:pt idx="3">
                  <c:v>Health Condition</c:v>
                </c:pt>
                <c:pt idx="4">
                  <c:v>Serious Life Event</c:v>
                </c:pt>
                <c:pt idx="5">
                  <c:v>Low Financial Capability</c:v>
                </c:pt>
              </c:strCache>
              <c:extLst/>
            </c:strRef>
          </c:cat>
          <c:val>
            <c:numRef>
              <c:f>Sheet1!$B$2:$B$8</c:f>
              <c:numCache>
                <c:formatCode>0%</c:formatCode>
                <c:ptCount val="6"/>
                <c:pt idx="0">
                  <c:v>0.11</c:v>
                </c:pt>
                <c:pt idx="1">
                  <c:v>0.16</c:v>
                </c:pt>
                <c:pt idx="2">
                  <c:v>0.15</c:v>
                </c:pt>
                <c:pt idx="3">
                  <c:v>0.18</c:v>
                </c:pt>
                <c:pt idx="4">
                  <c:v>0.19</c:v>
                </c:pt>
                <c:pt idx="5">
                  <c:v>0.22</c:v>
                </c:pt>
              </c:numCache>
              <c:extLst/>
            </c:numRef>
          </c:val>
          <c:extLst>
            <c:ext xmlns:c16="http://schemas.microsoft.com/office/drawing/2014/chart" uri="{C3380CC4-5D6E-409C-BE32-E72D297353CC}">
              <c16:uniqueId val="{00000000-D7CB-4032-94C2-5F4B2AE5FE64}"/>
            </c:ext>
          </c:extLst>
        </c:ser>
        <c:ser>
          <c:idx val="1"/>
          <c:order val="1"/>
          <c:tx>
            <c:strRef>
              <c:f>Sheet1!$C$1</c:f>
              <c:strCache>
                <c:ptCount val="1"/>
                <c:pt idx="0">
                  <c:v>Need</c:v>
                </c:pt>
              </c:strCache>
            </c:strRef>
          </c:tx>
          <c:spPr>
            <a:solidFill>
              <a:schemeClr val="accent5">
                <a:lumMod val="40000"/>
                <a:lumOff val="60000"/>
              </a:schemeClr>
            </a:solidFill>
            <a:ln>
              <a:noFill/>
            </a:ln>
            <a:effectLst/>
          </c:spPr>
          <c:invertIfNegative val="0"/>
          <c:dPt>
            <c:idx val="0"/>
            <c:invertIfNegative val="0"/>
            <c:bubble3D val="0"/>
            <c:spPr>
              <a:solidFill>
                <a:schemeClr val="accent2">
                  <a:lumMod val="50000"/>
                  <a:alpha val="40000"/>
                </a:schemeClr>
              </a:solidFill>
              <a:ln>
                <a:noFill/>
              </a:ln>
              <a:effectLst/>
            </c:spPr>
            <c:extLst>
              <c:ext xmlns:c16="http://schemas.microsoft.com/office/drawing/2014/chart" uri="{C3380CC4-5D6E-409C-BE32-E72D297353CC}">
                <c16:uniqueId val="{0000000B-D7CB-4032-94C2-5F4B2AE5FE64}"/>
              </c:ext>
            </c:extLst>
          </c:dPt>
          <c:dPt>
            <c:idx val="1"/>
            <c:invertIfNegative val="0"/>
            <c:bubble3D val="0"/>
            <c:spPr>
              <a:solidFill>
                <a:schemeClr val="accent5">
                  <a:lumMod val="20000"/>
                  <a:lumOff val="80000"/>
                </a:schemeClr>
              </a:solidFill>
              <a:ln>
                <a:noFill/>
              </a:ln>
              <a:effectLst/>
            </c:spPr>
            <c:extLst>
              <c:ext xmlns:c16="http://schemas.microsoft.com/office/drawing/2014/chart" uri="{C3380CC4-5D6E-409C-BE32-E72D297353CC}">
                <c16:uniqueId val="{0000000C-D7CB-4032-94C2-5F4B2AE5FE64}"/>
              </c:ext>
            </c:extLst>
          </c:dPt>
          <c:dPt>
            <c:idx val="2"/>
            <c:invertIfNegative val="0"/>
            <c:bubble3D val="0"/>
            <c:spPr>
              <a:solidFill>
                <a:schemeClr val="tx1">
                  <a:alpha val="40000"/>
                </a:schemeClr>
              </a:solidFill>
              <a:ln>
                <a:noFill/>
              </a:ln>
              <a:effectLst/>
            </c:spPr>
            <c:extLst>
              <c:ext xmlns:c16="http://schemas.microsoft.com/office/drawing/2014/chart" uri="{C3380CC4-5D6E-409C-BE32-E72D297353CC}">
                <c16:uniqueId val="{00000004-D7CB-4032-94C2-5F4B2AE5FE64}"/>
              </c:ext>
            </c:extLst>
          </c:dPt>
          <c:dPt>
            <c:idx val="3"/>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6-D7CB-4032-94C2-5F4B2AE5FE64}"/>
              </c:ext>
            </c:extLst>
          </c:dPt>
          <c:dPt>
            <c:idx val="4"/>
            <c:invertIfNegative val="0"/>
            <c:bubble3D val="0"/>
            <c:spPr>
              <a:solidFill>
                <a:schemeClr val="bg1">
                  <a:lumMod val="25000"/>
                  <a:alpha val="40000"/>
                </a:schemeClr>
              </a:solidFill>
              <a:ln>
                <a:noFill/>
              </a:ln>
              <a:effectLst/>
            </c:spPr>
            <c:extLst>
              <c:ext xmlns:c16="http://schemas.microsoft.com/office/drawing/2014/chart" uri="{C3380CC4-5D6E-409C-BE32-E72D297353CC}">
                <c16:uniqueId val="{00000008-D7CB-4032-94C2-5F4B2AE5FE64}"/>
              </c:ext>
            </c:extLst>
          </c:dPt>
          <c:dPt>
            <c:idx val="5"/>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A-D7CB-4032-94C2-5F4B2AE5FE64}"/>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6"/>
                <c:pt idx="0">
                  <c:v>Non-Vulnerable</c:v>
                </c:pt>
                <c:pt idx="1">
                  <c:v>Vulnerable
(All Segments)</c:v>
                </c:pt>
                <c:pt idx="2">
                  <c:v>Low Financial Resilience</c:v>
                </c:pt>
                <c:pt idx="3">
                  <c:v>Health Condition</c:v>
                </c:pt>
                <c:pt idx="4">
                  <c:v>Serious Life Event</c:v>
                </c:pt>
                <c:pt idx="5">
                  <c:v>Low Financial Capability</c:v>
                </c:pt>
              </c:strCache>
              <c:extLst/>
            </c:strRef>
          </c:cat>
          <c:val>
            <c:numRef>
              <c:f>Sheet1!$C$2:$C$8</c:f>
              <c:numCache>
                <c:formatCode>0%</c:formatCode>
                <c:ptCount val="6"/>
                <c:pt idx="0">
                  <c:v>0.17</c:v>
                </c:pt>
                <c:pt idx="1">
                  <c:v>0.34</c:v>
                </c:pt>
                <c:pt idx="2">
                  <c:v>0.35</c:v>
                </c:pt>
                <c:pt idx="3">
                  <c:v>0.42</c:v>
                </c:pt>
                <c:pt idx="4">
                  <c:v>0.39</c:v>
                </c:pt>
                <c:pt idx="5">
                  <c:v>0.44</c:v>
                </c:pt>
              </c:numCache>
              <c:extLst/>
            </c:numRef>
          </c:val>
          <c:extLst>
            <c:ext xmlns:c16="http://schemas.microsoft.com/office/drawing/2014/chart" uri="{C3380CC4-5D6E-409C-BE32-E72D297353CC}">
              <c16:uniqueId val="{00000001-D7CB-4032-94C2-5F4B2AE5FE64}"/>
            </c:ext>
          </c:extLst>
        </c:ser>
        <c:dLbls>
          <c:showLegendKey val="0"/>
          <c:showVal val="0"/>
          <c:showCatName val="0"/>
          <c:showSerName val="0"/>
          <c:showPercent val="0"/>
          <c:showBubbleSize val="0"/>
        </c:dLbls>
        <c:gapWidth val="50"/>
        <c:overlap val="100"/>
        <c:serLines>
          <c:spPr>
            <a:ln w="12700" cap="flat" cmpd="sng" algn="ctr">
              <a:solidFill>
                <a:schemeClr val="bg2">
                  <a:lumMod val="90000"/>
                </a:schemeClr>
              </a:solidFill>
              <a:round/>
            </a:ln>
            <a:effectLst/>
          </c:spPr>
        </c:serLines>
        <c:axId val="1003859056"/>
        <c:axId val="1003850416"/>
      </c:barChart>
      <c:catAx>
        <c:axId val="100385905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003850416"/>
        <c:crosses val="autoZero"/>
        <c:auto val="1"/>
        <c:lblAlgn val="ctr"/>
        <c:lblOffset val="100"/>
        <c:noMultiLvlLbl val="0"/>
      </c:catAx>
      <c:valAx>
        <c:axId val="1003850416"/>
        <c:scaling>
          <c:orientation val="minMax"/>
          <c:max val="0.9"/>
        </c:scaling>
        <c:delete val="1"/>
        <c:axPos val="l"/>
        <c:numFmt formatCode="0%" sourceLinked="1"/>
        <c:majorTickMark val="out"/>
        <c:minorTickMark val="none"/>
        <c:tickLblPos val="nextTo"/>
        <c:crossAx val="1003859056"/>
        <c:crosses val="autoZero"/>
        <c:crossBetween val="between"/>
      </c:valAx>
      <c:spPr>
        <a:noFill/>
        <a:ln>
          <a:noFill/>
        </a:ln>
        <a:effectLst/>
      </c:spPr>
    </c:plotArea>
    <c:legend>
      <c:legendPos val="l"/>
      <c:layout>
        <c:manualLayout>
          <c:xMode val="edge"/>
          <c:yMode val="edge"/>
          <c:x val="9.847732346388945E-3"/>
          <c:y val="0.62669466082721792"/>
          <c:w val="7.2253691546949064E-2"/>
          <c:h val="0.1781306497048983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tx>
            <c:strRef>
              <c:f>Sheet1!$C$1</c:f>
              <c:strCache>
                <c:ptCount val="1"/>
                <c:pt idx="0">
                  <c:v>% Use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Written communication</c:v>
                </c:pt>
                <c:pt idx="1">
                  <c:v>Identification requirements</c:v>
                </c:pt>
                <c:pt idx="2">
                  <c:v>Online communication</c:v>
                </c:pt>
                <c:pt idx="3">
                  <c:v>Support from a third party</c:v>
                </c:pt>
                <c:pt idx="4">
                  <c:v>Physical adjustments when visiting in a branch</c:v>
                </c:pt>
                <c:pt idx="5">
                  <c:v>Telephone or in person communication</c:v>
                </c:pt>
                <c:pt idx="6">
                  <c:v>Help manage my day to day finances</c:v>
                </c:pt>
              </c:strCache>
            </c:strRef>
          </c:cat>
          <c:val>
            <c:numRef>
              <c:f>Sheet1!$C$2:$C$8</c:f>
              <c:numCache>
                <c:formatCode>0%</c:formatCode>
                <c:ptCount val="7"/>
                <c:pt idx="0">
                  <c:v>0.04</c:v>
                </c:pt>
                <c:pt idx="1">
                  <c:v>0.04</c:v>
                </c:pt>
                <c:pt idx="2">
                  <c:v>7.0000000000000007E-2</c:v>
                </c:pt>
                <c:pt idx="3">
                  <c:v>0.06</c:v>
                </c:pt>
                <c:pt idx="4">
                  <c:v>0.04</c:v>
                </c:pt>
                <c:pt idx="5">
                  <c:v>0.05</c:v>
                </c:pt>
                <c:pt idx="6">
                  <c:v>0.04</c:v>
                </c:pt>
              </c:numCache>
            </c:numRef>
          </c:val>
          <c:extLst>
            <c:ext xmlns:c16="http://schemas.microsoft.com/office/drawing/2014/chart" uri="{C3380CC4-5D6E-409C-BE32-E72D297353CC}">
              <c16:uniqueId val="{00000001-CCA9-4F40-83F5-8F8B38314E74}"/>
            </c:ext>
          </c:extLst>
        </c:ser>
        <c:ser>
          <c:idx val="0"/>
          <c:order val="1"/>
          <c:tx>
            <c:strRef>
              <c:f>Sheet1!$B$1</c:f>
              <c:strCache>
                <c:ptCount val="1"/>
                <c:pt idx="0">
                  <c:v>% Need</c:v>
                </c:pt>
              </c:strCache>
            </c:strRef>
          </c:tx>
          <c:spPr>
            <a:solidFill>
              <a:schemeClr val="accent5">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Written communication</c:v>
                </c:pt>
                <c:pt idx="1">
                  <c:v>Identification requirements</c:v>
                </c:pt>
                <c:pt idx="2">
                  <c:v>Online communication</c:v>
                </c:pt>
                <c:pt idx="3">
                  <c:v>Support from a third party</c:v>
                </c:pt>
                <c:pt idx="4">
                  <c:v>Physical adjustments when visiting in a branch</c:v>
                </c:pt>
                <c:pt idx="5">
                  <c:v>Telephone or in person communication</c:v>
                </c:pt>
                <c:pt idx="6">
                  <c:v>Help manage my day to day finances</c:v>
                </c:pt>
              </c:strCache>
            </c:strRef>
          </c:cat>
          <c:val>
            <c:numRef>
              <c:f>Sheet1!$B$2:$B$8</c:f>
              <c:numCache>
                <c:formatCode>0%</c:formatCode>
                <c:ptCount val="7"/>
                <c:pt idx="0">
                  <c:v>0.1</c:v>
                </c:pt>
                <c:pt idx="1">
                  <c:v>0.12</c:v>
                </c:pt>
                <c:pt idx="2">
                  <c:v>0.15</c:v>
                </c:pt>
                <c:pt idx="3">
                  <c:v>0.15</c:v>
                </c:pt>
                <c:pt idx="4">
                  <c:v>0.13</c:v>
                </c:pt>
                <c:pt idx="5">
                  <c:v>0.15</c:v>
                </c:pt>
                <c:pt idx="6">
                  <c:v>0.15</c:v>
                </c:pt>
              </c:numCache>
            </c:numRef>
          </c:val>
          <c:extLst>
            <c:ext xmlns:c16="http://schemas.microsoft.com/office/drawing/2014/chart" uri="{C3380CC4-5D6E-409C-BE32-E72D297353CC}">
              <c16:uniqueId val="{00000000-CCA9-4F40-83F5-8F8B38314E74}"/>
            </c:ext>
          </c:extLst>
        </c:ser>
        <c:dLbls>
          <c:showLegendKey val="0"/>
          <c:showVal val="0"/>
          <c:showCatName val="0"/>
          <c:showSerName val="0"/>
          <c:showPercent val="0"/>
          <c:showBubbleSize val="0"/>
        </c:dLbls>
        <c:gapWidth val="100"/>
        <c:overlap val="100"/>
        <c:serLines>
          <c:spPr>
            <a:ln w="9525" cap="flat" cmpd="sng" algn="ctr">
              <a:solidFill>
                <a:schemeClr val="bg2">
                  <a:lumMod val="90000"/>
                </a:schemeClr>
              </a:solidFill>
              <a:round/>
            </a:ln>
            <a:effectLst/>
          </c:spPr>
        </c:serLines>
        <c:axId val="729156336"/>
        <c:axId val="729164496"/>
      </c:barChart>
      <c:catAx>
        <c:axId val="729156336"/>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729164496"/>
        <c:crosses val="autoZero"/>
        <c:auto val="1"/>
        <c:lblAlgn val="ctr"/>
        <c:lblOffset val="100"/>
        <c:noMultiLvlLbl val="0"/>
      </c:catAx>
      <c:valAx>
        <c:axId val="729164496"/>
        <c:scaling>
          <c:orientation val="minMax"/>
        </c:scaling>
        <c:delete val="1"/>
        <c:axPos val="b"/>
        <c:numFmt formatCode="0%" sourceLinked="1"/>
        <c:majorTickMark val="none"/>
        <c:minorTickMark val="none"/>
        <c:tickLblPos val="nextTo"/>
        <c:crossAx val="7291563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93635967847445E-2"/>
          <c:y val="1.3294229920391639E-2"/>
          <c:w val="0.93812728064305106"/>
          <c:h val="0.93796026037150571"/>
        </c:manualLayout>
      </c:layout>
      <c:barChart>
        <c:barDir val="col"/>
        <c:grouping val="percentStacked"/>
        <c:varyColors val="0"/>
        <c:ser>
          <c:idx val="1"/>
          <c:order val="0"/>
          <c:tx>
            <c:strRef>
              <c:f>Sheet1!$C$1</c:f>
              <c:strCache>
                <c:ptCount val="1"/>
                <c:pt idx="0">
                  <c:v>Column1</c:v>
                </c:pt>
              </c:strCache>
            </c:strRef>
          </c:tx>
          <c:spPr>
            <a:solidFill>
              <a:schemeClr val="tx2">
                <a:lumMod val="60000"/>
                <a:lumOff val="40000"/>
                <a:alpha val="70000"/>
              </a:schemeClr>
            </a:solidFill>
            <a:ln w="25400">
              <a:solidFill>
                <a:schemeClr val="accent1"/>
              </a:solidFill>
            </a:ln>
            <a:effectLst/>
          </c:spPr>
          <c:invertIfNegative val="0"/>
          <c:cat>
            <c:strRef>
              <c:f>Sheet1!$A$2</c:f>
              <c:strCache>
                <c:ptCount val="1"/>
                <c:pt idx="0">
                  <c:v>Category 3</c:v>
                </c:pt>
              </c:strCache>
            </c:strRef>
          </c:cat>
          <c:val>
            <c:numRef>
              <c:f>Sheet1!$C$2</c:f>
              <c:numCache>
                <c:formatCode>0%</c:formatCode>
                <c:ptCount val="1"/>
                <c:pt idx="0">
                  <c:v>0.45999999999999996</c:v>
                </c:pt>
              </c:numCache>
            </c:numRef>
          </c:val>
          <c:extLst>
            <c:ext xmlns:c16="http://schemas.microsoft.com/office/drawing/2014/chart" uri="{C3380CC4-5D6E-409C-BE32-E72D297353CC}">
              <c16:uniqueId val="{00000001-478F-44A2-91EE-96EB1CA250F2}"/>
            </c:ext>
          </c:extLst>
        </c:ser>
        <c:ser>
          <c:idx val="0"/>
          <c:order val="1"/>
          <c:tx>
            <c:strRef>
              <c:f>Sheet1!$B$1</c:f>
              <c:strCache>
                <c:ptCount val="1"/>
                <c:pt idx="0">
                  <c:v>Series 1</c:v>
                </c:pt>
              </c:strCache>
            </c:strRef>
          </c:tx>
          <c:spPr>
            <a:solidFill>
              <a:schemeClr val="accent1"/>
            </a:solidFill>
            <a:ln>
              <a:solidFill>
                <a:schemeClr val="accent1"/>
              </a:solidFill>
            </a:ln>
            <a:effectLst/>
          </c:spPr>
          <c:invertIfNegative val="0"/>
          <c:dPt>
            <c:idx val="0"/>
            <c:invertIfNegative val="0"/>
            <c:bubble3D val="0"/>
            <c:spPr>
              <a:solidFill>
                <a:schemeClr val="tx2">
                  <a:lumMod val="20000"/>
                  <a:lumOff val="80000"/>
                </a:schemeClr>
              </a:solidFill>
              <a:ln>
                <a:solidFill>
                  <a:schemeClr val="accent1"/>
                </a:solidFill>
              </a:ln>
              <a:effectLst/>
            </c:spPr>
            <c:extLst>
              <c:ext xmlns:c16="http://schemas.microsoft.com/office/drawing/2014/chart" uri="{C3380CC4-5D6E-409C-BE32-E72D297353CC}">
                <c16:uniqueId val="{00000000-478F-44A2-91EE-96EB1CA250F2}"/>
              </c:ext>
            </c:extLst>
          </c:dPt>
          <c:dLbls>
            <c:dLbl>
              <c:idx val="0"/>
              <c:layout>
                <c:manualLayout>
                  <c:x val="-2.8123963344067683E-3"/>
                  <c:y val="-4.8466365772766367E-3"/>
                </c:manualLayout>
              </c:layout>
              <c:tx>
                <c:rich>
                  <a:bodyPr rot="0" spcFirstLastPara="1" vertOverflow="ellipsis" vert="horz" wrap="square" lIns="38100" tIns="19050" rIns="38100" bIns="19050" anchor="t" anchorCtr="1">
                    <a:spAutoFit/>
                  </a:bodyPr>
                  <a:lstStyle/>
                  <a:p>
                    <a:pPr>
                      <a:defRPr sz="3200" b="1" i="0" u="none" strike="noStrike" kern="1200" baseline="0">
                        <a:solidFill>
                          <a:schemeClr val="tx2"/>
                        </a:solidFill>
                        <a:latin typeface="+mn-lt"/>
                        <a:ea typeface="+mn-ea"/>
                        <a:cs typeface="+mn-cs"/>
                      </a:defRPr>
                    </a:pPr>
                    <a:r>
                      <a:rPr lang="en-US" dirty="0"/>
                      <a:t>54%</a:t>
                    </a:r>
                  </a:p>
                </c:rich>
              </c:tx>
              <c:spPr>
                <a:solidFill>
                  <a:schemeClr val="tx2">
                    <a:lumMod val="20000"/>
                    <a:lumOff val="80000"/>
                  </a:schemeClr>
                </a:solidFill>
                <a:ln w="19050">
                  <a:noFill/>
                </a:ln>
                <a:effectLst/>
              </c:spPr>
              <c:txPr>
                <a:bodyPr rot="0" spcFirstLastPara="1" vertOverflow="ellipsis" vert="horz" wrap="square" lIns="38100" tIns="19050" rIns="38100" bIns="19050" anchor="t" anchorCtr="1">
                  <a:spAutoFit/>
                </a:bodyPr>
                <a:lstStyle/>
                <a:p>
                  <a:pPr>
                    <a:defRPr sz="32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478F-44A2-91EE-96EB1CA250F2}"/>
                </c:ext>
              </c:extLst>
            </c:dLbl>
            <c:spPr>
              <a:solidFill>
                <a:schemeClr val="tx2">
                  <a:lumMod val="20000"/>
                  <a:lumOff val="80000"/>
                </a:schemeClr>
              </a:solid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3</c:v>
                </c:pt>
              </c:strCache>
            </c:strRef>
          </c:cat>
          <c:val>
            <c:numRef>
              <c:f>Sheet1!$B$2</c:f>
              <c:numCache>
                <c:formatCode>0%</c:formatCode>
                <c:ptCount val="1"/>
                <c:pt idx="0">
                  <c:v>0.54</c:v>
                </c:pt>
              </c:numCache>
            </c:numRef>
          </c:val>
          <c:extLst>
            <c:ext xmlns:c16="http://schemas.microsoft.com/office/drawing/2014/chart" uri="{C3380CC4-5D6E-409C-BE32-E72D297353CC}">
              <c16:uniqueId val="{00000000-6561-44CC-A0D8-F48C7730D53B}"/>
            </c:ext>
          </c:extLst>
        </c:ser>
        <c:dLbls>
          <c:showLegendKey val="0"/>
          <c:showVal val="0"/>
          <c:showCatName val="0"/>
          <c:showSerName val="0"/>
          <c:showPercent val="0"/>
          <c:showBubbleSize val="0"/>
        </c:dLbls>
        <c:gapWidth val="367"/>
        <c:overlap val="100"/>
        <c:axId val="1283300383"/>
        <c:axId val="1283301343"/>
      </c:barChart>
      <c:catAx>
        <c:axId val="1283300383"/>
        <c:scaling>
          <c:orientation val="minMax"/>
        </c:scaling>
        <c:delete val="1"/>
        <c:axPos val="b"/>
        <c:numFmt formatCode="General" sourceLinked="1"/>
        <c:majorTickMark val="out"/>
        <c:minorTickMark val="none"/>
        <c:tickLblPos val="nextTo"/>
        <c:crossAx val="1283301343"/>
        <c:crosses val="autoZero"/>
        <c:auto val="1"/>
        <c:lblAlgn val="ctr"/>
        <c:lblOffset val="100"/>
        <c:noMultiLvlLbl val="0"/>
      </c:catAx>
      <c:valAx>
        <c:axId val="1283301343"/>
        <c:scaling>
          <c:orientation val="minMax"/>
          <c:max val="1"/>
        </c:scaling>
        <c:delete val="1"/>
        <c:axPos val="l"/>
        <c:numFmt formatCode="0%" sourceLinked="1"/>
        <c:majorTickMark val="out"/>
        <c:minorTickMark val="none"/>
        <c:tickLblPos val="nextTo"/>
        <c:crossAx val="128330038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123963344067683E-3"/>
          <c:y val="4.4385273296738458E-3"/>
          <c:w val="0.93812728064305106"/>
          <c:h val="0.96509257034131979"/>
        </c:manualLayout>
      </c:layout>
      <c:barChart>
        <c:barDir val="col"/>
        <c:grouping val="percentStacked"/>
        <c:varyColors val="0"/>
        <c:ser>
          <c:idx val="1"/>
          <c:order val="0"/>
          <c:tx>
            <c:strRef>
              <c:f>Sheet1!$C$1</c:f>
              <c:strCache>
                <c:ptCount val="1"/>
                <c:pt idx="0">
                  <c:v>Series 2</c:v>
                </c:pt>
              </c:strCache>
            </c:strRef>
          </c:tx>
          <c:spPr>
            <a:solidFill>
              <a:schemeClr val="tx2">
                <a:lumMod val="60000"/>
                <a:lumOff val="40000"/>
                <a:alpha val="50000"/>
              </a:schemeClr>
            </a:solidFill>
            <a:ln>
              <a:noFill/>
            </a:ln>
            <a:effectLst/>
          </c:spPr>
          <c:invertIfNegative val="0"/>
          <c:dPt>
            <c:idx val="0"/>
            <c:invertIfNegative val="0"/>
            <c:bubble3D val="0"/>
            <c:spPr>
              <a:solidFill>
                <a:schemeClr val="tx2">
                  <a:lumMod val="60000"/>
                  <a:lumOff val="40000"/>
                  <a:alpha val="50000"/>
                </a:schemeClr>
              </a:solidFill>
              <a:ln w="22225">
                <a:solidFill>
                  <a:schemeClr val="accent1"/>
                </a:solidFill>
              </a:ln>
              <a:effectLst/>
            </c:spPr>
            <c:extLst>
              <c:ext xmlns:c16="http://schemas.microsoft.com/office/drawing/2014/chart" uri="{C3380CC4-5D6E-409C-BE32-E72D297353CC}">
                <c16:uniqueId val="{00000001-F846-4F08-B19D-B452A85A71E1}"/>
              </c:ext>
            </c:extLst>
          </c:dPt>
          <c:cat>
            <c:strRef>
              <c:f>Sheet1!$A$3</c:f>
              <c:strCache>
                <c:ptCount val="1"/>
                <c:pt idx="0">
                  <c:v>Category 2</c:v>
                </c:pt>
              </c:strCache>
            </c:strRef>
          </c:cat>
          <c:val>
            <c:numRef>
              <c:f>Sheet1!$C$3</c:f>
              <c:numCache>
                <c:formatCode>0%</c:formatCode>
                <c:ptCount val="1"/>
                <c:pt idx="0">
                  <c:v>0.65999999999999992</c:v>
                </c:pt>
              </c:numCache>
            </c:numRef>
          </c:val>
          <c:extLst>
            <c:ext xmlns:c16="http://schemas.microsoft.com/office/drawing/2014/chart" uri="{C3380CC4-5D6E-409C-BE32-E72D297353CC}">
              <c16:uniqueId val="{00000000-F846-4F08-B19D-B452A85A71E1}"/>
            </c:ext>
          </c:extLst>
        </c:ser>
        <c:ser>
          <c:idx val="0"/>
          <c:order val="1"/>
          <c:tx>
            <c:strRef>
              <c:f>Sheet1!$B$1</c:f>
              <c:strCache>
                <c:ptCount val="1"/>
                <c:pt idx="0">
                  <c:v>Column1</c:v>
                </c:pt>
              </c:strCache>
            </c:strRef>
          </c:tx>
          <c:spPr>
            <a:solidFill>
              <a:schemeClr val="tx2">
                <a:lumMod val="20000"/>
                <a:lumOff val="80000"/>
              </a:schemeClr>
            </a:solidFill>
            <a:ln w="19050">
              <a:solidFill>
                <a:schemeClr val="accent1"/>
              </a:solidFill>
            </a:ln>
            <a:effectLst/>
          </c:spPr>
          <c:invertIfNegative val="0"/>
          <c:dLbls>
            <c:dLbl>
              <c:idx val="0"/>
              <c:layout>
                <c:manualLayout>
                  <c:x val="-2.8123963344067683E-3"/>
                  <c:y val="-7.2076427557439052E-3"/>
                </c:manualLayout>
              </c:layout>
              <c:tx>
                <c:rich>
                  <a:bodyPr/>
                  <a:lstStyle/>
                  <a:p>
                    <a:r>
                      <a:rPr lang="en-US" dirty="0"/>
                      <a:t>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A9A-4F59-B762-D0B035E38886}"/>
                </c:ext>
              </c:extLst>
            </c:dLbl>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c:f>
              <c:strCache>
                <c:ptCount val="1"/>
                <c:pt idx="0">
                  <c:v>Category 2</c:v>
                </c:pt>
              </c:strCache>
            </c:strRef>
          </c:cat>
          <c:val>
            <c:numRef>
              <c:f>Sheet1!$B$3</c:f>
              <c:numCache>
                <c:formatCode>0%</c:formatCode>
                <c:ptCount val="1"/>
                <c:pt idx="0">
                  <c:v>0.34</c:v>
                </c:pt>
              </c:numCache>
            </c:numRef>
          </c:val>
          <c:extLst>
            <c:ext xmlns:c16="http://schemas.microsoft.com/office/drawing/2014/chart" uri="{C3380CC4-5D6E-409C-BE32-E72D297353CC}">
              <c16:uniqueId val="{00000000-8A9A-4F59-B762-D0B035E38886}"/>
            </c:ext>
          </c:extLst>
        </c:ser>
        <c:dLbls>
          <c:showLegendKey val="0"/>
          <c:showVal val="0"/>
          <c:showCatName val="0"/>
          <c:showSerName val="0"/>
          <c:showPercent val="0"/>
          <c:showBubbleSize val="0"/>
        </c:dLbls>
        <c:gapWidth val="367"/>
        <c:overlap val="100"/>
        <c:axId val="1283300383"/>
        <c:axId val="1283301343"/>
      </c:barChart>
      <c:catAx>
        <c:axId val="1283300383"/>
        <c:scaling>
          <c:orientation val="minMax"/>
        </c:scaling>
        <c:delete val="1"/>
        <c:axPos val="b"/>
        <c:numFmt formatCode="General" sourceLinked="1"/>
        <c:majorTickMark val="out"/>
        <c:minorTickMark val="none"/>
        <c:tickLblPos val="nextTo"/>
        <c:crossAx val="1283301343"/>
        <c:crosses val="autoZero"/>
        <c:auto val="1"/>
        <c:lblAlgn val="ctr"/>
        <c:lblOffset val="100"/>
        <c:noMultiLvlLbl val="0"/>
      </c:catAx>
      <c:valAx>
        <c:axId val="1283301343"/>
        <c:scaling>
          <c:orientation val="minMax"/>
          <c:max val="1"/>
        </c:scaling>
        <c:delete val="1"/>
        <c:axPos val="l"/>
        <c:numFmt formatCode="0%" sourceLinked="1"/>
        <c:majorTickMark val="out"/>
        <c:minorTickMark val="none"/>
        <c:tickLblPos val="nextTo"/>
        <c:crossAx val="128330038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w="57150">
              <a:solidFill>
                <a:srgbClr val="FFFFFF"/>
              </a:solidFill>
            </a:ln>
          </c:spPr>
          <c:dPt>
            <c:idx val="0"/>
            <c:bubble3D val="0"/>
            <c:spPr>
              <a:solidFill>
                <a:srgbClr val="E52A84">
                  <a:lumMod val="75000"/>
                </a:srgbClr>
              </a:solidFill>
              <a:ln w="57150">
                <a:solidFill>
                  <a:srgbClr val="FFFFFF"/>
                </a:solidFill>
              </a:ln>
              <a:effectLst/>
            </c:spPr>
            <c:extLst>
              <c:ext xmlns:c16="http://schemas.microsoft.com/office/drawing/2014/chart" uri="{C3380CC4-5D6E-409C-BE32-E72D297353CC}">
                <c16:uniqueId val="{00000001-6950-41D3-A564-FE4AC5C6A0D4}"/>
              </c:ext>
            </c:extLst>
          </c:dPt>
          <c:dPt>
            <c:idx val="1"/>
            <c:bubble3D val="0"/>
            <c:spPr>
              <a:solidFill>
                <a:srgbClr val="ECEEEF"/>
              </a:solidFill>
              <a:ln w="57150">
                <a:solidFill>
                  <a:srgbClr val="FFFFFF"/>
                </a:solidFill>
              </a:ln>
              <a:effectLst/>
            </c:spPr>
            <c:extLst>
              <c:ext xmlns:c16="http://schemas.microsoft.com/office/drawing/2014/chart" uri="{C3380CC4-5D6E-409C-BE32-E72D297353CC}">
                <c16:uniqueId val="{00000003-6950-41D3-A564-FE4AC5C6A0D4}"/>
              </c:ext>
            </c:extLst>
          </c:dPt>
          <c:cat>
            <c:strRef>
              <c:f>Sheet1!$A$2:$A$3</c:f>
              <c:strCache>
                <c:ptCount val="2"/>
                <c:pt idx="0">
                  <c:v>1st Qtr</c:v>
                </c:pt>
                <c:pt idx="1">
                  <c:v>2nd Qtr</c:v>
                </c:pt>
              </c:strCache>
            </c:strRef>
          </c:cat>
          <c:val>
            <c:numRef>
              <c:f>Sheet1!$B$2:$B$3</c:f>
              <c:numCache>
                <c:formatCode>0%</c:formatCode>
                <c:ptCount val="2"/>
                <c:pt idx="0">
                  <c:v>0.65</c:v>
                </c:pt>
                <c:pt idx="1">
                  <c:v>0.35</c:v>
                </c:pt>
              </c:numCache>
            </c:numRef>
          </c:val>
          <c:extLst>
            <c:ext xmlns:c16="http://schemas.microsoft.com/office/drawing/2014/chart" uri="{C3380CC4-5D6E-409C-BE32-E72D297353CC}">
              <c16:uniqueId val="{00000004-6950-41D3-A564-FE4AC5C6A0D4}"/>
            </c:ext>
          </c:extLst>
        </c:ser>
        <c:dLbls>
          <c:showLegendKey val="0"/>
          <c:showVal val="0"/>
          <c:showCatName val="0"/>
          <c:showSerName val="0"/>
          <c:showPercent val="0"/>
          <c:showBubbleSize val="0"/>
          <c:showLeaderLines val="1"/>
        </c:dLbls>
        <c:firstSliceAng val="0"/>
        <c:holeSize val="65"/>
      </c:doughnutChart>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w="57150">
              <a:solidFill>
                <a:srgbClr val="FFFFFF"/>
              </a:solidFill>
            </a:ln>
          </c:spPr>
          <c:dPt>
            <c:idx val="0"/>
            <c:bubble3D val="0"/>
            <c:spPr>
              <a:solidFill>
                <a:srgbClr val="942092"/>
              </a:solidFill>
              <a:ln w="57150">
                <a:solidFill>
                  <a:srgbClr val="FFFFFF"/>
                </a:solidFill>
              </a:ln>
              <a:effectLst/>
            </c:spPr>
            <c:extLst>
              <c:ext xmlns:c16="http://schemas.microsoft.com/office/drawing/2014/chart" uri="{C3380CC4-5D6E-409C-BE32-E72D297353CC}">
                <c16:uniqueId val="{00000001-276C-46D3-B1B6-F71C8F25985B}"/>
              </c:ext>
            </c:extLst>
          </c:dPt>
          <c:dPt>
            <c:idx val="1"/>
            <c:bubble3D val="0"/>
            <c:spPr>
              <a:solidFill>
                <a:srgbClr val="ECEEEF"/>
              </a:solidFill>
              <a:ln w="57150">
                <a:solidFill>
                  <a:srgbClr val="FFFFFF"/>
                </a:solidFill>
              </a:ln>
              <a:effectLst/>
            </c:spPr>
            <c:extLst>
              <c:ext xmlns:c16="http://schemas.microsoft.com/office/drawing/2014/chart" uri="{C3380CC4-5D6E-409C-BE32-E72D297353CC}">
                <c16:uniqueId val="{00000003-276C-46D3-B1B6-F71C8F25985B}"/>
              </c:ext>
            </c:extLst>
          </c:dPt>
          <c:cat>
            <c:strRef>
              <c:f>Sheet1!$A$2:$A$3</c:f>
              <c:strCache>
                <c:ptCount val="2"/>
                <c:pt idx="0">
                  <c:v>1st Qtr</c:v>
                </c:pt>
                <c:pt idx="1">
                  <c:v>2nd Qtr</c:v>
                </c:pt>
              </c:strCache>
            </c:strRef>
          </c:cat>
          <c:val>
            <c:numRef>
              <c:f>Sheet1!$B$2:$B$3</c:f>
              <c:numCache>
                <c:formatCode>0%</c:formatCode>
                <c:ptCount val="2"/>
                <c:pt idx="0">
                  <c:v>0.55000000000000004</c:v>
                </c:pt>
                <c:pt idx="1">
                  <c:v>0.45</c:v>
                </c:pt>
              </c:numCache>
            </c:numRef>
          </c:val>
          <c:extLst>
            <c:ext xmlns:c16="http://schemas.microsoft.com/office/drawing/2014/chart" uri="{C3380CC4-5D6E-409C-BE32-E72D297353CC}">
              <c16:uniqueId val="{00000004-276C-46D3-B1B6-F71C8F25985B}"/>
            </c:ext>
          </c:extLst>
        </c:ser>
        <c:dLbls>
          <c:showLegendKey val="0"/>
          <c:showVal val="0"/>
          <c:showCatName val="0"/>
          <c:showSerName val="0"/>
          <c:showPercent val="0"/>
          <c:showBubbleSize val="0"/>
          <c:showLeaderLines val="1"/>
        </c:dLbls>
        <c:firstSliceAng val="0"/>
        <c:holeSize val="65"/>
      </c:doughnutChart>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Segment</c:v>
                </c:pt>
              </c:strCache>
            </c:strRef>
          </c:tx>
          <c:spPr>
            <a:solidFill>
              <a:schemeClr val="accent1"/>
            </a:solid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1-3592-4197-AC8D-C8197FC8A8A1}"/>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3592-4197-AC8D-C8197FC8A8A1}"/>
              </c:ext>
            </c:extLst>
          </c:dPt>
          <c:dPt>
            <c:idx val="2"/>
            <c:invertIfNegative val="0"/>
            <c:bubble3D val="0"/>
            <c:spPr>
              <a:solidFill>
                <a:schemeClr val="bg1">
                  <a:lumMod val="25000"/>
                </a:schemeClr>
              </a:solidFill>
              <a:ln>
                <a:noFill/>
              </a:ln>
              <a:effectLst/>
            </c:spPr>
            <c:extLst>
              <c:ext xmlns:c16="http://schemas.microsoft.com/office/drawing/2014/chart" uri="{C3380CC4-5D6E-409C-BE32-E72D297353CC}">
                <c16:uniqueId val="{00000005-3592-4197-AC8D-C8197FC8A8A1}"/>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3592-4197-AC8D-C8197FC8A8A1}"/>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Low financial resilience</c:v>
                </c:pt>
                <c:pt idx="1">
                  <c:v>Health condition</c:v>
                </c:pt>
                <c:pt idx="2">
                  <c:v>Serious life event</c:v>
                </c:pt>
                <c:pt idx="3">
                  <c:v>Low financial capability</c:v>
                </c:pt>
              </c:strCache>
            </c:strRef>
          </c:cat>
          <c:val>
            <c:numRef>
              <c:f>Sheet1!$B$2:$B$5</c:f>
              <c:numCache>
                <c:formatCode>0%</c:formatCode>
                <c:ptCount val="4"/>
                <c:pt idx="0">
                  <c:v>0.53</c:v>
                </c:pt>
                <c:pt idx="1">
                  <c:v>0.53</c:v>
                </c:pt>
                <c:pt idx="2">
                  <c:v>0.56000000000000005</c:v>
                </c:pt>
                <c:pt idx="3">
                  <c:v>0.51</c:v>
                </c:pt>
              </c:numCache>
            </c:numRef>
          </c:val>
          <c:extLst>
            <c:ext xmlns:c16="http://schemas.microsoft.com/office/drawing/2014/chart" uri="{C3380CC4-5D6E-409C-BE32-E72D297353CC}">
              <c16:uniqueId val="{00000008-3592-4197-AC8D-C8197FC8A8A1}"/>
            </c:ext>
          </c:extLst>
        </c:ser>
        <c:dLbls>
          <c:showLegendKey val="0"/>
          <c:showVal val="0"/>
          <c:showCatName val="0"/>
          <c:showSerName val="0"/>
          <c:showPercent val="0"/>
          <c:showBubbleSize val="0"/>
        </c:dLbls>
        <c:gapWidth val="40"/>
        <c:axId val="1322726400"/>
        <c:axId val="1322710080"/>
      </c:barChart>
      <c:catAx>
        <c:axId val="1322726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322710080"/>
        <c:crosses val="autoZero"/>
        <c:auto val="1"/>
        <c:lblAlgn val="ctr"/>
        <c:lblOffset val="100"/>
        <c:noMultiLvlLbl val="0"/>
      </c:catAx>
      <c:valAx>
        <c:axId val="1322710080"/>
        <c:scaling>
          <c:orientation val="minMax"/>
        </c:scaling>
        <c:delete val="1"/>
        <c:axPos val="l"/>
        <c:numFmt formatCode="0%" sourceLinked="1"/>
        <c:majorTickMark val="none"/>
        <c:minorTickMark val="none"/>
        <c:tickLblPos val="nextTo"/>
        <c:crossAx val="1322726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chemeClr val="accent2"/>
              </a:solidFill>
            </a:ln>
          </c:spPr>
          <c:dPt>
            <c:idx val="0"/>
            <c:bubble3D val="0"/>
            <c:spPr>
              <a:solidFill>
                <a:schemeClr val="tx1"/>
              </a:solidFill>
              <a:ln w="19050">
                <a:solidFill>
                  <a:schemeClr val="tx2"/>
                </a:solidFill>
              </a:ln>
              <a:effectLst/>
            </c:spPr>
            <c:extLst>
              <c:ext xmlns:c16="http://schemas.microsoft.com/office/drawing/2014/chart" uri="{C3380CC4-5D6E-409C-BE32-E72D297353CC}">
                <c16:uniqueId val="{00000001-9781-47CE-90F6-BF1FBBAE844F}"/>
              </c:ext>
            </c:extLst>
          </c:dPt>
          <c:dPt>
            <c:idx val="1"/>
            <c:bubble3D val="0"/>
            <c:spPr>
              <a:noFill/>
              <a:ln w="19050">
                <a:solidFill>
                  <a:schemeClr val="tx2"/>
                </a:solidFill>
              </a:ln>
              <a:effectLst/>
            </c:spPr>
            <c:extLst>
              <c:ext xmlns:c16="http://schemas.microsoft.com/office/drawing/2014/chart" uri="{C3380CC4-5D6E-409C-BE32-E72D297353CC}">
                <c16:uniqueId val="{00000003-9781-47CE-90F6-BF1FBBAE844F}"/>
              </c:ext>
            </c:extLst>
          </c:dPt>
          <c:cat>
            <c:strRef>
              <c:f>Sheet1!$A$2:$A$3</c:f>
              <c:strCache>
                <c:ptCount val="2"/>
                <c:pt idx="0">
                  <c:v>1st Qtr</c:v>
                </c:pt>
                <c:pt idx="1">
                  <c:v>2nd Qtr</c:v>
                </c:pt>
              </c:strCache>
            </c:strRef>
          </c:cat>
          <c:val>
            <c:numRef>
              <c:f>Sheet1!$B$2:$B$3</c:f>
              <c:numCache>
                <c:formatCode>General</c:formatCode>
                <c:ptCount val="2"/>
                <c:pt idx="0">
                  <c:v>5</c:v>
                </c:pt>
                <c:pt idx="1">
                  <c:v>5</c:v>
                </c:pt>
              </c:numCache>
            </c:numRef>
          </c:val>
          <c:extLst>
            <c:ext xmlns:c16="http://schemas.microsoft.com/office/drawing/2014/chart" uri="{C3380CC4-5D6E-409C-BE32-E72D297353CC}">
              <c16:uniqueId val="{00000004-9781-47CE-90F6-BF1FBBAE844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404135389696132E-2"/>
          <c:y val="0.23200109334114655"/>
          <c:w val="0.91519172922060776"/>
          <c:h val="0.69148405205927377"/>
        </c:manualLayout>
      </c:layout>
      <c:barChart>
        <c:barDir val="bar"/>
        <c:grouping val="clustered"/>
        <c:varyColors val="0"/>
        <c:ser>
          <c:idx val="0"/>
          <c:order val="0"/>
          <c:tx>
            <c:strRef>
              <c:f>Sheet1!$B$1</c:f>
              <c:strCache>
                <c:ptCount val="1"/>
                <c:pt idx="0">
                  <c:v>Series 1</c:v>
                </c:pt>
              </c:strCache>
            </c:strRef>
          </c:tx>
          <c:spPr>
            <a:solidFill>
              <a:schemeClr val="tx2"/>
            </a:solid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4-19FA-4ACA-A4D6-8796FD0C22A3}"/>
              </c:ext>
            </c:extLst>
          </c:dPt>
          <c:dPt>
            <c:idx val="1"/>
            <c:invertIfNegative val="0"/>
            <c:bubble3D val="0"/>
            <c:spPr>
              <a:solidFill>
                <a:schemeClr val="tx1"/>
              </a:solidFill>
              <a:ln>
                <a:noFill/>
              </a:ln>
              <a:effectLst/>
            </c:spPr>
            <c:extLst>
              <c:ext xmlns:c16="http://schemas.microsoft.com/office/drawing/2014/chart" uri="{C3380CC4-5D6E-409C-BE32-E72D297353CC}">
                <c16:uniqueId val="{00000003-19FA-4ACA-A4D6-8796FD0C22A3}"/>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1-19FA-4ACA-A4D6-8796FD0C22A3}"/>
              </c:ext>
            </c:extLst>
          </c:dPt>
          <c:dLbls>
            <c:dLbl>
              <c:idx val="2"/>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19FA-4ACA-A4D6-8796FD0C22A3}"/>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Unsure</c:v>
                </c:pt>
                <c:pt idx="1">
                  <c:v>Comfortable</c:v>
                </c:pt>
                <c:pt idx="2">
                  <c:v>Uncomfortable</c:v>
                </c:pt>
              </c:strCache>
            </c:strRef>
          </c:cat>
          <c:val>
            <c:numRef>
              <c:f>Sheet1!$B$2:$B$4</c:f>
              <c:numCache>
                <c:formatCode>0%</c:formatCode>
                <c:ptCount val="3"/>
                <c:pt idx="0">
                  <c:v>0.17999999999999994</c:v>
                </c:pt>
                <c:pt idx="1">
                  <c:v>0.19</c:v>
                </c:pt>
                <c:pt idx="2">
                  <c:v>0.63</c:v>
                </c:pt>
              </c:numCache>
            </c:numRef>
          </c:val>
          <c:extLst>
            <c:ext xmlns:c16="http://schemas.microsoft.com/office/drawing/2014/chart" uri="{C3380CC4-5D6E-409C-BE32-E72D297353CC}">
              <c16:uniqueId val="{00000002-19FA-4ACA-A4D6-8796FD0C22A3}"/>
            </c:ext>
          </c:extLst>
        </c:ser>
        <c:dLbls>
          <c:showLegendKey val="0"/>
          <c:showVal val="0"/>
          <c:showCatName val="0"/>
          <c:showSerName val="0"/>
          <c:showPercent val="0"/>
          <c:showBubbleSize val="0"/>
        </c:dLbls>
        <c:gapWidth val="182"/>
        <c:axId val="196905376"/>
        <c:axId val="196905856"/>
      </c:barChart>
      <c:catAx>
        <c:axId val="196905376"/>
        <c:scaling>
          <c:orientation val="minMax"/>
        </c:scaling>
        <c:delete val="1"/>
        <c:axPos val="l"/>
        <c:numFmt formatCode="General" sourceLinked="1"/>
        <c:majorTickMark val="none"/>
        <c:minorTickMark val="none"/>
        <c:tickLblPos val="nextTo"/>
        <c:crossAx val="196905856"/>
        <c:crosses val="autoZero"/>
        <c:auto val="1"/>
        <c:lblAlgn val="ctr"/>
        <c:lblOffset val="100"/>
        <c:noMultiLvlLbl val="0"/>
      </c:catAx>
      <c:valAx>
        <c:axId val="196905856"/>
        <c:scaling>
          <c:orientation val="minMax"/>
        </c:scaling>
        <c:delete val="1"/>
        <c:axPos val="b"/>
        <c:numFmt formatCode="0%" sourceLinked="1"/>
        <c:majorTickMark val="none"/>
        <c:minorTickMark val="none"/>
        <c:tickLblPos val="nextTo"/>
        <c:crossAx val="196905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968696278032687E-2"/>
          <c:y val="0.20873739922616044"/>
          <c:w val="0.78074750584178898"/>
          <c:h val="0.74606804094361845"/>
        </c:manualLayout>
      </c:layout>
      <c:barChart>
        <c:barDir val="bar"/>
        <c:grouping val="clustered"/>
        <c:varyColors val="0"/>
        <c:ser>
          <c:idx val="0"/>
          <c:order val="0"/>
          <c:tx>
            <c:strRef>
              <c:f>Sheet1!$B$1</c:f>
              <c:strCache>
                <c:ptCount val="1"/>
                <c:pt idx="0">
                  <c:v>Series 1</c:v>
                </c:pt>
              </c:strCache>
            </c:strRef>
          </c:tx>
          <c:spPr>
            <a:solidFill>
              <a:schemeClr val="tx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0-593A-497E-B1B6-036F6B435242}"/>
              </c:ext>
            </c:extLst>
          </c:dPt>
          <c:dPt>
            <c:idx val="1"/>
            <c:invertIfNegative val="0"/>
            <c:bubble3D val="0"/>
            <c:spPr>
              <a:solidFill>
                <a:srgbClr val="FF0000"/>
              </a:solidFill>
              <a:ln>
                <a:noFill/>
              </a:ln>
              <a:effectLst/>
            </c:spPr>
            <c:extLst>
              <c:ext xmlns:c16="http://schemas.microsoft.com/office/drawing/2014/chart" uri="{C3380CC4-5D6E-409C-BE32-E72D297353CC}">
                <c16:uniqueId val="{00000001-593A-497E-B1B6-036F6B435242}"/>
              </c:ext>
            </c:extLst>
          </c:dPt>
          <c:dPt>
            <c:idx val="2"/>
            <c:invertIfNegative val="0"/>
            <c:bubble3D val="0"/>
            <c:spPr>
              <a:solidFill>
                <a:srgbClr val="FF0000"/>
              </a:solidFill>
              <a:ln>
                <a:noFill/>
              </a:ln>
              <a:effectLst/>
            </c:spPr>
            <c:extLst>
              <c:ext xmlns:c16="http://schemas.microsoft.com/office/drawing/2014/chart" uri="{C3380CC4-5D6E-409C-BE32-E72D297353CC}">
                <c16:uniqueId val="{00000002-593A-497E-B1B6-036F6B435242}"/>
              </c:ext>
            </c:extLst>
          </c:dPt>
          <c:dPt>
            <c:idx val="3"/>
            <c:invertIfNegative val="0"/>
            <c:bubble3D val="0"/>
            <c:spPr>
              <a:solidFill>
                <a:srgbClr val="FF0000"/>
              </a:solidFill>
              <a:ln>
                <a:noFill/>
              </a:ln>
              <a:effectLst/>
            </c:spPr>
            <c:extLst>
              <c:ext xmlns:c16="http://schemas.microsoft.com/office/drawing/2014/chart" uri="{C3380CC4-5D6E-409C-BE32-E72D297353CC}">
                <c16:uniqueId val="{00000003-593A-497E-B1B6-036F6B435242}"/>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Trust Issues</c:v>
                </c:pt>
                <c:pt idx="1">
                  <c:v>Empathy &amp; Understanding</c:v>
                </c:pt>
                <c:pt idx="2">
                  <c:v>Prefer Human Interaction</c:v>
                </c:pt>
                <c:pt idx="3">
                  <c:v>Accuracy/ Bias Concerns</c:v>
                </c:pt>
              </c:strCache>
            </c:strRef>
          </c:cat>
          <c:val>
            <c:numRef>
              <c:f>Sheet1!$B$2:$B$5</c:f>
              <c:numCache>
                <c:formatCode>0%</c:formatCode>
                <c:ptCount val="4"/>
                <c:pt idx="0">
                  <c:v>0.23</c:v>
                </c:pt>
                <c:pt idx="1">
                  <c:v>0.16</c:v>
                </c:pt>
                <c:pt idx="2">
                  <c:v>0.15</c:v>
                </c:pt>
                <c:pt idx="3">
                  <c:v>0.11</c:v>
                </c:pt>
              </c:numCache>
            </c:numRef>
          </c:val>
          <c:extLst>
            <c:ext xmlns:c16="http://schemas.microsoft.com/office/drawing/2014/chart" uri="{C3380CC4-5D6E-409C-BE32-E72D297353CC}">
              <c16:uniqueId val="{00000000-1C1A-43B5-A601-C3EFC7F4820E}"/>
            </c:ext>
          </c:extLst>
        </c:ser>
        <c:dLbls>
          <c:showLegendKey val="0"/>
          <c:showVal val="0"/>
          <c:showCatName val="0"/>
          <c:showSerName val="0"/>
          <c:showPercent val="0"/>
          <c:showBubbleSize val="0"/>
        </c:dLbls>
        <c:gapWidth val="182"/>
        <c:axId val="1668220400"/>
        <c:axId val="1668210800"/>
      </c:barChart>
      <c:catAx>
        <c:axId val="1668220400"/>
        <c:scaling>
          <c:orientation val="maxMin"/>
        </c:scaling>
        <c:delete val="1"/>
        <c:axPos val="l"/>
        <c:numFmt formatCode="General" sourceLinked="1"/>
        <c:majorTickMark val="none"/>
        <c:minorTickMark val="none"/>
        <c:tickLblPos val="nextTo"/>
        <c:crossAx val="1668210800"/>
        <c:crosses val="autoZero"/>
        <c:auto val="1"/>
        <c:lblAlgn val="ctr"/>
        <c:lblOffset val="100"/>
        <c:noMultiLvlLbl val="0"/>
      </c:catAx>
      <c:valAx>
        <c:axId val="1668210800"/>
        <c:scaling>
          <c:orientation val="minMax"/>
        </c:scaling>
        <c:delete val="1"/>
        <c:axPos val="t"/>
        <c:numFmt formatCode="0%" sourceLinked="1"/>
        <c:majorTickMark val="none"/>
        <c:minorTickMark val="none"/>
        <c:tickLblPos val="nextTo"/>
        <c:crossAx val="1668220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2.5398229380580326E-2"/>
          <c:y val="0.15216200229249757"/>
          <c:w val="0.9600884966876595"/>
          <c:h val="0.63762326406466141"/>
        </c:manualLayout>
      </c:layout>
      <c:lineChart>
        <c:grouping val="standard"/>
        <c:varyColors val="0"/>
        <c:ser>
          <c:idx val="0"/>
          <c:order val="0"/>
          <c:tx>
            <c:strRef>
              <c:f>Sheet1!$B$1</c:f>
              <c:strCache>
                <c:ptCount val="1"/>
                <c:pt idx="0">
                  <c:v>Overall CDI</c:v>
                </c:pt>
              </c:strCache>
            </c:strRef>
          </c:tx>
          <c:spPr>
            <a:ln w="28575" cap="rnd">
              <a:solidFill>
                <a:schemeClr val="accent2"/>
              </a:solidFill>
              <a:round/>
            </a:ln>
            <a:effectLst/>
          </c:spPr>
          <c:marker>
            <c:symbol val="diamond"/>
            <c:size val="10"/>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Pilot W1
(Mar 23)</c:v>
                </c:pt>
                <c:pt idx="1">
                  <c:v>W2: Apr-24</c:v>
                </c:pt>
                <c:pt idx="2">
                  <c:v>W3: Oct-24</c:v>
                </c:pt>
                <c:pt idx="3">
                  <c:v>W4: Jan-25</c:v>
                </c:pt>
                <c:pt idx="4">
                  <c:v>W5: Apr-25</c:v>
                </c:pt>
                <c:pt idx="5">
                  <c:v>W6: Jul-25</c:v>
                </c:pt>
              </c:strCache>
            </c:strRef>
          </c:cat>
          <c:val>
            <c:numRef>
              <c:f>Sheet1!$B$2:$B$7</c:f>
              <c:numCache>
                <c:formatCode>0%</c:formatCode>
                <c:ptCount val="6"/>
                <c:pt idx="0">
                  <c:v>0.5467428826352333</c:v>
                </c:pt>
                <c:pt idx="1">
                  <c:v>0.56996862517309521</c:v>
                </c:pt>
                <c:pt idx="2">
                  <c:v>0.57513836332203017</c:v>
                </c:pt>
                <c:pt idx="3">
                  <c:v>0.58965975108972102</c:v>
                </c:pt>
                <c:pt idx="4">
                  <c:v>0.58548613926679793</c:v>
                </c:pt>
                <c:pt idx="5">
                  <c:v>0.58517882555579392</c:v>
                </c:pt>
              </c:numCache>
            </c:numRef>
          </c:val>
          <c:smooth val="0"/>
          <c:extLst>
            <c:ext xmlns:c16="http://schemas.microsoft.com/office/drawing/2014/chart" uri="{C3380CC4-5D6E-409C-BE32-E72D297353CC}">
              <c16:uniqueId val="{00000000-C21F-4DC4-A99D-6E11FB62068A}"/>
            </c:ext>
          </c:extLst>
        </c:ser>
        <c:dLbls>
          <c:showLegendKey val="0"/>
          <c:showVal val="0"/>
          <c:showCatName val="0"/>
          <c:showSerName val="0"/>
          <c:showPercent val="0"/>
          <c:showBubbleSize val="0"/>
        </c:dLbls>
        <c:marker val="1"/>
        <c:smooth val="0"/>
        <c:axId val="1476221823"/>
        <c:axId val="1476222783"/>
      </c:lineChart>
      <c:catAx>
        <c:axId val="1476221823"/>
        <c:scaling>
          <c:orientation val="minMax"/>
        </c:scaling>
        <c:delete val="0"/>
        <c:axPos val="b"/>
        <c:majorGridlines>
          <c:spPr>
            <a:ln w="9525" cap="flat" cmpd="sng" algn="ctr">
              <a:solidFill>
                <a:schemeClr val="tx2">
                  <a:lumMod val="40000"/>
                  <a:lumOff val="60000"/>
                </a:schemeClr>
              </a:solidFill>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1476222783"/>
        <c:crosses val="autoZero"/>
        <c:auto val="1"/>
        <c:lblAlgn val="ctr"/>
        <c:lblOffset val="100"/>
        <c:noMultiLvlLbl val="0"/>
      </c:catAx>
      <c:valAx>
        <c:axId val="1476222783"/>
        <c:scaling>
          <c:orientation val="minMax"/>
          <c:max val="0.62000000000000011"/>
          <c:min val="0.52"/>
        </c:scaling>
        <c:delete val="1"/>
        <c:axPos val="l"/>
        <c:numFmt formatCode="0%" sourceLinked="1"/>
        <c:majorTickMark val="out"/>
        <c:minorTickMark val="none"/>
        <c:tickLblPos val="nextTo"/>
        <c:crossAx val="147622182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93635967847445E-2"/>
          <c:y val="1.3294229920391639E-2"/>
          <c:w val="0.93812728064305106"/>
          <c:h val="0.93796026037150571"/>
        </c:manualLayout>
      </c:layout>
      <c:barChart>
        <c:barDir val="col"/>
        <c:grouping val="percentStacked"/>
        <c:varyColors val="0"/>
        <c:ser>
          <c:idx val="1"/>
          <c:order val="0"/>
          <c:tx>
            <c:strRef>
              <c:f>Sheet1!$C$1</c:f>
              <c:strCache>
                <c:ptCount val="1"/>
                <c:pt idx="0">
                  <c:v>Series 2</c:v>
                </c:pt>
              </c:strCache>
            </c:strRef>
          </c:tx>
          <c:spPr>
            <a:solidFill>
              <a:schemeClr val="tx2">
                <a:lumMod val="60000"/>
                <a:lumOff val="40000"/>
                <a:alpha val="70000"/>
              </a:schemeClr>
            </a:solidFill>
            <a:ln w="28575">
              <a:solidFill>
                <a:schemeClr val="accent1"/>
              </a:solidFill>
            </a:ln>
            <a:effectLst/>
          </c:spPr>
          <c:invertIfNegative val="0"/>
          <c:cat>
            <c:strRef>
              <c:f>Sheet1!$A$2</c:f>
              <c:strCache>
                <c:ptCount val="1"/>
                <c:pt idx="0">
                  <c:v>Category 2</c:v>
                </c:pt>
              </c:strCache>
            </c:strRef>
          </c:cat>
          <c:val>
            <c:numRef>
              <c:f>Sheet1!$C$2</c:f>
              <c:numCache>
                <c:formatCode>0%</c:formatCode>
                <c:ptCount val="1"/>
                <c:pt idx="0">
                  <c:v>0.21999999999999997</c:v>
                </c:pt>
              </c:numCache>
            </c:numRef>
          </c:val>
          <c:extLst>
            <c:ext xmlns:c16="http://schemas.microsoft.com/office/drawing/2014/chart" uri="{C3380CC4-5D6E-409C-BE32-E72D297353CC}">
              <c16:uniqueId val="{00000002-8A9A-4F59-B762-D0B035E38886}"/>
            </c:ext>
          </c:extLst>
        </c:ser>
        <c:ser>
          <c:idx val="0"/>
          <c:order val="1"/>
          <c:tx>
            <c:strRef>
              <c:f>Sheet1!$B$1</c:f>
              <c:strCache>
                <c:ptCount val="1"/>
                <c:pt idx="0">
                  <c:v>Column1</c:v>
                </c:pt>
              </c:strCache>
            </c:strRef>
          </c:tx>
          <c:spPr>
            <a:solidFill>
              <a:schemeClr val="tx2">
                <a:lumMod val="20000"/>
                <a:lumOff val="80000"/>
              </a:schemeClr>
            </a:solidFill>
            <a:ln w="28575">
              <a:solidFill>
                <a:schemeClr val="accent1"/>
              </a:solidFill>
            </a:ln>
            <a:effectLst/>
          </c:spPr>
          <c:invertIfNegative val="0"/>
          <c:dLbls>
            <c:dLbl>
              <c:idx val="0"/>
              <c:tx>
                <c:rich>
                  <a:bodyPr/>
                  <a:lstStyle/>
                  <a:p>
                    <a:r>
                      <a:rPr lang="en-US"/>
                      <a:t>88%</a:t>
                    </a:r>
                    <a:endParaRPr lang="en-US" dirty="0"/>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A9A-4F59-B762-D0B035E38886}"/>
                </c:ext>
              </c:extLst>
            </c:dLbl>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2</c:v>
                </c:pt>
              </c:strCache>
            </c:strRef>
          </c:cat>
          <c:val>
            <c:numRef>
              <c:f>Sheet1!$B$2</c:f>
              <c:numCache>
                <c:formatCode>0%</c:formatCode>
                <c:ptCount val="1"/>
                <c:pt idx="0">
                  <c:v>0.78</c:v>
                </c:pt>
              </c:numCache>
            </c:numRef>
          </c:val>
          <c:extLst>
            <c:ext xmlns:c16="http://schemas.microsoft.com/office/drawing/2014/chart" uri="{C3380CC4-5D6E-409C-BE32-E72D297353CC}">
              <c16:uniqueId val="{00000000-8A9A-4F59-B762-D0B035E38886}"/>
            </c:ext>
          </c:extLst>
        </c:ser>
        <c:dLbls>
          <c:showLegendKey val="0"/>
          <c:showVal val="0"/>
          <c:showCatName val="0"/>
          <c:showSerName val="0"/>
          <c:showPercent val="0"/>
          <c:showBubbleSize val="0"/>
        </c:dLbls>
        <c:gapWidth val="367"/>
        <c:overlap val="100"/>
        <c:axId val="1283300383"/>
        <c:axId val="1283301343"/>
      </c:barChart>
      <c:catAx>
        <c:axId val="1283300383"/>
        <c:scaling>
          <c:orientation val="minMax"/>
        </c:scaling>
        <c:delete val="1"/>
        <c:axPos val="b"/>
        <c:numFmt formatCode="General" sourceLinked="1"/>
        <c:majorTickMark val="out"/>
        <c:minorTickMark val="none"/>
        <c:tickLblPos val="nextTo"/>
        <c:crossAx val="1283301343"/>
        <c:crosses val="autoZero"/>
        <c:auto val="1"/>
        <c:lblAlgn val="ctr"/>
        <c:lblOffset val="100"/>
        <c:noMultiLvlLbl val="0"/>
      </c:catAx>
      <c:valAx>
        <c:axId val="1283301343"/>
        <c:scaling>
          <c:orientation val="minMax"/>
          <c:max val="1"/>
        </c:scaling>
        <c:delete val="1"/>
        <c:axPos val="l"/>
        <c:numFmt formatCode="0%" sourceLinked="1"/>
        <c:majorTickMark val="out"/>
        <c:minorTickMark val="none"/>
        <c:tickLblPos val="nextTo"/>
        <c:crossAx val="128330038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93635967847445E-2"/>
          <c:y val="1.3294229920391639E-2"/>
          <c:w val="0.93812728064305106"/>
          <c:h val="0.93796026037150571"/>
        </c:manualLayout>
      </c:layout>
      <c:barChart>
        <c:barDir val="col"/>
        <c:grouping val="percentStacked"/>
        <c:varyColors val="0"/>
        <c:ser>
          <c:idx val="1"/>
          <c:order val="0"/>
          <c:tx>
            <c:strRef>
              <c:f>Sheet1!$C$1</c:f>
              <c:strCache>
                <c:ptCount val="1"/>
                <c:pt idx="0">
                  <c:v>Column1</c:v>
                </c:pt>
              </c:strCache>
            </c:strRef>
          </c:tx>
          <c:spPr>
            <a:solidFill>
              <a:schemeClr val="tx2">
                <a:lumMod val="60000"/>
                <a:lumOff val="40000"/>
                <a:alpha val="70000"/>
              </a:schemeClr>
            </a:solidFill>
            <a:ln w="28575">
              <a:solidFill>
                <a:schemeClr val="accent1"/>
              </a:solidFill>
            </a:ln>
            <a:effectLst/>
          </c:spPr>
          <c:invertIfNegative val="0"/>
          <c:cat>
            <c:strRef>
              <c:f>Sheet1!$A$2</c:f>
              <c:strCache>
                <c:ptCount val="1"/>
                <c:pt idx="0">
                  <c:v>Category 3</c:v>
                </c:pt>
              </c:strCache>
            </c:strRef>
          </c:cat>
          <c:val>
            <c:numRef>
              <c:f>Sheet1!$C$2</c:f>
              <c:numCache>
                <c:formatCode>0%</c:formatCode>
                <c:ptCount val="1"/>
                <c:pt idx="0">
                  <c:v>0.31999999999999995</c:v>
                </c:pt>
              </c:numCache>
            </c:numRef>
          </c:val>
          <c:extLst>
            <c:ext xmlns:c16="http://schemas.microsoft.com/office/drawing/2014/chart" uri="{C3380CC4-5D6E-409C-BE32-E72D297353CC}">
              <c16:uniqueId val="{00000001-6561-44CC-A0D8-F48C7730D53B}"/>
            </c:ext>
          </c:extLst>
        </c:ser>
        <c:ser>
          <c:idx val="0"/>
          <c:order val="1"/>
          <c:tx>
            <c:strRef>
              <c:f>Sheet1!$B$1</c:f>
              <c:strCache>
                <c:ptCount val="1"/>
                <c:pt idx="0">
                  <c:v>Series 1</c:v>
                </c:pt>
              </c:strCache>
            </c:strRef>
          </c:tx>
          <c:spPr>
            <a:solidFill>
              <a:schemeClr val="tx2">
                <a:lumMod val="20000"/>
                <a:lumOff val="80000"/>
              </a:schemeClr>
            </a:solidFill>
            <a:ln w="28575">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3</c:v>
                </c:pt>
              </c:strCache>
            </c:strRef>
          </c:cat>
          <c:val>
            <c:numRef>
              <c:f>Sheet1!$B$2</c:f>
              <c:numCache>
                <c:formatCode>0%</c:formatCode>
                <c:ptCount val="1"/>
                <c:pt idx="0">
                  <c:v>0.68</c:v>
                </c:pt>
              </c:numCache>
            </c:numRef>
          </c:val>
          <c:extLst>
            <c:ext xmlns:c16="http://schemas.microsoft.com/office/drawing/2014/chart" uri="{C3380CC4-5D6E-409C-BE32-E72D297353CC}">
              <c16:uniqueId val="{00000000-6561-44CC-A0D8-F48C7730D53B}"/>
            </c:ext>
          </c:extLst>
        </c:ser>
        <c:dLbls>
          <c:showLegendKey val="0"/>
          <c:showVal val="0"/>
          <c:showCatName val="0"/>
          <c:showSerName val="0"/>
          <c:showPercent val="0"/>
          <c:showBubbleSize val="0"/>
        </c:dLbls>
        <c:gapWidth val="367"/>
        <c:overlap val="100"/>
        <c:axId val="1283300383"/>
        <c:axId val="1283301343"/>
      </c:barChart>
      <c:catAx>
        <c:axId val="1283300383"/>
        <c:scaling>
          <c:orientation val="minMax"/>
        </c:scaling>
        <c:delete val="1"/>
        <c:axPos val="b"/>
        <c:numFmt formatCode="General" sourceLinked="1"/>
        <c:majorTickMark val="out"/>
        <c:minorTickMark val="none"/>
        <c:tickLblPos val="nextTo"/>
        <c:crossAx val="1283301343"/>
        <c:crosses val="autoZero"/>
        <c:auto val="1"/>
        <c:lblAlgn val="ctr"/>
        <c:lblOffset val="100"/>
        <c:noMultiLvlLbl val="0"/>
      </c:catAx>
      <c:valAx>
        <c:axId val="1283301343"/>
        <c:scaling>
          <c:orientation val="minMax"/>
          <c:max val="1"/>
        </c:scaling>
        <c:delete val="1"/>
        <c:axPos val="l"/>
        <c:numFmt formatCode="0%" sourceLinked="1"/>
        <c:majorTickMark val="out"/>
        <c:minorTickMark val="none"/>
        <c:tickLblPos val="nextTo"/>
        <c:crossAx val="128330038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291290031562801"/>
          <c:y val="1.3594757991611261E-2"/>
          <c:w val="0.41958153289426231"/>
          <c:h val="0.92044620737116856"/>
        </c:manualLayout>
      </c:layout>
      <c:barChart>
        <c:barDir val="bar"/>
        <c:grouping val="clustered"/>
        <c:varyColors val="0"/>
        <c:ser>
          <c:idx val="0"/>
          <c:order val="0"/>
          <c:tx>
            <c:strRef>
              <c:f>Sheet1!$B$1</c:f>
              <c:strCache>
                <c:ptCount val="1"/>
                <c:pt idx="0">
                  <c:v>Total </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Enhanced fraud detection and security</c:v>
                </c:pt>
                <c:pt idx="1">
                  <c:v>Proactive risk alerts and identity protection</c:v>
                </c:pt>
                <c:pt idx="2">
                  <c:v>24/7 customer support</c:v>
                </c:pt>
                <c:pt idx="3">
                  <c:v>Predictive services</c:v>
                </c:pt>
                <c:pt idx="4">
                  <c:v>Faster and smarter approvals</c:v>
                </c:pt>
                <c:pt idx="5">
                  <c:v>Improved accessibility and user experience (e.g., tailored interfaces)</c:v>
                </c:pt>
                <c:pt idx="6">
                  <c:v>Financial education and inclusion</c:v>
                </c:pt>
                <c:pt idx="7">
                  <c:v>Personalised financial advice and planning</c:v>
                </c:pt>
                <c:pt idx="8">
                  <c:v>Other</c:v>
                </c:pt>
              </c:strCache>
            </c:strRef>
          </c:cat>
          <c:val>
            <c:numRef>
              <c:f>Sheet1!$B$2:$B$10</c:f>
              <c:numCache>
                <c:formatCode>0%</c:formatCode>
                <c:ptCount val="9"/>
                <c:pt idx="0">
                  <c:v>0.60846165346090597</c:v>
                </c:pt>
                <c:pt idx="1">
                  <c:v>0.46808192554940953</c:v>
                </c:pt>
                <c:pt idx="2">
                  <c:v>0.39976080131559283</c:v>
                </c:pt>
                <c:pt idx="3">
                  <c:v>0.36552548960980719</c:v>
                </c:pt>
                <c:pt idx="4">
                  <c:v>0.34668859321273737</c:v>
                </c:pt>
                <c:pt idx="5">
                  <c:v>0.24099267454029008</c:v>
                </c:pt>
                <c:pt idx="6">
                  <c:v>0.21557781432202128</c:v>
                </c:pt>
                <c:pt idx="7">
                  <c:v>0.17461503961728214</c:v>
                </c:pt>
                <c:pt idx="8">
                  <c:v>8.0879055165196598E-2</c:v>
                </c:pt>
              </c:numCache>
            </c:numRef>
          </c:val>
          <c:extLst>
            <c:ext xmlns:c16="http://schemas.microsoft.com/office/drawing/2014/chart" uri="{C3380CC4-5D6E-409C-BE32-E72D297353CC}">
              <c16:uniqueId val="{00000000-099C-4A8C-8B6F-77918D194DE8}"/>
            </c:ext>
          </c:extLst>
        </c:ser>
        <c:dLbls>
          <c:showLegendKey val="0"/>
          <c:showVal val="0"/>
          <c:showCatName val="0"/>
          <c:showSerName val="0"/>
          <c:showPercent val="0"/>
          <c:showBubbleSize val="0"/>
        </c:dLbls>
        <c:gapWidth val="50"/>
        <c:axId val="560579744"/>
        <c:axId val="560584544"/>
      </c:barChart>
      <c:catAx>
        <c:axId val="56057974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560584544"/>
        <c:crosses val="autoZero"/>
        <c:auto val="1"/>
        <c:lblAlgn val="ctr"/>
        <c:lblOffset val="100"/>
        <c:noMultiLvlLbl val="0"/>
      </c:catAx>
      <c:valAx>
        <c:axId val="560584544"/>
        <c:scaling>
          <c:orientation val="minMax"/>
          <c:max val="0.8"/>
        </c:scaling>
        <c:delete val="1"/>
        <c:axPos val="t"/>
        <c:numFmt formatCode="0%" sourceLinked="1"/>
        <c:majorTickMark val="out"/>
        <c:minorTickMark val="none"/>
        <c:tickLblPos val="nextTo"/>
        <c:crossAx val="5605797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b="1">
          <a:solidFill>
            <a:schemeClr val="tx1"/>
          </a:solidFill>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93635967847445E-2"/>
          <c:y val="1.3294229920391639E-2"/>
          <c:w val="0.93812728064305106"/>
          <c:h val="0.93796026037150571"/>
        </c:manualLayout>
      </c:layout>
      <c:barChart>
        <c:barDir val="col"/>
        <c:grouping val="percentStacked"/>
        <c:varyColors val="0"/>
        <c:ser>
          <c:idx val="1"/>
          <c:order val="0"/>
          <c:tx>
            <c:strRef>
              <c:f>Sheet1!$C$1</c:f>
              <c:strCache>
                <c:ptCount val="1"/>
                <c:pt idx="0">
                  <c:v>Column1</c:v>
                </c:pt>
              </c:strCache>
            </c:strRef>
          </c:tx>
          <c:spPr>
            <a:solidFill>
              <a:schemeClr val="tx2">
                <a:lumMod val="60000"/>
                <a:lumOff val="40000"/>
                <a:alpha val="70000"/>
              </a:schemeClr>
            </a:solidFill>
            <a:ln w="25400">
              <a:solidFill>
                <a:schemeClr val="accent1"/>
              </a:solidFill>
            </a:ln>
            <a:effectLst/>
          </c:spPr>
          <c:invertIfNegative val="0"/>
          <c:cat>
            <c:strRef>
              <c:f>Sheet1!$A$2</c:f>
              <c:strCache>
                <c:ptCount val="1"/>
                <c:pt idx="0">
                  <c:v>Category 3</c:v>
                </c:pt>
              </c:strCache>
            </c:strRef>
          </c:cat>
          <c:val>
            <c:numRef>
              <c:f>Sheet1!$C$2</c:f>
              <c:numCache>
                <c:formatCode>0%</c:formatCode>
                <c:ptCount val="1"/>
                <c:pt idx="0">
                  <c:v>0.83</c:v>
                </c:pt>
              </c:numCache>
            </c:numRef>
          </c:val>
          <c:extLst>
            <c:ext xmlns:c16="http://schemas.microsoft.com/office/drawing/2014/chart" uri="{C3380CC4-5D6E-409C-BE32-E72D297353CC}">
              <c16:uniqueId val="{00000001-478F-44A2-91EE-96EB1CA250F2}"/>
            </c:ext>
          </c:extLst>
        </c:ser>
        <c:ser>
          <c:idx val="0"/>
          <c:order val="1"/>
          <c:tx>
            <c:strRef>
              <c:f>Sheet1!$B$1</c:f>
              <c:strCache>
                <c:ptCount val="1"/>
                <c:pt idx="0">
                  <c:v>Series 1</c:v>
                </c:pt>
              </c:strCache>
            </c:strRef>
          </c:tx>
          <c:spPr>
            <a:solidFill>
              <a:schemeClr val="accent1"/>
            </a:solidFill>
            <a:ln>
              <a:solidFill>
                <a:schemeClr val="accent1"/>
              </a:solidFill>
            </a:ln>
            <a:effectLst/>
          </c:spPr>
          <c:invertIfNegative val="0"/>
          <c:dLbls>
            <c:dLbl>
              <c:idx val="0"/>
              <c:layout>
                <c:manualLayout>
                  <c:x val="-2.8123963344067683E-3"/>
                  <c:y val="-4.8466365772766367E-3"/>
                </c:manualLayout>
              </c:layout>
              <c:tx>
                <c:rich>
                  <a:bodyPr rot="0" spcFirstLastPara="1" vertOverflow="ellipsis" vert="horz" wrap="square" lIns="38100" tIns="19050" rIns="38100" bIns="19050" anchor="t" anchorCtr="1">
                    <a:spAutoFit/>
                  </a:bodyPr>
                  <a:lstStyle/>
                  <a:p>
                    <a:pPr>
                      <a:defRPr sz="3200" b="1" i="0" u="none" strike="noStrike" kern="1200" baseline="0">
                        <a:solidFill>
                          <a:schemeClr val="tx2"/>
                        </a:solidFill>
                        <a:latin typeface="+mn-lt"/>
                        <a:ea typeface="+mn-ea"/>
                        <a:cs typeface="+mn-cs"/>
                      </a:defRPr>
                    </a:pPr>
                    <a:r>
                      <a:rPr lang="en-US"/>
                      <a:t>17%</a:t>
                    </a:r>
                    <a:endParaRPr lang="en-US" dirty="0"/>
                  </a:p>
                </c:rich>
              </c:tx>
              <c:spPr>
                <a:solidFill>
                  <a:schemeClr val="tx2">
                    <a:lumMod val="20000"/>
                    <a:lumOff val="80000"/>
                  </a:schemeClr>
                </a:solidFill>
                <a:ln w="19050">
                  <a:solidFill>
                    <a:schemeClr val="accent1"/>
                  </a:solidFill>
                </a:ln>
                <a:effectLst/>
              </c:spPr>
              <c:txPr>
                <a:bodyPr rot="0" spcFirstLastPara="1" vertOverflow="ellipsis" vert="horz" wrap="square" lIns="38100" tIns="19050" rIns="38100" bIns="19050" anchor="t" anchorCtr="1">
                  <a:spAutoFit/>
                </a:bodyPr>
                <a:lstStyle/>
                <a:p>
                  <a:pPr>
                    <a:defRPr sz="32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478F-44A2-91EE-96EB1CA250F2}"/>
                </c:ext>
              </c:extLst>
            </c:dLbl>
            <c:spPr>
              <a:solidFill>
                <a:schemeClr val="tx2">
                  <a:lumMod val="20000"/>
                  <a:lumOff val="80000"/>
                </a:schemeClr>
              </a:solid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3</c:v>
                </c:pt>
              </c:strCache>
            </c:strRef>
          </c:cat>
          <c:val>
            <c:numRef>
              <c:f>Sheet1!$B$2</c:f>
              <c:numCache>
                <c:formatCode>0%</c:formatCode>
                <c:ptCount val="1"/>
                <c:pt idx="0">
                  <c:v>0.17</c:v>
                </c:pt>
              </c:numCache>
            </c:numRef>
          </c:val>
          <c:extLst>
            <c:ext xmlns:c16="http://schemas.microsoft.com/office/drawing/2014/chart" uri="{C3380CC4-5D6E-409C-BE32-E72D297353CC}">
              <c16:uniqueId val="{00000000-6561-44CC-A0D8-F48C7730D53B}"/>
            </c:ext>
          </c:extLst>
        </c:ser>
        <c:dLbls>
          <c:showLegendKey val="0"/>
          <c:showVal val="0"/>
          <c:showCatName val="0"/>
          <c:showSerName val="0"/>
          <c:showPercent val="0"/>
          <c:showBubbleSize val="0"/>
        </c:dLbls>
        <c:gapWidth val="367"/>
        <c:overlap val="100"/>
        <c:axId val="1283300383"/>
        <c:axId val="1283301343"/>
      </c:barChart>
      <c:catAx>
        <c:axId val="1283300383"/>
        <c:scaling>
          <c:orientation val="minMax"/>
        </c:scaling>
        <c:delete val="1"/>
        <c:axPos val="b"/>
        <c:numFmt formatCode="General" sourceLinked="1"/>
        <c:majorTickMark val="out"/>
        <c:minorTickMark val="none"/>
        <c:tickLblPos val="nextTo"/>
        <c:crossAx val="1283301343"/>
        <c:crosses val="autoZero"/>
        <c:auto val="1"/>
        <c:lblAlgn val="ctr"/>
        <c:lblOffset val="100"/>
        <c:noMultiLvlLbl val="0"/>
      </c:catAx>
      <c:valAx>
        <c:axId val="1283301343"/>
        <c:scaling>
          <c:orientation val="minMax"/>
          <c:max val="1"/>
        </c:scaling>
        <c:delete val="1"/>
        <c:axPos val="l"/>
        <c:numFmt formatCode="0%" sourceLinked="1"/>
        <c:majorTickMark val="out"/>
        <c:minorTickMark val="none"/>
        <c:tickLblPos val="nextTo"/>
        <c:crossAx val="128330038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93635967847445E-2"/>
          <c:y val="2.1996278298991426E-2"/>
          <c:w val="0.93812728064305106"/>
          <c:h val="0.93841042076282399"/>
        </c:manualLayout>
      </c:layout>
      <c:barChart>
        <c:barDir val="col"/>
        <c:grouping val="percentStacked"/>
        <c:varyColors val="0"/>
        <c:ser>
          <c:idx val="1"/>
          <c:order val="0"/>
          <c:tx>
            <c:strRef>
              <c:f>Sheet1!$C$1</c:f>
              <c:strCache>
                <c:ptCount val="1"/>
                <c:pt idx="0">
                  <c:v>Series 2</c:v>
                </c:pt>
              </c:strCache>
            </c:strRef>
          </c:tx>
          <c:spPr>
            <a:solidFill>
              <a:schemeClr val="tx2">
                <a:lumMod val="60000"/>
                <a:lumOff val="40000"/>
                <a:alpha val="50000"/>
              </a:schemeClr>
            </a:solidFill>
            <a:ln>
              <a:noFill/>
            </a:ln>
            <a:effectLst/>
          </c:spPr>
          <c:invertIfNegative val="0"/>
          <c:dPt>
            <c:idx val="0"/>
            <c:invertIfNegative val="0"/>
            <c:bubble3D val="0"/>
            <c:spPr>
              <a:solidFill>
                <a:schemeClr val="tx2">
                  <a:lumMod val="60000"/>
                  <a:lumOff val="40000"/>
                  <a:alpha val="50000"/>
                </a:schemeClr>
              </a:solidFill>
              <a:ln w="22225">
                <a:solidFill>
                  <a:schemeClr val="accent1"/>
                </a:solidFill>
              </a:ln>
              <a:effectLst/>
            </c:spPr>
            <c:extLst>
              <c:ext xmlns:c16="http://schemas.microsoft.com/office/drawing/2014/chart" uri="{C3380CC4-5D6E-409C-BE32-E72D297353CC}">
                <c16:uniqueId val="{00000001-F846-4F08-B19D-B452A85A71E1}"/>
              </c:ext>
            </c:extLst>
          </c:dPt>
          <c:cat>
            <c:strRef>
              <c:f>Sheet1!$A$3</c:f>
              <c:strCache>
                <c:ptCount val="1"/>
                <c:pt idx="0">
                  <c:v>Category 2</c:v>
                </c:pt>
              </c:strCache>
            </c:strRef>
          </c:cat>
          <c:val>
            <c:numRef>
              <c:f>Sheet1!$C$3</c:f>
              <c:numCache>
                <c:formatCode>0%</c:formatCode>
                <c:ptCount val="1"/>
                <c:pt idx="0">
                  <c:v>0.79</c:v>
                </c:pt>
              </c:numCache>
            </c:numRef>
          </c:val>
          <c:extLst>
            <c:ext xmlns:c16="http://schemas.microsoft.com/office/drawing/2014/chart" uri="{C3380CC4-5D6E-409C-BE32-E72D297353CC}">
              <c16:uniqueId val="{00000000-F846-4F08-B19D-B452A85A71E1}"/>
            </c:ext>
          </c:extLst>
        </c:ser>
        <c:ser>
          <c:idx val="0"/>
          <c:order val="1"/>
          <c:tx>
            <c:strRef>
              <c:f>Sheet1!$B$1</c:f>
              <c:strCache>
                <c:ptCount val="1"/>
                <c:pt idx="0">
                  <c:v>Column1</c:v>
                </c:pt>
              </c:strCache>
            </c:strRef>
          </c:tx>
          <c:spPr>
            <a:solidFill>
              <a:schemeClr val="tx2">
                <a:lumMod val="20000"/>
                <a:lumOff val="80000"/>
              </a:schemeClr>
            </a:solidFill>
            <a:ln>
              <a:solidFill>
                <a:schemeClr val="accent1"/>
              </a:solidFill>
            </a:ln>
            <a:effectLst/>
          </c:spPr>
          <c:invertIfNegative val="0"/>
          <c:dLbls>
            <c:dLbl>
              <c:idx val="0"/>
              <c:tx>
                <c:rich>
                  <a:bodyPr/>
                  <a:lstStyle/>
                  <a:p>
                    <a:r>
                      <a:rPr lang="en-US" dirty="0"/>
                      <a:t>21%</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A9A-4F59-B762-D0B035E38886}"/>
                </c:ext>
              </c:extLst>
            </c:dLbl>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c:f>
              <c:strCache>
                <c:ptCount val="1"/>
                <c:pt idx="0">
                  <c:v>Category 2</c:v>
                </c:pt>
              </c:strCache>
            </c:strRef>
          </c:cat>
          <c:val>
            <c:numRef>
              <c:f>Sheet1!$B$3</c:f>
              <c:numCache>
                <c:formatCode>0%</c:formatCode>
                <c:ptCount val="1"/>
                <c:pt idx="0">
                  <c:v>0.21</c:v>
                </c:pt>
              </c:numCache>
            </c:numRef>
          </c:val>
          <c:extLst>
            <c:ext xmlns:c16="http://schemas.microsoft.com/office/drawing/2014/chart" uri="{C3380CC4-5D6E-409C-BE32-E72D297353CC}">
              <c16:uniqueId val="{00000000-8A9A-4F59-B762-D0B035E38886}"/>
            </c:ext>
          </c:extLst>
        </c:ser>
        <c:dLbls>
          <c:showLegendKey val="0"/>
          <c:showVal val="0"/>
          <c:showCatName val="0"/>
          <c:showSerName val="0"/>
          <c:showPercent val="0"/>
          <c:showBubbleSize val="0"/>
        </c:dLbls>
        <c:gapWidth val="367"/>
        <c:overlap val="100"/>
        <c:axId val="1283300383"/>
        <c:axId val="1283301343"/>
      </c:barChart>
      <c:catAx>
        <c:axId val="1283300383"/>
        <c:scaling>
          <c:orientation val="minMax"/>
        </c:scaling>
        <c:delete val="1"/>
        <c:axPos val="b"/>
        <c:numFmt formatCode="General" sourceLinked="1"/>
        <c:majorTickMark val="out"/>
        <c:minorTickMark val="none"/>
        <c:tickLblPos val="nextTo"/>
        <c:crossAx val="1283301343"/>
        <c:crosses val="autoZero"/>
        <c:auto val="1"/>
        <c:lblAlgn val="ctr"/>
        <c:lblOffset val="100"/>
        <c:noMultiLvlLbl val="0"/>
      </c:catAx>
      <c:valAx>
        <c:axId val="1283301343"/>
        <c:scaling>
          <c:orientation val="minMax"/>
          <c:max val="1"/>
        </c:scaling>
        <c:delete val="1"/>
        <c:axPos val="l"/>
        <c:numFmt formatCode="0%" sourceLinked="1"/>
        <c:majorTickMark val="out"/>
        <c:minorTickMark val="none"/>
        <c:tickLblPos val="nextTo"/>
        <c:crossAx val="128330038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sz="1400"/>
              <a:t>% Agree</a:t>
            </a:r>
          </a:p>
        </c:rich>
      </c:tx>
      <c:layout>
        <c:manualLayout>
          <c:xMode val="edge"/>
          <c:yMode val="edge"/>
          <c:x val="0.43435396175572921"/>
          <c:y val="3.7000155575457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3.19400653669882E-2"/>
          <c:y val="0.15753559152760532"/>
          <c:w val="0.92983093199058997"/>
          <c:h val="0.56873753306700026"/>
        </c:manualLayout>
      </c:layout>
      <c:lineChart>
        <c:grouping val="standard"/>
        <c:varyColors val="0"/>
        <c:ser>
          <c:idx val="0"/>
          <c:order val="0"/>
          <c:tx>
            <c:strRef>
              <c:f>Sheet1!$A$2</c:f>
              <c:strCache>
                <c:ptCount val="1"/>
                <c:pt idx="0">
                  <c:v>I receive timely and relevant communications about this product</c:v>
                </c:pt>
              </c:strCache>
            </c:strRef>
          </c:tx>
          <c:spPr>
            <a:ln w="28575" cap="rnd">
              <a:solidFill>
                <a:schemeClr val="accent2"/>
              </a:solidFill>
              <a:round/>
            </a:ln>
            <a:effectLst/>
          </c:spPr>
          <c:marker>
            <c:symbol val="diamond"/>
            <c:size val="8"/>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defRPr sz="1197" b="1" i="0" u="none" strike="noStrike" kern="1200" baseline="0">
                    <a:solidFill>
                      <a:schemeClr val="accent2"/>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Sheet1!$B$1:$G$1</c:f>
              <c:numCache>
                <c:formatCode>mmm\-yy</c:formatCode>
                <c:ptCount val="6"/>
                <c:pt idx="0">
                  <c:v>44986</c:v>
                </c:pt>
                <c:pt idx="1">
                  <c:v>45383</c:v>
                </c:pt>
                <c:pt idx="2">
                  <c:v>45566</c:v>
                </c:pt>
                <c:pt idx="3">
                  <c:v>45658</c:v>
                </c:pt>
                <c:pt idx="4">
                  <c:v>45748</c:v>
                </c:pt>
                <c:pt idx="5">
                  <c:v>45839</c:v>
                </c:pt>
              </c:numCache>
            </c:numRef>
          </c:cat>
          <c:val>
            <c:numRef>
              <c:f>Sheet1!$B$2:$G$2</c:f>
              <c:numCache>
                <c:formatCode>0%</c:formatCode>
                <c:ptCount val="6"/>
                <c:pt idx="0">
                  <c:v>0.57768670650613962</c:v>
                </c:pt>
                <c:pt idx="1">
                  <c:v>0.61505931612364495</c:v>
                </c:pt>
                <c:pt idx="2">
                  <c:v>0.63463885199335146</c:v>
                </c:pt>
                <c:pt idx="3">
                  <c:v>0.63596829155028733</c:v>
                </c:pt>
                <c:pt idx="4">
                  <c:v>0.64043713140961078</c:v>
                </c:pt>
                <c:pt idx="5">
                  <c:v>0.64043713140961078</c:v>
                </c:pt>
              </c:numCache>
            </c:numRef>
          </c:val>
          <c:smooth val="0"/>
          <c:extLst>
            <c:ext xmlns:c16="http://schemas.microsoft.com/office/drawing/2014/chart" uri="{C3380CC4-5D6E-409C-BE32-E72D297353CC}">
              <c16:uniqueId val="{00000000-561C-483C-8446-62322092C301}"/>
            </c:ext>
          </c:extLst>
        </c:ser>
        <c:ser>
          <c:idx val="3"/>
          <c:order val="4"/>
          <c:tx>
            <c:strRef>
              <c:f>Sheet1!$A$6</c:f>
              <c:strCache>
                <c:ptCount val="1"/>
                <c:pt idx="0">
                  <c:v>This brand communicates with me clearly and effectively</c:v>
                </c:pt>
              </c:strCache>
            </c:strRef>
          </c:tx>
          <c:spPr>
            <a:ln w="28575" cap="rnd">
              <a:solidFill>
                <a:schemeClr val="accent6"/>
              </a:solidFill>
              <a:round/>
            </a:ln>
            <a:effectLst/>
          </c:spPr>
          <c:marker>
            <c:symbol val="circle"/>
            <c:size val="8"/>
            <c:spPr>
              <a:solidFill>
                <a:schemeClr val="accent6"/>
              </a:solidFill>
              <a:ln w="9525">
                <a:solidFill>
                  <a:schemeClr val="accent6"/>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Sheet1!$B$1:$G$1</c:f>
              <c:numCache>
                <c:formatCode>mmm\-yy</c:formatCode>
                <c:ptCount val="6"/>
                <c:pt idx="0">
                  <c:v>44986</c:v>
                </c:pt>
                <c:pt idx="1">
                  <c:v>45383</c:v>
                </c:pt>
                <c:pt idx="2">
                  <c:v>45566</c:v>
                </c:pt>
                <c:pt idx="3">
                  <c:v>45658</c:v>
                </c:pt>
                <c:pt idx="4">
                  <c:v>45748</c:v>
                </c:pt>
                <c:pt idx="5">
                  <c:v>45839</c:v>
                </c:pt>
              </c:numCache>
            </c:numRef>
          </c:cat>
          <c:val>
            <c:numRef>
              <c:f>Sheet1!$B$6:$G$6</c:f>
              <c:numCache>
                <c:formatCode>0%</c:formatCode>
                <c:ptCount val="6"/>
                <c:pt idx="0">
                  <c:v>0.59142015844803686</c:v>
                </c:pt>
                <c:pt idx="1">
                  <c:v>0.62732714642575416</c:v>
                </c:pt>
                <c:pt idx="2">
                  <c:v>0.64158831324553289</c:v>
                </c:pt>
                <c:pt idx="3">
                  <c:v>0.6549144885011341</c:v>
                </c:pt>
                <c:pt idx="4">
                  <c:v>0.65168418961203078</c:v>
                </c:pt>
                <c:pt idx="5">
                  <c:v>0.65168418961203078</c:v>
                </c:pt>
              </c:numCache>
            </c:numRef>
          </c:val>
          <c:smooth val="0"/>
          <c:extLst xmlns:c15="http://schemas.microsoft.com/office/drawing/2012/chart">
            <c:ext xmlns:c16="http://schemas.microsoft.com/office/drawing/2014/chart" uri="{C3380CC4-5D6E-409C-BE32-E72D297353CC}">
              <c16:uniqueId val="{00000004-561C-483C-8446-62322092C301}"/>
            </c:ext>
          </c:extLst>
        </c:ser>
        <c:dLbls>
          <c:showLegendKey val="0"/>
          <c:showVal val="0"/>
          <c:showCatName val="0"/>
          <c:showSerName val="0"/>
          <c:showPercent val="0"/>
          <c:showBubbleSize val="0"/>
        </c:dLbls>
        <c:marker val="1"/>
        <c:smooth val="0"/>
        <c:axId val="1476221823"/>
        <c:axId val="1476222783"/>
        <c:extLst>
          <c:ext xmlns:c15="http://schemas.microsoft.com/office/drawing/2012/chart" uri="{02D57815-91ED-43cb-92C2-25804820EDAC}">
            <c15:filteredLineSeries>
              <c15:ser>
                <c:idx val="1"/>
                <c:order val="1"/>
                <c:tx>
                  <c:strRef>
                    <c:extLst>
                      <c:ext uri="{02D57815-91ED-43cb-92C2-25804820EDAC}">
                        <c15:formulaRef>
                          <c15:sqref>Sheet1!$A$3</c15:sqref>
                        </c15:formulaRef>
                      </c:ext>
                    </c:extLst>
                    <c:strCache>
                      <c:ptCount val="1"/>
                      <c:pt idx="0">
                        <c:v>I understand the main features and benefits of this product</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extLst>
                      <c:ext uri="{02D57815-91ED-43cb-92C2-25804820EDAC}">
                        <c15:formulaRef>
                          <c15:sqref>Sheet1!$B$1:$G$1</c15:sqref>
                        </c15:formulaRef>
                      </c:ext>
                    </c:extLst>
                    <c:numCache>
                      <c:formatCode>mmm\-yy</c:formatCode>
                      <c:ptCount val="6"/>
                      <c:pt idx="0">
                        <c:v>44986</c:v>
                      </c:pt>
                      <c:pt idx="1">
                        <c:v>45383</c:v>
                      </c:pt>
                      <c:pt idx="2">
                        <c:v>45566</c:v>
                      </c:pt>
                      <c:pt idx="3">
                        <c:v>45658</c:v>
                      </c:pt>
                      <c:pt idx="4">
                        <c:v>45748</c:v>
                      </c:pt>
                      <c:pt idx="5">
                        <c:v>45839</c:v>
                      </c:pt>
                    </c:numCache>
                  </c:numRef>
                </c:cat>
                <c:val>
                  <c:numRef>
                    <c:extLst>
                      <c:ext uri="{02D57815-91ED-43cb-92C2-25804820EDAC}">
                        <c15:formulaRef>
                          <c15:sqref>Sheet1!$B$3:$G$3</c15:sqref>
                        </c15:formulaRef>
                      </c:ext>
                    </c:extLst>
                    <c:numCache>
                      <c:formatCode>0%</c:formatCode>
                      <c:ptCount val="6"/>
                      <c:pt idx="0">
                        <c:v>0.75377994872872744</c:v>
                      </c:pt>
                      <c:pt idx="1">
                        <c:v>0.78596067826537175</c:v>
                      </c:pt>
                      <c:pt idx="2">
                        <c:v>0.78599232750348325</c:v>
                      </c:pt>
                      <c:pt idx="3">
                        <c:v>0.79887412216353593</c:v>
                      </c:pt>
                      <c:pt idx="4">
                        <c:v>0.7952991307680346</c:v>
                      </c:pt>
                      <c:pt idx="5">
                        <c:v>0.7952991307680346</c:v>
                      </c:pt>
                    </c:numCache>
                  </c:numRef>
                </c:val>
                <c:smooth val="0"/>
                <c:extLst>
                  <c:ext xmlns:c16="http://schemas.microsoft.com/office/drawing/2014/chart" uri="{C3380CC4-5D6E-409C-BE32-E72D297353CC}">
                    <c16:uniqueId val="{00000002-561C-483C-8446-62322092C301}"/>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Sheet1!$A$4</c15:sqref>
                        </c15:formulaRef>
                      </c:ext>
                    </c:extLst>
                    <c:strCache>
                      <c:ptCount val="1"/>
                      <c:pt idx="0">
                        <c:v>The level of customer service from this brand always meets my needs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extLst xmlns:c15="http://schemas.microsoft.com/office/drawing/2012/chart">
                      <c:ext xmlns:c15="http://schemas.microsoft.com/office/drawing/2012/chart" uri="{02D57815-91ED-43cb-92C2-25804820EDAC}">
                        <c15:formulaRef>
                          <c15:sqref>Sheet1!$B$1:$G$1</c15:sqref>
                        </c15:formulaRef>
                      </c:ext>
                    </c:extLst>
                    <c:numCache>
                      <c:formatCode>mmm\-yy</c:formatCode>
                      <c:ptCount val="6"/>
                      <c:pt idx="0">
                        <c:v>44986</c:v>
                      </c:pt>
                      <c:pt idx="1">
                        <c:v>45383</c:v>
                      </c:pt>
                      <c:pt idx="2">
                        <c:v>45566</c:v>
                      </c:pt>
                      <c:pt idx="3">
                        <c:v>45658</c:v>
                      </c:pt>
                      <c:pt idx="4">
                        <c:v>45748</c:v>
                      </c:pt>
                      <c:pt idx="5">
                        <c:v>45839</c:v>
                      </c:pt>
                    </c:numCache>
                  </c:numRef>
                </c:cat>
                <c:val>
                  <c:numRef>
                    <c:extLst xmlns:c15="http://schemas.microsoft.com/office/drawing/2012/chart">
                      <c:ext xmlns:c15="http://schemas.microsoft.com/office/drawing/2012/chart" uri="{02D57815-91ED-43cb-92C2-25804820EDAC}">
                        <c15:formulaRef>
                          <c15:sqref>Sheet1!$B$4:$G$4</c15:sqref>
                        </c15:formulaRef>
                      </c:ext>
                    </c:extLst>
                    <c:numCache>
                      <c:formatCode>0%</c:formatCode>
                      <c:ptCount val="6"/>
                      <c:pt idx="0">
                        <c:v>0.53361207646977904</c:v>
                      </c:pt>
                      <c:pt idx="1">
                        <c:v>0.54413642924639494</c:v>
                      </c:pt>
                      <c:pt idx="2">
                        <c:v>0.55235827155640682</c:v>
                      </c:pt>
                      <c:pt idx="3">
                        <c:v>0.56803784088015508</c:v>
                      </c:pt>
                      <c:pt idx="4">
                        <c:v>0.56368025441005964</c:v>
                      </c:pt>
                      <c:pt idx="5">
                        <c:v>0.56368025441005964</c:v>
                      </c:pt>
                    </c:numCache>
                  </c:numRef>
                </c:val>
                <c:smooth val="0"/>
                <c:extLst xmlns:c15="http://schemas.microsoft.com/office/drawing/2012/chart">
                  <c:ext xmlns:c16="http://schemas.microsoft.com/office/drawing/2014/chart" uri="{C3380CC4-5D6E-409C-BE32-E72D297353CC}">
                    <c16:uniqueId val="{00000003-561C-483C-8446-62322092C301}"/>
                  </c:ext>
                </c:extLst>
              </c15:ser>
            </c15:filteredLineSeries>
            <c15:filteredLineSeries>
              <c15:ser>
                <c:idx val="4"/>
                <c:order val="3"/>
                <c:tx>
                  <c:strRef>
                    <c:extLst xmlns:c15="http://schemas.microsoft.com/office/drawing/2012/chart">
                      <c:ext xmlns:c15="http://schemas.microsoft.com/office/drawing/2012/chart" uri="{02D57815-91ED-43cb-92C2-25804820EDAC}">
                        <c15:formulaRef>
                          <c15:sqref>Sheet1!$A$5</c15:sqref>
                        </c15:formulaRef>
                      </c:ext>
                    </c:extLst>
                    <c:strCache>
                      <c:ptCount val="1"/>
                      <c:pt idx="0">
                        <c:v>This brand acts in my best interests</c:v>
                      </c:pt>
                    </c:strCache>
                  </c:strRef>
                </c:tx>
                <c:spPr>
                  <a:ln w="28575" cap="rnd">
                    <a:solidFill>
                      <a:srgbClr val="06A6EE"/>
                    </a:solidFill>
                    <a:round/>
                  </a:ln>
                  <a:effectLst/>
                </c:spPr>
                <c:marker>
                  <c:symbol val="diamond"/>
                  <c:size val="5"/>
                  <c:spPr>
                    <a:solidFill>
                      <a:srgbClr val="06A6EE"/>
                    </a:solidFill>
                    <a:ln w="9525">
                      <a:solidFill>
                        <a:srgbClr val="06A6EE"/>
                      </a:solidFill>
                    </a:ln>
                    <a:effectLst/>
                  </c:spPr>
                </c:marker>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Sheet1!$B$1:$G$1</c15:sqref>
                        </c15:formulaRef>
                      </c:ext>
                    </c:extLst>
                    <c:numCache>
                      <c:formatCode>mmm\-yy</c:formatCode>
                      <c:ptCount val="6"/>
                      <c:pt idx="0">
                        <c:v>44986</c:v>
                      </c:pt>
                      <c:pt idx="1">
                        <c:v>45383</c:v>
                      </c:pt>
                      <c:pt idx="2">
                        <c:v>45566</c:v>
                      </c:pt>
                      <c:pt idx="3">
                        <c:v>45658</c:v>
                      </c:pt>
                      <c:pt idx="4">
                        <c:v>45748</c:v>
                      </c:pt>
                      <c:pt idx="5">
                        <c:v>45839</c:v>
                      </c:pt>
                    </c:numCache>
                  </c:numRef>
                </c:cat>
                <c:val>
                  <c:numRef>
                    <c:extLst xmlns:c15="http://schemas.microsoft.com/office/drawing/2012/chart">
                      <c:ext xmlns:c15="http://schemas.microsoft.com/office/drawing/2012/chart" uri="{02D57815-91ED-43cb-92C2-25804820EDAC}">
                        <c15:formulaRef>
                          <c15:sqref>Sheet1!$B$5:$G$5</c15:sqref>
                        </c15:formulaRef>
                      </c:ext>
                    </c:extLst>
                    <c:numCache>
                      <c:formatCode>0%</c:formatCode>
                      <c:ptCount val="6"/>
                      <c:pt idx="0">
                        <c:v>0.34887213102658793</c:v>
                      </c:pt>
                      <c:pt idx="1">
                        <c:v>0.36021254989529783</c:v>
                      </c:pt>
                      <c:pt idx="2">
                        <c:v>0.37775061283014366</c:v>
                      </c:pt>
                      <c:pt idx="3">
                        <c:v>0.38667404851518083</c:v>
                      </c:pt>
                      <c:pt idx="4">
                        <c:v>0.38291848820891061</c:v>
                      </c:pt>
                      <c:pt idx="5">
                        <c:v>0.38291848820891061</c:v>
                      </c:pt>
                    </c:numCache>
                  </c:numRef>
                </c:val>
                <c:smooth val="0"/>
                <c:extLst xmlns:c15="http://schemas.microsoft.com/office/drawing/2012/chart">
                  <c:ext xmlns:c16="http://schemas.microsoft.com/office/drawing/2014/chart" uri="{C3380CC4-5D6E-409C-BE32-E72D297353CC}">
                    <c16:uniqueId val="{00000001-561C-483C-8446-62322092C301}"/>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Sheet1!$A$7</c15:sqref>
                        </c15:formulaRef>
                      </c:ext>
                    </c:extLst>
                    <c:strCache>
                      <c:ptCount val="1"/>
                      <c:pt idx="0">
                        <c:v>This brand helps me to make the right decisions connected to my finances</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extLst xmlns:c15="http://schemas.microsoft.com/office/drawing/2012/chart">
                      <c:ext xmlns:c15="http://schemas.microsoft.com/office/drawing/2012/chart" uri="{02D57815-91ED-43cb-92C2-25804820EDAC}">
                        <c15:formulaRef>
                          <c15:sqref>Sheet1!$B$1:$G$1</c15:sqref>
                        </c15:formulaRef>
                      </c:ext>
                    </c:extLst>
                    <c:numCache>
                      <c:formatCode>mmm\-yy</c:formatCode>
                      <c:ptCount val="6"/>
                      <c:pt idx="0">
                        <c:v>44986</c:v>
                      </c:pt>
                      <c:pt idx="1">
                        <c:v>45383</c:v>
                      </c:pt>
                      <c:pt idx="2">
                        <c:v>45566</c:v>
                      </c:pt>
                      <c:pt idx="3">
                        <c:v>45658</c:v>
                      </c:pt>
                      <c:pt idx="4">
                        <c:v>45748</c:v>
                      </c:pt>
                      <c:pt idx="5">
                        <c:v>45839</c:v>
                      </c:pt>
                    </c:numCache>
                  </c:numRef>
                </c:cat>
                <c:val>
                  <c:numRef>
                    <c:extLst xmlns:c15="http://schemas.microsoft.com/office/drawing/2012/chart">
                      <c:ext xmlns:c15="http://schemas.microsoft.com/office/drawing/2012/chart" uri="{02D57815-91ED-43cb-92C2-25804820EDAC}">
                        <c15:formulaRef>
                          <c15:sqref>Sheet1!$B$7:$G$7</c15:sqref>
                        </c15:formulaRef>
                      </c:ext>
                    </c:extLst>
                    <c:numCache>
                      <c:formatCode>0%</c:formatCode>
                      <c:ptCount val="6"/>
                      <c:pt idx="0">
                        <c:v>0.38153179940012483</c:v>
                      </c:pt>
                      <c:pt idx="1">
                        <c:v>0.40435591042972779</c:v>
                      </c:pt>
                      <c:pt idx="2">
                        <c:v>0.41508365633595889</c:v>
                      </c:pt>
                      <c:pt idx="3">
                        <c:v>0.42713630575648615</c:v>
                      </c:pt>
                      <c:pt idx="4">
                        <c:v>0.42539098991293334</c:v>
                      </c:pt>
                      <c:pt idx="5">
                        <c:v>0.42539098991293334</c:v>
                      </c:pt>
                    </c:numCache>
                  </c:numRef>
                </c:val>
                <c:smooth val="0"/>
                <c:extLst xmlns:c15="http://schemas.microsoft.com/office/drawing/2012/chart">
                  <c:ext xmlns:c16="http://schemas.microsoft.com/office/drawing/2014/chart" uri="{C3380CC4-5D6E-409C-BE32-E72D297353CC}">
                    <c16:uniqueId val="{00000005-561C-483C-8446-62322092C301}"/>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Sheet1!$A$8</c15:sqref>
                        </c15:formulaRef>
                      </c:ext>
                    </c:extLst>
                    <c:strCache>
                      <c:ptCount val="1"/>
                      <c:pt idx="0">
                        <c:v>This brand helps to protect me from financial harm</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numRef>
                    <c:extLst xmlns:c15="http://schemas.microsoft.com/office/drawing/2012/chart">
                      <c:ext xmlns:c15="http://schemas.microsoft.com/office/drawing/2012/chart" uri="{02D57815-91ED-43cb-92C2-25804820EDAC}">
                        <c15:formulaRef>
                          <c15:sqref>Sheet1!$B$1:$G$1</c15:sqref>
                        </c15:formulaRef>
                      </c:ext>
                    </c:extLst>
                    <c:numCache>
                      <c:formatCode>mmm\-yy</c:formatCode>
                      <c:ptCount val="6"/>
                      <c:pt idx="0">
                        <c:v>44986</c:v>
                      </c:pt>
                      <c:pt idx="1">
                        <c:v>45383</c:v>
                      </c:pt>
                      <c:pt idx="2">
                        <c:v>45566</c:v>
                      </c:pt>
                      <c:pt idx="3">
                        <c:v>45658</c:v>
                      </c:pt>
                      <c:pt idx="4">
                        <c:v>45748</c:v>
                      </c:pt>
                      <c:pt idx="5">
                        <c:v>45839</c:v>
                      </c:pt>
                    </c:numCache>
                  </c:numRef>
                </c:cat>
                <c:val>
                  <c:numRef>
                    <c:extLst xmlns:c15="http://schemas.microsoft.com/office/drawing/2012/chart">
                      <c:ext xmlns:c15="http://schemas.microsoft.com/office/drawing/2012/chart" uri="{02D57815-91ED-43cb-92C2-25804820EDAC}">
                        <c15:formulaRef>
                          <c15:sqref>Sheet1!$B$8:$G$8</c15:sqref>
                        </c15:formulaRef>
                      </c:ext>
                    </c:extLst>
                    <c:numCache>
                      <c:formatCode>0%</c:formatCode>
                      <c:ptCount val="6"/>
                      <c:pt idx="0">
                        <c:v>0.45536439235136078</c:v>
                      </c:pt>
                      <c:pt idx="1">
                        <c:v>0.48398463316478435</c:v>
                      </c:pt>
                      <c:pt idx="2">
                        <c:v>0.51342301776835031</c:v>
                      </c:pt>
                      <c:pt idx="3">
                        <c:v>0.51107935860767351</c:v>
                      </c:pt>
                      <c:pt idx="4">
                        <c:v>0.50446248358541323</c:v>
                      </c:pt>
                      <c:pt idx="5">
                        <c:v>0.50446248358541323</c:v>
                      </c:pt>
                    </c:numCache>
                  </c:numRef>
                </c:val>
                <c:smooth val="0"/>
                <c:extLst xmlns:c15="http://schemas.microsoft.com/office/drawing/2012/chart">
                  <c:ext xmlns:c16="http://schemas.microsoft.com/office/drawing/2014/chart" uri="{C3380CC4-5D6E-409C-BE32-E72D297353CC}">
                    <c16:uniqueId val="{00000006-561C-483C-8446-62322092C301}"/>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Sheet1!$A$9</c15:sqref>
                        </c15:formulaRef>
                      </c:ext>
                    </c:extLst>
                    <c:strCache>
                      <c:ptCount val="1"/>
                      <c:pt idx="0">
                        <c:v>This brand offers products and services that are designed for my needs</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numRef>
                    <c:extLst xmlns:c15="http://schemas.microsoft.com/office/drawing/2012/chart">
                      <c:ext xmlns:c15="http://schemas.microsoft.com/office/drawing/2012/chart" uri="{02D57815-91ED-43cb-92C2-25804820EDAC}">
                        <c15:formulaRef>
                          <c15:sqref>Sheet1!$B$1:$G$1</c15:sqref>
                        </c15:formulaRef>
                      </c:ext>
                    </c:extLst>
                    <c:numCache>
                      <c:formatCode>mmm\-yy</c:formatCode>
                      <c:ptCount val="6"/>
                      <c:pt idx="0">
                        <c:v>44986</c:v>
                      </c:pt>
                      <c:pt idx="1">
                        <c:v>45383</c:v>
                      </c:pt>
                      <c:pt idx="2">
                        <c:v>45566</c:v>
                      </c:pt>
                      <c:pt idx="3">
                        <c:v>45658</c:v>
                      </c:pt>
                      <c:pt idx="4">
                        <c:v>45748</c:v>
                      </c:pt>
                      <c:pt idx="5">
                        <c:v>45839</c:v>
                      </c:pt>
                    </c:numCache>
                  </c:numRef>
                </c:cat>
                <c:val>
                  <c:numRef>
                    <c:extLst xmlns:c15="http://schemas.microsoft.com/office/drawing/2012/chart">
                      <c:ext xmlns:c15="http://schemas.microsoft.com/office/drawing/2012/chart" uri="{02D57815-91ED-43cb-92C2-25804820EDAC}">
                        <c15:formulaRef>
                          <c15:sqref>Sheet1!$B$9:$G$9</c15:sqref>
                        </c15:formulaRef>
                      </c:ext>
                    </c:extLst>
                    <c:numCache>
                      <c:formatCode>0%</c:formatCode>
                      <c:ptCount val="6"/>
                      <c:pt idx="0">
                        <c:v>0.59319976146068054</c:v>
                      </c:pt>
                      <c:pt idx="1">
                        <c:v>0.62614042694025662</c:v>
                      </c:pt>
                      <c:pt idx="2">
                        <c:v>0.62319334976880703</c:v>
                      </c:pt>
                      <c:pt idx="3">
                        <c:v>0.63854982200284316</c:v>
                      </c:pt>
                      <c:pt idx="4">
                        <c:v>0.64127784891738515</c:v>
                      </c:pt>
                      <c:pt idx="5">
                        <c:v>0.64127784891738515</c:v>
                      </c:pt>
                    </c:numCache>
                  </c:numRef>
                </c:val>
                <c:smooth val="0"/>
                <c:extLst xmlns:c15="http://schemas.microsoft.com/office/drawing/2012/chart">
                  <c:ext xmlns:c16="http://schemas.microsoft.com/office/drawing/2014/chart" uri="{C3380CC4-5D6E-409C-BE32-E72D297353CC}">
                    <c16:uniqueId val="{00000007-561C-483C-8446-62322092C301}"/>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Sheet1!$A$10</c15:sqref>
                        </c15:formulaRef>
                      </c:ext>
                    </c:extLst>
                    <c:strCache>
                      <c:ptCount val="1"/>
                      <c:pt idx="0">
                        <c:v>This product is affordable for me</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numRef>
                    <c:extLst xmlns:c15="http://schemas.microsoft.com/office/drawing/2012/chart">
                      <c:ext xmlns:c15="http://schemas.microsoft.com/office/drawing/2012/chart" uri="{02D57815-91ED-43cb-92C2-25804820EDAC}">
                        <c15:formulaRef>
                          <c15:sqref>Sheet1!$B$1:$G$1</c15:sqref>
                        </c15:formulaRef>
                      </c:ext>
                    </c:extLst>
                    <c:numCache>
                      <c:formatCode>mmm\-yy</c:formatCode>
                      <c:ptCount val="6"/>
                      <c:pt idx="0">
                        <c:v>44986</c:v>
                      </c:pt>
                      <c:pt idx="1">
                        <c:v>45383</c:v>
                      </c:pt>
                      <c:pt idx="2">
                        <c:v>45566</c:v>
                      </c:pt>
                      <c:pt idx="3">
                        <c:v>45658</c:v>
                      </c:pt>
                      <c:pt idx="4">
                        <c:v>45748</c:v>
                      </c:pt>
                      <c:pt idx="5">
                        <c:v>45839</c:v>
                      </c:pt>
                    </c:numCache>
                  </c:numRef>
                </c:cat>
                <c:val>
                  <c:numRef>
                    <c:extLst xmlns:c15="http://schemas.microsoft.com/office/drawing/2012/chart">
                      <c:ext xmlns:c15="http://schemas.microsoft.com/office/drawing/2012/chart" uri="{02D57815-91ED-43cb-92C2-25804820EDAC}">
                        <c15:formulaRef>
                          <c15:sqref>Sheet1!$B$10:$G$10</c15:sqref>
                        </c15:formulaRef>
                      </c:ext>
                    </c:extLst>
                    <c:numCache>
                      <c:formatCode>0%</c:formatCode>
                      <c:ptCount val="6"/>
                      <c:pt idx="0">
                        <c:v>0.71410422716611588</c:v>
                      </c:pt>
                      <c:pt idx="1">
                        <c:v>0.72628110710075056</c:v>
                      </c:pt>
                      <c:pt idx="2">
                        <c:v>0.71796388514834775</c:v>
                      </c:pt>
                      <c:pt idx="3">
                        <c:v>0.74370616928576183</c:v>
                      </c:pt>
                      <c:pt idx="4">
                        <c:v>0.72975160387916571</c:v>
                      </c:pt>
                      <c:pt idx="5">
                        <c:v>0.72975160387916571</c:v>
                      </c:pt>
                    </c:numCache>
                  </c:numRef>
                </c:val>
                <c:smooth val="0"/>
                <c:extLst xmlns:c15="http://schemas.microsoft.com/office/drawing/2012/chart">
                  <c:ext xmlns:c16="http://schemas.microsoft.com/office/drawing/2014/chart" uri="{C3380CC4-5D6E-409C-BE32-E72D297353CC}">
                    <c16:uniqueId val="{00000008-561C-483C-8446-62322092C301}"/>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Sheet1!$A$11</c15:sqref>
                        </c15:formulaRef>
                      </c:ext>
                    </c:extLst>
                    <c:strCache>
                      <c:ptCount val="1"/>
                      <c:pt idx="0">
                        <c:v>This product is fairly priced</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numRef>
                    <c:extLst xmlns:c15="http://schemas.microsoft.com/office/drawing/2012/chart">
                      <c:ext xmlns:c15="http://schemas.microsoft.com/office/drawing/2012/chart" uri="{02D57815-91ED-43cb-92C2-25804820EDAC}">
                        <c15:formulaRef>
                          <c15:sqref>Sheet1!$B$1:$G$1</c15:sqref>
                        </c15:formulaRef>
                      </c:ext>
                    </c:extLst>
                    <c:numCache>
                      <c:formatCode>mmm\-yy</c:formatCode>
                      <c:ptCount val="6"/>
                      <c:pt idx="0">
                        <c:v>44986</c:v>
                      </c:pt>
                      <c:pt idx="1">
                        <c:v>45383</c:v>
                      </c:pt>
                      <c:pt idx="2">
                        <c:v>45566</c:v>
                      </c:pt>
                      <c:pt idx="3">
                        <c:v>45658</c:v>
                      </c:pt>
                      <c:pt idx="4">
                        <c:v>45748</c:v>
                      </c:pt>
                      <c:pt idx="5">
                        <c:v>45839</c:v>
                      </c:pt>
                    </c:numCache>
                  </c:numRef>
                </c:cat>
                <c:val>
                  <c:numRef>
                    <c:extLst xmlns:c15="http://schemas.microsoft.com/office/drawing/2012/chart">
                      <c:ext xmlns:c15="http://schemas.microsoft.com/office/drawing/2012/chart" uri="{02D57815-91ED-43cb-92C2-25804820EDAC}">
                        <c15:formulaRef>
                          <c15:sqref>Sheet1!$B$11:$G$11</c15:sqref>
                        </c15:formulaRef>
                      </c:ext>
                    </c:extLst>
                    <c:numCache>
                      <c:formatCode>0%</c:formatCode>
                      <c:ptCount val="6"/>
                      <c:pt idx="0">
                        <c:v>0.53218425539223368</c:v>
                      </c:pt>
                      <c:pt idx="1">
                        <c:v>0.53945365576817927</c:v>
                      </c:pt>
                      <c:pt idx="2">
                        <c:v>0.53913313031906429</c:v>
                      </c:pt>
                      <c:pt idx="3">
                        <c:v>0.55914252294078004</c:v>
                      </c:pt>
                      <c:pt idx="4">
                        <c:v>0.56024534046595031</c:v>
                      </c:pt>
                      <c:pt idx="5">
                        <c:v>0.56024534046595031</c:v>
                      </c:pt>
                    </c:numCache>
                  </c:numRef>
                </c:val>
                <c:smooth val="0"/>
                <c:extLst xmlns:c15="http://schemas.microsoft.com/office/drawing/2012/chart">
                  <c:ext xmlns:c16="http://schemas.microsoft.com/office/drawing/2014/chart" uri="{C3380CC4-5D6E-409C-BE32-E72D297353CC}">
                    <c16:uniqueId val="{00000009-561C-483C-8446-62322092C301}"/>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Sheet1!$A$12</c15:sqref>
                        </c15:formulaRef>
                      </c:ext>
                    </c:extLst>
                    <c:strCache>
                      <c:ptCount val="1"/>
                      <c:pt idx="0">
                        <c:v>This product is suitable for my needs</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numRef>
                    <c:extLst xmlns:c15="http://schemas.microsoft.com/office/drawing/2012/chart">
                      <c:ext xmlns:c15="http://schemas.microsoft.com/office/drawing/2012/chart" uri="{02D57815-91ED-43cb-92C2-25804820EDAC}">
                        <c15:formulaRef>
                          <c15:sqref>Sheet1!$B$1:$G$1</c15:sqref>
                        </c15:formulaRef>
                      </c:ext>
                    </c:extLst>
                    <c:numCache>
                      <c:formatCode>mmm\-yy</c:formatCode>
                      <c:ptCount val="6"/>
                      <c:pt idx="0">
                        <c:v>44986</c:v>
                      </c:pt>
                      <c:pt idx="1">
                        <c:v>45383</c:v>
                      </c:pt>
                      <c:pt idx="2">
                        <c:v>45566</c:v>
                      </c:pt>
                      <c:pt idx="3">
                        <c:v>45658</c:v>
                      </c:pt>
                      <c:pt idx="4">
                        <c:v>45748</c:v>
                      </c:pt>
                      <c:pt idx="5">
                        <c:v>45839</c:v>
                      </c:pt>
                    </c:numCache>
                  </c:numRef>
                </c:cat>
                <c:val>
                  <c:numRef>
                    <c:extLst xmlns:c15="http://schemas.microsoft.com/office/drawing/2012/chart">
                      <c:ext xmlns:c15="http://schemas.microsoft.com/office/drawing/2012/chart" uri="{02D57815-91ED-43cb-92C2-25804820EDAC}">
                        <c15:formulaRef>
                          <c15:sqref>Sheet1!$B$12:$G$12</c15:sqref>
                        </c15:formulaRef>
                      </c:ext>
                    </c:extLst>
                    <c:numCache>
                      <c:formatCode>0%</c:formatCode>
                      <c:ptCount val="6"/>
                      <c:pt idx="0">
                        <c:v>0.7570159034783287</c:v>
                      </c:pt>
                      <c:pt idx="1">
                        <c:v>0.80024570110413418</c:v>
                      </c:pt>
                      <c:pt idx="2">
                        <c:v>0.79720789184955543</c:v>
                      </c:pt>
                      <c:pt idx="3">
                        <c:v>0.80806514584192479</c:v>
                      </c:pt>
                      <c:pt idx="4">
                        <c:v>0.80309277760958342</c:v>
                      </c:pt>
                      <c:pt idx="5">
                        <c:v>0.80309277760958342</c:v>
                      </c:pt>
                    </c:numCache>
                  </c:numRef>
                </c:val>
                <c:smooth val="0"/>
                <c:extLst xmlns:c15="http://schemas.microsoft.com/office/drawing/2012/chart">
                  <c:ext xmlns:c16="http://schemas.microsoft.com/office/drawing/2014/chart" uri="{C3380CC4-5D6E-409C-BE32-E72D297353CC}">
                    <c16:uniqueId val="{0000000A-561C-483C-8446-62322092C301}"/>
                  </c:ext>
                </c:extLst>
              </c15:ser>
            </c15:filteredLineSeries>
            <c15:filteredLineSeries>
              <c15:ser>
                <c:idx val="11"/>
                <c:order val="11"/>
                <c:tx>
                  <c:strRef>
                    <c:extLst xmlns:c15="http://schemas.microsoft.com/office/drawing/2012/chart">
                      <c:ext xmlns:c15="http://schemas.microsoft.com/office/drawing/2012/chart" uri="{02D57815-91ED-43cb-92C2-25804820EDAC}">
                        <c15:formulaRef>
                          <c15:sqref>Sheet1!$A$13</c15:sqref>
                        </c15:formulaRef>
                      </c:ext>
                    </c:extLst>
                    <c:strCache>
                      <c:ptCount val="1"/>
                      <c:pt idx="0">
                        <c:v>This product offers good value for money</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numRef>
                    <c:extLst xmlns:c15="http://schemas.microsoft.com/office/drawing/2012/chart">
                      <c:ext xmlns:c15="http://schemas.microsoft.com/office/drawing/2012/chart" uri="{02D57815-91ED-43cb-92C2-25804820EDAC}">
                        <c15:formulaRef>
                          <c15:sqref>Sheet1!$B$1:$G$1</c15:sqref>
                        </c15:formulaRef>
                      </c:ext>
                    </c:extLst>
                    <c:numCache>
                      <c:formatCode>mmm\-yy</c:formatCode>
                      <c:ptCount val="6"/>
                      <c:pt idx="0">
                        <c:v>44986</c:v>
                      </c:pt>
                      <c:pt idx="1">
                        <c:v>45383</c:v>
                      </c:pt>
                      <c:pt idx="2">
                        <c:v>45566</c:v>
                      </c:pt>
                      <c:pt idx="3">
                        <c:v>45658</c:v>
                      </c:pt>
                      <c:pt idx="4">
                        <c:v>45748</c:v>
                      </c:pt>
                      <c:pt idx="5">
                        <c:v>45839</c:v>
                      </c:pt>
                    </c:numCache>
                  </c:numRef>
                </c:cat>
                <c:val>
                  <c:numRef>
                    <c:extLst xmlns:c15="http://schemas.microsoft.com/office/drawing/2012/chart">
                      <c:ext xmlns:c15="http://schemas.microsoft.com/office/drawing/2012/chart" uri="{02D57815-91ED-43cb-92C2-25804820EDAC}">
                        <c15:formulaRef>
                          <c15:sqref>Sheet1!$B$13:$G$13</c15:sqref>
                        </c15:formulaRef>
                      </c:ext>
                    </c:extLst>
                    <c:numCache>
                      <c:formatCode>0%</c:formatCode>
                      <c:ptCount val="6"/>
                      <c:pt idx="0">
                        <c:v>0.48549619705945718</c:v>
                      </c:pt>
                      <c:pt idx="1">
                        <c:v>0.50947305341362337</c:v>
                      </c:pt>
                      <c:pt idx="2">
                        <c:v>0.50264770595287966</c:v>
                      </c:pt>
                      <c:pt idx="3">
                        <c:v>0.53367734051960891</c:v>
                      </c:pt>
                      <c:pt idx="4">
                        <c:v>0.52371167228590831</c:v>
                      </c:pt>
                      <c:pt idx="5">
                        <c:v>0.52371167228590831</c:v>
                      </c:pt>
                    </c:numCache>
                  </c:numRef>
                </c:val>
                <c:smooth val="0"/>
                <c:extLst xmlns:c15="http://schemas.microsoft.com/office/drawing/2012/chart">
                  <c:ext xmlns:c16="http://schemas.microsoft.com/office/drawing/2014/chart" uri="{C3380CC4-5D6E-409C-BE32-E72D297353CC}">
                    <c16:uniqueId val="{0000000B-561C-483C-8446-62322092C301}"/>
                  </c:ext>
                </c:extLst>
              </c15:ser>
            </c15:filteredLineSeries>
            <c15:filteredLineSeries>
              <c15:ser>
                <c:idx val="12"/>
                <c:order val="12"/>
                <c:tx>
                  <c:strRef>
                    <c:extLst xmlns:c15="http://schemas.microsoft.com/office/drawing/2012/chart">
                      <c:ext xmlns:c15="http://schemas.microsoft.com/office/drawing/2012/chart" uri="{02D57815-91ED-43cb-92C2-25804820EDAC}">
                        <c15:formulaRef>
                          <c15:sqref>Sheet1!$A$14</c15:sqref>
                        </c15:formulaRef>
                      </c:ext>
                    </c:extLst>
                    <c:strCache>
                      <c:ptCount val="1"/>
                      <c:pt idx="0">
                        <c:v>This product will help me achieve my financial goals</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numRef>
                    <c:extLst xmlns:c15="http://schemas.microsoft.com/office/drawing/2012/chart">
                      <c:ext xmlns:c15="http://schemas.microsoft.com/office/drawing/2012/chart" uri="{02D57815-91ED-43cb-92C2-25804820EDAC}">
                        <c15:formulaRef>
                          <c15:sqref>Sheet1!$B$1:$G$1</c15:sqref>
                        </c15:formulaRef>
                      </c:ext>
                    </c:extLst>
                    <c:numCache>
                      <c:formatCode>mmm\-yy</c:formatCode>
                      <c:ptCount val="6"/>
                      <c:pt idx="0">
                        <c:v>44986</c:v>
                      </c:pt>
                      <c:pt idx="1">
                        <c:v>45383</c:v>
                      </c:pt>
                      <c:pt idx="2">
                        <c:v>45566</c:v>
                      </c:pt>
                      <c:pt idx="3">
                        <c:v>45658</c:v>
                      </c:pt>
                      <c:pt idx="4">
                        <c:v>45748</c:v>
                      </c:pt>
                      <c:pt idx="5">
                        <c:v>45839</c:v>
                      </c:pt>
                    </c:numCache>
                  </c:numRef>
                </c:cat>
                <c:val>
                  <c:numRef>
                    <c:extLst xmlns:c15="http://schemas.microsoft.com/office/drawing/2012/chart">
                      <c:ext xmlns:c15="http://schemas.microsoft.com/office/drawing/2012/chart" uri="{02D57815-91ED-43cb-92C2-25804820EDAC}">
                        <c15:formulaRef>
                          <c15:sqref>Sheet1!$B$14:$G$14</c15:sqref>
                        </c15:formulaRef>
                      </c:ext>
                    </c:extLst>
                    <c:numCache>
                      <c:formatCode>0%</c:formatCode>
                      <c:ptCount val="6"/>
                      <c:pt idx="0">
                        <c:v>0.37320185460248456</c:v>
                      </c:pt>
                      <c:pt idx="1">
                        <c:v>0.40352919617173066</c:v>
                      </c:pt>
                      <c:pt idx="2">
                        <c:v>0.4001883763584943</c:v>
                      </c:pt>
                      <c:pt idx="3">
                        <c:v>0.41830984708441998</c:v>
                      </c:pt>
                      <c:pt idx="4">
                        <c:v>0.40606989160537477</c:v>
                      </c:pt>
                      <c:pt idx="5">
                        <c:v>0.40606989160537477</c:v>
                      </c:pt>
                    </c:numCache>
                  </c:numRef>
                </c:val>
                <c:smooth val="0"/>
                <c:extLst xmlns:c15="http://schemas.microsoft.com/office/drawing/2012/chart">
                  <c:ext xmlns:c16="http://schemas.microsoft.com/office/drawing/2014/chart" uri="{C3380CC4-5D6E-409C-BE32-E72D297353CC}">
                    <c16:uniqueId val="{0000000C-561C-483C-8446-62322092C301}"/>
                  </c:ext>
                </c:extLst>
              </c15:ser>
            </c15:filteredLineSeries>
            <c15:filteredLineSeries>
              <c15:ser>
                <c:idx val="13"/>
                <c:order val="13"/>
                <c:tx>
                  <c:strRef>
                    <c:extLst xmlns:c15="http://schemas.microsoft.com/office/drawing/2012/chart">
                      <c:ext xmlns:c15="http://schemas.microsoft.com/office/drawing/2012/chart" uri="{02D57815-91ED-43cb-92C2-25804820EDAC}">
                        <c15:formulaRef>
                          <c15:sqref>Sheet1!$A$15</c15:sqref>
                        </c15:formulaRef>
                      </c:ext>
                    </c:extLst>
                    <c:strCache>
                      <c:ptCount val="1"/>
                      <c:pt idx="0">
                        <c:v>This was the right product for me when I took it out</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numRef>
                    <c:extLst xmlns:c15="http://schemas.microsoft.com/office/drawing/2012/chart">
                      <c:ext xmlns:c15="http://schemas.microsoft.com/office/drawing/2012/chart" uri="{02D57815-91ED-43cb-92C2-25804820EDAC}">
                        <c15:formulaRef>
                          <c15:sqref>Sheet1!$B$1:$G$1</c15:sqref>
                        </c15:formulaRef>
                      </c:ext>
                    </c:extLst>
                    <c:numCache>
                      <c:formatCode>mmm\-yy</c:formatCode>
                      <c:ptCount val="6"/>
                      <c:pt idx="0">
                        <c:v>44986</c:v>
                      </c:pt>
                      <c:pt idx="1">
                        <c:v>45383</c:v>
                      </c:pt>
                      <c:pt idx="2">
                        <c:v>45566</c:v>
                      </c:pt>
                      <c:pt idx="3">
                        <c:v>45658</c:v>
                      </c:pt>
                      <c:pt idx="4">
                        <c:v>45748</c:v>
                      </c:pt>
                      <c:pt idx="5">
                        <c:v>45839</c:v>
                      </c:pt>
                    </c:numCache>
                  </c:numRef>
                </c:cat>
                <c:val>
                  <c:numRef>
                    <c:extLst xmlns:c15="http://schemas.microsoft.com/office/drawing/2012/chart">
                      <c:ext xmlns:c15="http://schemas.microsoft.com/office/drawing/2012/chart" uri="{02D57815-91ED-43cb-92C2-25804820EDAC}">
                        <c15:formulaRef>
                          <c15:sqref>Sheet1!$B$15:$G$15</c15:sqref>
                        </c15:formulaRef>
                      </c:ext>
                    </c:extLst>
                    <c:numCache>
                      <c:formatCode>0%</c:formatCode>
                      <c:ptCount val="6"/>
                      <c:pt idx="0">
                        <c:v>0.8492496616410472</c:v>
                      </c:pt>
                      <c:pt idx="1">
                        <c:v>0.84648382564330893</c:v>
                      </c:pt>
                      <c:pt idx="2">
                        <c:v>0.84648382564330893</c:v>
                      </c:pt>
                      <c:pt idx="3">
                        <c:v>0.857242980559206</c:v>
                      </c:pt>
                      <c:pt idx="4">
                        <c:v>0.85205552595561496</c:v>
                      </c:pt>
                      <c:pt idx="5">
                        <c:v>0.85205552595561496</c:v>
                      </c:pt>
                    </c:numCache>
                  </c:numRef>
                </c:val>
                <c:smooth val="0"/>
                <c:extLst xmlns:c15="http://schemas.microsoft.com/office/drawing/2012/chart">
                  <c:ext xmlns:c16="http://schemas.microsoft.com/office/drawing/2014/chart" uri="{C3380CC4-5D6E-409C-BE32-E72D297353CC}">
                    <c16:uniqueId val="{0000000D-561C-483C-8446-62322092C301}"/>
                  </c:ext>
                </c:extLst>
              </c15:ser>
            </c15:filteredLineSeries>
          </c:ext>
        </c:extLst>
      </c:lineChart>
      <c:catAx>
        <c:axId val="1476221823"/>
        <c:scaling>
          <c:orientation val="minMax"/>
        </c:scaling>
        <c:delete val="0"/>
        <c:axPos val="b"/>
        <c:majorGridlines>
          <c:spPr>
            <a:ln w="9525" cap="flat" cmpd="sng" algn="ctr">
              <a:solidFill>
                <a:schemeClr val="tx2">
                  <a:lumMod val="40000"/>
                  <a:lumOff val="60000"/>
                </a:schemeClr>
              </a:solidFill>
              <a:round/>
            </a:ln>
            <a:effectLst/>
          </c:spPr>
        </c:majorGridlines>
        <c:numFmt formatCode="mmm\-yy" sourceLinked="1"/>
        <c:majorTickMark val="out"/>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476222783"/>
        <c:crosses val="autoZero"/>
        <c:auto val="0"/>
        <c:lblAlgn val="ctr"/>
        <c:lblOffset val="100"/>
        <c:noMultiLvlLbl val="0"/>
      </c:catAx>
      <c:valAx>
        <c:axId val="1476222783"/>
        <c:scaling>
          <c:orientation val="minMax"/>
          <c:max val="0.70000000000000007"/>
          <c:min val="0.5"/>
        </c:scaling>
        <c:delete val="1"/>
        <c:axPos val="l"/>
        <c:numFmt formatCode="0%" sourceLinked="1"/>
        <c:majorTickMark val="out"/>
        <c:minorTickMark val="none"/>
        <c:tickLblPos val="nextTo"/>
        <c:crossAx val="1476221823"/>
        <c:crosses val="autoZero"/>
        <c:crossBetween val="between"/>
      </c:valAx>
      <c:spPr>
        <a:noFill/>
        <a:ln>
          <a:noFill/>
        </a:ln>
        <a:effectLst/>
      </c:spPr>
    </c:plotArea>
    <c:legend>
      <c:legendPos val="b"/>
      <c:layout>
        <c:manualLayout>
          <c:xMode val="edge"/>
          <c:yMode val="edge"/>
          <c:x val="3.7660435340812204E-2"/>
          <c:y val="0.84705496246715484"/>
          <c:w val="0.93167003581876262"/>
          <c:h val="0.1301897142952703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sz="1400" dirty="0"/>
              <a:t>CDI Scores</a:t>
            </a:r>
          </a:p>
        </c:rich>
      </c:tx>
      <c:layout>
        <c:manualLayout>
          <c:xMode val="edge"/>
          <c:yMode val="edge"/>
          <c:x val="0.38800464223411169"/>
          <c:y val="2.061979994782818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3.19400653669882E-2"/>
          <c:y val="0.14858671709961682"/>
          <c:w val="0.92983093199058997"/>
          <c:h val="0.57768651994323461"/>
        </c:manualLayout>
      </c:layout>
      <c:lineChart>
        <c:grouping val="standard"/>
        <c:varyColors val="0"/>
        <c:ser>
          <c:idx val="1"/>
          <c:order val="0"/>
          <c:tx>
            <c:strRef>
              <c:f>Sheet1!$A$3</c:f>
              <c:strCache>
                <c:ptCount val="1"/>
                <c:pt idx="0">
                  <c:v>&lt;35</c:v>
                </c:pt>
              </c:strCache>
            </c:strRef>
          </c:tx>
          <c:spPr>
            <a:ln w="28575" cap="rnd">
              <a:solidFill>
                <a:schemeClr val="tx1"/>
              </a:solidFill>
              <a:round/>
            </a:ln>
            <a:effectLst/>
          </c:spPr>
          <c:marker>
            <c:symbol val="circle"/>
            <c:size val="8"/>
            <c:spPr>
              <a:solidFill>
                <a:schemeClr val="tx1"/>
              </a:solidFill>
              <a:ln w="9525">
                <a:solidFill>
                  <a:schemeClr val="tx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Mar-23</c:v>
                </c:pt>
                <c:pt idx="1">
                  <c:v>Apr-24</c:v>
                </c:pt>
                <c:pt idx="2">
                  <c:v>Oct-24</c:v>
                </c:pt>
                <c:pt idx="3">
                  <c:v>Jan-25</c:v>
                </c:pt>
                <c:pt idx="4">
                  <c:v>Apr-25</c:v>
                </c:pt>
                <c:pt idx="5">
                  <c:v>Jul-25</c:v>
                </c:pt>
              </c:strCache>
            </c:strRef>
          </c:cat>
          <c:val>
            <c:numRef>
              <c:f>Sheet1!$B$3:$G$3</c:f>
              <c:numCache>
                <c:formatCode>0%</c:formatCode>
                <c:ptCount val="6"/>
                <c:pt idx="0">
                  <c:v>0.56269464304338324</c:v>
                </c:pt>
                <c:pt idx="1">
                  <c:v>0.6366045613842235</c:v>
                </c:pt>
                <c:pt idx="2">
                  <c:v>0.6255937700703107</c:v>
                </c:pt>
                <c:pt idx="3">
                  <c:v>0.66590524678473706</c:v>
                </c:pt>
                <c:pt idx="4">
                  <c:v>0.66447537110477806</c:v>
                </c:pt>
                <c:pt idx="5">
                  <c:v>0.5949516850423926</c:v>
                </c:pt>
              </c:numCache>
            </c:numRef>
          </c:val>
          <c:smooth val="0"/>
          <c:extLst xmlns:c15="http://schemas.microsoft.com/office/drawing/2012/chart">
            <c:ext xmlns:c16="http://schemas.microsoft.com/office/drawing/2014/chart" uri="{C3380CC4-5D6E-409C-BE32-E72D297353CC}">
              <c16:uniqueId val="{00000000-722C-4FF7-A963-DA1BA776C2CD}"/>
            </c:ext>
          </c:extLst>
        </c:ser>
        <c:ser>
          <c:idx val="0"/>
          <c:order val="1"/>
          <c:tx>
            <c:strRef>
              <c:f>Sheet1!$A$2</c:f>
              <c:strCache>
                <c:ptCount val="1"/>
                <c:pt idx="0">
                  <c:v>35+</c:v>
                </c:pt>
              </c:strCache>
            </c:strRef>
          </c:tx>
          <c:spPr>
            <a:ln w="28575" cap="rnd">
              <a:solidFill>
                <a:schemeClr val="accent2"/>
              </a:solidFill>
              <a:round/>
            </a:ln>
            <a:effectLst/>
          </c:spPr>
          <c:marker>
            <c:symbol val="diamond"/>
            <c:size val="8"/>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defRPr sz="1197" b="1" i="0" u="none" strike="noStrike" kern="1200" baseline="0">
                    <a:solidFill>
                      <a:schemeClr val="accent2"/>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Mar-23</c:v>
                </c:pt>
                <c:pt idx="1">
                  <c:v>Apr-24</c:v>
                </c:pt>
                <c:pt idx="2">
                  <c:v>Oct-24</c:v>
                </c:pt>
                <c:pt idx="3">
                  <c:v>Jan-25</c:v>
                </c:pt>
                <c:pt idx="4">
                  <c:v>Apr-25</c:v>
                </c:pt>
                <c:pt idx="5">
                  <c:v>Jul-25</c:v>
                </c:pt>
              </c:strCache>
            </c:strRef>
          </c:cat>
          <c:val>
            <c:numRef>
              <c:f>Sheet1!$B$2:$G$2</c:f>
              <c:numCache>
                <c:formatCode>0%</c:formatCode>
                <c:ptCount val="6"/>
                <c:pt idx="0">
                  <c:v>0.53603887492949065</c:v>
                </c:pt>
                <c:pt idx="1">
                  <c:v>0.55632114847529401</c:v>
                </c:pt>
                <c:pt idx="2">
                  <c:v>0.56269651799960718</c:v>
                </c:pt>
                <c:pt idx="3">
                  <c:v>0.56811903241741801</c:v>
                </c:pt>
                <c:pt idx="4">
                  <c:v>0.55529138863092342</c:v>
                </c:pt>
                <c:pt idx="5">
                  <c:v>0.57174061898990747</c:v>
                </c:pt>
              </c:numCache>
            </c:numRef>
          </c:val>
          <c:smooth val="0"/>
          <c:extLst>
            <c:ext xmlns:c16="http://schemas.microsoft.com/office/drawing/2014/chart" uri="{C3380CC4-5D6E-409C-BE32-E72D297353CC}">
              <c16:uniqueId val="{00000001-722C-4FF7-A963-DA1BA776C2CD}"/>
            </c:ext>
          </c:extLst>
        </c:ser>
        <c:dLbls>
          <c:showLegendKey val="0"/>
          <c:showVal val="0"/>
          <c:showCatName val="0"/>
          <c:showSerName val="0"/>
          <c:showPercent val="0"/>
          <c:showBubbleSize val="0"/>
        </c:dLbls>
        <c:marker val="1"/>
        <c:smooth val="0"/>
        <c:axId val="1476221823"/>
        <c:axId val="1476222783"/>
        <c:extLst/>
      </c:lineChart>
      <c:catAx>
        <c:axId val="1476221823"/>
        <c:scaling>
          <c:orientation val="minMax"/>
        </c:scaling>
        <c:delete val="0"/>
        <c:axPos val="b"/>
        <c:majorGridlines>
          <c:spPr>
            <a:ln w="9525" cap="flat" cmpd="sng" algn="ctr">
              <a:solidFill>
                <a:schemeClr val="bg2">
                  <a:lumMod val="90000"/>
                </a:schemeClr>
              </a:solidFill>
              <a:round/>
            </a:ln>
            <a:effectLst/>
          </c:spPr>
        </c:majorGridlines>
        <c:numFmt formatCode="General" sourceLinked="1"/>
        <c:majorTickMark val="out"/>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476222783"/>
        <c:crosses val="autoZero"/>
        <c:auto val="0"/>
        <c:lblAlgn val="ctr"/>
        <c:lblOffset val="100"/>
        <c:noMultiLvlLbl val="0"/>
      </c:catAx>
      <c:valAx>
        <c:axId val="1476222783"/>
        <c:scaling>
          <c:orientation val="minMax"/>
          <c:max val="0.75000000000000011"/>
          <c:min val="0.45"/>
        </c:scaling>
        <c:delete val="1"/>
        <c:axPos val="l"/>
        <c:numFmt formatCode="0%" sourceLinked="1"/>
        <c:majorTickMark val="out"/>
        <c:minorTickMark val="none"/>
        <c:tickLblPos val="nextTo"/>
        <c:crossAx val="1476221823"/>
        <c:crosses val="autoZero"/>
        <c:crossBetween val="between"/>
      </c:valAx>
      <c:spPr>
        <a:noFill/>
        <a:ln>
          <a:noFill/>
        </a:ln>
        <a:effectLst/>
      </c:spPr>
    </c:plotArea>
    <c:legend>
      <c:legendPos val="b"/>
      <c:layout>
        <c:manualLayout>
          <c:xMode val="edge"/>
          <c:yMode val="edge"/>
          <c:x val="3.7660435340812204E-2"/>
          <c:y val="0.84705496246715484"/>
          <c:w val="0.93167003581876262"/>
          <c:h val="0.1301897142952703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5099935865459992"/>
          <c:y val="8.5239464531398038E-2"/>
          <c:w val="0.41969201168673842"/>
          <c:h val="0.88878009463054775"/>
        </c:manualLayout>
      </c:layout>
      <c:barChart>
        <c:barDir val="bar"/>
        <c:grouping val="clustered"/>
        <c:varyColors val="0"/>
        <c:ser>
          <c:idx val="1"/>
          <c:order val="1"/>
          <c:tx>
            <c:strRef>
              <c:f>Sheet1!$C$1</c:f>
              <c:strCache>
                <c:ptCount val="1"/>
                <c:pt idx="0">
                  <c:v>Decline</c:v>
                </c:pt>
              </c:strCache>
            </c:strRef>
          </c:tx>
          <c:spPr>
            <a:solidFill>
              <a:schemeClr val="accent2"/>
            </a:solidFill>
            <a:ln>
              <a:noFill/>
            </a:ln>
            <a:effectLst/>
          </c:spPr>
          <c:invertIfNegative val="0"/>
          <c:dPt>
            <c:idx val="1"/>
            <c:invertIfNegative val="0"/>
            <c:bubble3D val="0"/>
            <c:spPr>
              <a:solidFill>
                <a:schemeClr val="accent4"/>
              </a:solidFill>
              <a:ln>
                <a:noFill/>
              </a:ln>
              <a:effectLst/>
            </c:spPr>
            <c:extLst>
              <c:ext xmlns:c16="http://schemas.microsoft.com/office/drawing/2014/chart" uri="{C3380CC4-5D6E-409C-BE32-E72D297353CC}">
                <c16:uniqueId val="{00000025-A9D9-4BE3-BC76-DA6B0DFAE5F6}"/>
              </c:ext>
            </c:extLst>
          </c:dPt>
          <c:dPt>
            <c:idx val="4"/>
            <c:invertIfNegative val="0"/>
            <c:bubble3D val="0"/>
            <c:spPr>
              <a:solidFill>
                <a:schemeClr val="accent3"/>
              </a:solidFill>
              <a:ln>
                <a:noFill/>
              </a:ln>
              <a:effectLst/>
            </c:spPr>
            <c:extLst>
              <c:ext xmlns:c16="http://schemas.microsoft.com/office/drawing/2014/chart" uri="{C3380CC4-5D6E-409C-BE32-E72D297353CC}">
                <c16:uniqueId val="{00000023-A9D9-4BE3-BC76-DA6B0DFAE5F6}"/>
              </c:ext>
            </c:extLst>
          </c:dPt>
          <c:dPt>
            <c:idx val="5"/>
            <c:invertIfNegative val="0"/>
            <c:bubble3D val="0"/>
            <c:spPr>
              <a:solidFill>
                <a:schemeClr val="accent3"/>
              </a:solidFill>
              <a:ln>
                <a:noFill/>
              </a:ln>
              <a:effectLst/>
            </c:spPr>
            <c:extLst>
              <c:ext xmlns:c16="http://schemas.microsoft.com/office/drawing/2014/chart" uri="{C3380CC4-5D6E-409C-BE32-E72D297353CC}">
                <c16:uniqueId val="{00000022-A9D9-4BE3-BC76-DA6B0DFAE5F6}"/>
              </c:ext>
            </c:extLst>
          </c:dPt>
          <c:dPt>
            <c:idx val="6"/>
            <c:invertIfNegative val="0"/>
            <c:bubble3D val="0"/>
            <c:spPr>
              <a:solidFill>
                <a:schemeClr val="accent4"/>
              </a:solidFill>
              <a:ln>
                <a:noFill/>
              </a:ln>
              <a:effectLst/>
            </c:spPr>
            <c:extLst>
              <c:ext xmlns:c16="http://schemas.microsoft.com/office/drawing/2014/chart" uri="{C3380CC4-5D6E-409C-BE32-E72D297353CC}">
                <c16:uniqueId val="{00000026-A9D9-4BE3-BC76-DA6B0DFAE5F6}"/>
              </c:ext>
            </c:extLst>
          </c:dPt>
          <c:dPt>
            <c:idx val="8"/>
            <c:invertIfNegative val="0"/>
            <c:bubble3D val="0"/>
            <c:spPr>
              <a:solidFill>
                <a:schemeClr val="accent6"/>
              </a:solidFill>
              <a:ln>
                <a:noFill/>
              </a:ln>
              <a:effectLst/>
            </c:spPr>
            <c:extLst>
              <c:ext xmlns:c16="http://schemas.microsoft.com/office/drawing/2014/chart" uri="{C3380CC4-5D6E-409C-BE32-E72D297353CC}">
                <c16:uniqueId val="{0000001F-A9D9-4BE3-BC76-DA6B0DFAE5F6}"/>
              </c:ext>
            </c:extLst>
          </c:dPt>
          <c:dPt>
            <c:idx val="9"/>
            <c:invertIfNegative val="0"/>
            <c:bubble3D val="0"/>
            <c:spPr>
              <a:solidFill>
                <a:schemeClr val="accent4"/>
              </a:solidFill>
              <a:ln>
                <a:noFill/>
              </a:ln>
              <a:effectLst/>
            </c:spPr>
            <c:extLst>
              <c:ext xmlns:c16="http://schemas.microsoft.com/office/drawing/2014/chart" uri="{C3380CC4-5D6E-409C-BE32-E72D297353CC}">
                <c16:uniqueId val="{00000024-A9D9-4BE3-BC76-DA6B0DFAE5F6}"/>
              </c:ext>
            </c:extLst>
          </c:dPt>
          <c:dPt>
            <c:idx val="10"/>
            <c:invertIfNegative val="0"/>
            <c:bubble3D val="0"/>
            <c:spPr>
              <a:solidFill>
                <a:schemeClr val="accent3"/>
              </a:solidFill>
              <a:ln>
                <a:noFill/>
              </a:ln>
              <a:effectLst/>
            </c:spPr>
            <c:extLst>
              <c:ext xmlns:c16="http://schemas.microsoft.com/office/drawing/2014/chart" uri="{C3380CC4-5D6E-409C-BE32-E72D297353CC}">
                <c16:uniqueId val="{00000021-A9D9-4BE3-BC76-DA6B0DFAE5F6}"/>
              </c:ext>
            </c:extLst>
          </c:dPt>
          <c:dPt>
            <c:idx val="11"/>
            <c:invertIfNegative val="0"/>
            <c:bubble3D val="0"/>
            <c:spPr>
              <a:solidFill>
                <a:schemeClr val="accent6"/>
              </a:solidFill>
              <a:ln>
                <a:noFill/>
              </a:ln>
              <a:effectLst/>
            </c:spPr>
            <c:extLst>
              <c:ext xmlns:c16="http://schemas.microsoft.com/office/drawing/2014/chart" uri="{C3380CC4-5D6E-409C-BE32-E72D297353CC}">
                <c16:uniqueId val="{0000001E-A9D9-4BE3-BC76-DA6B0DFAE5F6}"/>
              </c:ext>
            </c:extLst>
          </c:dPt>
          <c:dPt>
            <c:idx val="12"/>
            <c:invertIfNegative val="0"/>
            <c:bubble3D val="0"/>
            <c:spPr>
              <a:solidFill>
                <a:schemeClr val="accent3"/>
              </a:solidFill>
              <a:ln>
                <a:noFill/>
              </a:ln>
              <a:effectLst/>
            </c:spPr>
            <c:extLst>
              <c:ext xmlns:c16="http://schemas.microsoft.com/office/drawing/2014/chart" uri="{C3380CC4-5D6E-409C-BE32-E72D297353CC}">
                <c16:uniqueId val="{00000020-A9D9-4BE3-BC76-DA6B0DFAE5F6}"/>
              </c:ext>
            </c:extLst>
          </c:dPt>
          <c:dPt>
            <c:idx val="13"/>
            <c:invertIfNegative val="0"/>
            <c:bubble3D val="0"/>
            <c:spPr>
              <a:solidFill>
                <a:schemeClr val="accent6"/>
              </a:solidFill>
              <a:ln>
                <a:noFill/>
              </a:ln>
              <a:effectLst/>
            </c:spPr>
            <c:extLst>
              <c:ext xmlns:c16="http://schemas.microsoft.com/office/drawing/2014/chart" uri="{C3380CC4-5D6E-409C-BE32-E72D297353CC}">
                <c16:uniqueId val="{0000001D-A9D9-4BE3-BC76-DA6B0DFAE5F6}"/>
              </c:ext>
            </c:extLst>
          </c:dPt>
          <c:dLbls>
            <c:dLbl>
              <c:idx val="0"/>
              <c:layout>
                <c:manualLayout>
                  <c:x val="-1.1408747633456189E-2"/>
                  <c:y val="1.3290679113830679E-7"/>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r>
                      <a:rPr lang="en-US">
                        <a:solidFill>
                          <a:schemeClr val="tx1"/>
                        </a:solidFill>
                      </a:rPr>
                      <a:t>-</a:t>
                    </a:r>
                    <a:fld id="{28619E3B-1E85-4F7D-900E-B8FF5841977E}" type="VALUE">
                      <a:rPr lang="en-US" smtClean="0">
                        <a:solidFill>
                          <a:schemeClr val="tx1"/>
                        </a:solidFill>
                      </a:rPr>
                      <a:pPr>
                        <a:defRPr/>
                      </a:pPr>
                      <a:t>[VALUE]</a:t>
                    </a:fld>
                    <a:endParaRPr lang="en-US">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6.2730375137164937E-2"/>
                      <c:h val="5.6578952614741745E-2"/>
                    </c:manualLayout>
                  </c15:layout>
                  <c15:dlblFieldTable/>
                  <c15:showDataLabelsRange val="0"/>
                </c:ext>
                <c:ext xmlns:c16="http://schemas.microsoft.com/office/drawing/2014/chart" uri="{C3380CC4-5D6E-409C-BE32-E72D297353CC}">
                  <c16:uniqueId val="{0000002A-A9D9-4BE3-BC76-DA6B0DFAE5F6}"/>
                </c:ext>
              </c:extLst>
            </c:dLbl>
            <c:dLbl>
              <c:idx val="1"/>
              <c:tx>
                <c:rich>
                  <a:bodyPr/>
                  <a:lstStyle/>
                  <a:p>
                    <a:r>
                      <a:rPr lang="en-US"/>
                      <a:t>-</a:t>
                    </a:r>
                    <a:fld id="{14889380-B156-42C4-A193-B6788CE14663}" type="VALUE">
                      <a:rPr lang="en-US" smtClean="0"/>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5-A9D9-4BE3-BC76-DA6B0DFAE5F6}"/>
                </c:ext>
              </c:extLst>
            </c:dLbl>
            <c:dLbl>
              <c:idx val="2"/>
              <c:tx>
                <c:rich>
                  <a:bodyPr/>
                  <a:lstStyle/>
                  <a:p>
                    <a:r>
                      <a:rPr lang="en-US"/>
                      <a:t>-</a:t>
                    </a:r>
                    <a:fld id="{9577124A-FCAB-45DC-843C-A7DB94DEAC03}" type="VALUE">
                      <a:rPr lang="en-US" smtClean="0"/>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9-A9D9-4BE3-BC76-DA6B0DFAE5F6}"/>
                </c:ext>
              </c:extLst>
            </c:dLbl>
            <c:dLbl>
              <c:idx val="3"/>
              <c:tx>
                <c:rich>
                  <a:bodyPr/>
                  <a:lstStyle/>
                  <a:p>
                    <a:r>
                      <a:rPr lang="en-US"/>
                      <a:t>-</a:t>
                    </a:r>
                    <a:fld id="{D1C00C5E-8C69-472A-AC60-6A9EA2038CF7}" type="VALUE">
                      <a:rPr lang="en-US" smtClean="0"/>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8-A9D9-4BE3-BC76-DA6B0DFAE5F6}"/>
                </c:ext>
              </c:extLst>
            </c:dLbl>
            <c:dLbl>
              <c:idx val="4"/>
              <c:tx>
                <c:rich>
                  <a:bodyPr/>
                  <a:lstStyle/>
                  <a:p>
                    <a:r>
                      <a:rPr lang="en-US"/>
                      <a:t>-</a:t>
                    </a:r>
                    <a:fld id="{53F2FCEF-51B4-42BF-B264-53D20209722B}" type="VALUE">
                      <a:rPr lang="en-US" smtClean="0"/>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3-A9D9-4BE3-BC76-DA6B0DFAE5F6}"/>
                </c:ext>
              </c:extLst>
            </c:dLbl>
            <c:dLbl>
              <c:idx val="5"/>
              <c:tx>
                <c:rich>
                  <a:bodyPr/>
                  <a:lstStyle/>
                  <a:p>
                    <a:r>
                      <a:rPr lang="en-US"/>
                      <a:t>-</a:t>
                    </a:r>
                    <a:fld id="{C34B2A0C-BEB5-4675-BAB4-BAA282657D60}" type="VALUE">
                      <a:rPr lang="en-US" smtClean="0"/>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2-A9D9-4BE3-BC76-DA6B0DFAE5F6}"/>
                </c:ext>
              </c:extLst>
            </c:dLbl>
            <c:dLbl>
              <c:idx val="6"/>
              <c:tx>
                <c:rich>
                  <a:bodyPr/>
                  <a:lstStyle/>
                  <a:p>
                    <a:r>
                      <a:rPr lang="en-US"/>
                      <a:t>-</a:t>
                    </a:r>
                    <a:fld id="{4628DDEA-B758-4621-834D-1669203D4F5C}" type="VALUE">
                      <a:rPr lang="en-US" smtClean="0"/>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6-A9D9-4BE3-BC76-DA6B0DFAE5F6}"/>
                </c:ext>
              </c:extLst>
            </c:dLbl>
            <c:dLbl>
              <c:idx val="7"/>
              <c:tx>
                <c:rich>
                  <a:bodyPr/>
                  <a:lstStyle/>
                  <a:p>
                    <a:r>
                      <a:rPr lang="en-US"/>
                      <a:t>-</a:t>
                    </a:r>
                    <a:fld id="{B242A6C7-6FC1-4290-B924-1AC64C9F9662}" type="VALUE">
                      <a:rPr lang="en-US" smtClean="0"/>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7-A9D9-4BE3-BC76-DA6B0DFAE5F6}"/>
                </c:ext>
              </c:extLst>
            </c:dLbl>
            <c:dLbl>
              <c:idx val="8"/>
              <c:tx>
                <c:rich>
                  <a:bodyPr/>
                  <a:lstStyle/>
                  <a:p>
                    <a:r>
                      <a:rPr lang="en-US"/>
                      <a:t>-</a:t>
                    </a:r>
                    <a:fld id="{F5874A35-E8C0-47E9-8A0E-2DF37AA3D4DD}" type="VALUE">
                      <a:rPr lang="en-US" smtClean="0"/>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F-A9D9-4BE3-BC76-DA6B0DFAE5F6}"/>
                </c:ext>
              </c:extLst>
            </c:dLbl>
            <c:dLbl>
              <c:idx val="9"/>
              <c:tx>
                <c:rich>
                  <a:bodyPr/>
                  <a:lstStyle/>
                  <a:p>
                    <a:r>
                      <a:rPr lang="en-US"/>
                      <a:t>-</a:t>
                    </a:r>
                    <a:fld id="{CD779FDF-C68F-4414-8D03-96BC6B674ECF}" type="VALUE">
                      <a:rPr lang="en-US" smtClean="0"/>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4-A9D9-4BE3-BC76-DA6B0DFAE5F6}"/>
                </c:ext>
              </c:extLst>
            </c:dLbl>
            <c:dLbl>
              <c:idx val="10"/>
              <c:tx>
                <c:rich>
                  <a:bodyPr/>
                  <a:lstStyle/>
                  <a:p>
                    <a:r>
                      <a:rPr lang="en-US"/>
                      <a:t>-</a:t>
                    </a:r>
                    <a:fld id="{A84BE244-4151-4CEE-88D5-8D6C37BE7EA3}" type="VALUE">
                      <a:rPr lang="en-US" smtClean="0"/>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1-A9D9-4BE3-BC76-DA6B0DFAE5F6}"/>
                </c:ext>
              </c:extLst>
            </c:dLbl>
            <c:dLbl>
              <c:idx val="11"/>
              <c:tx>
                <c:rich>
                  <a:bodyPr/>
                  <a:lstStyle/>
                  <a:p>
                    <a:r>
                      <a:rPr lang="en-US"/>
                      <a:t>-</a:t>
                    </a:r>
                    <a:fld id="{30DEB8FC-9AF9-4260-B9E0-71910156ABB6}" type="VALUE">
                      <a:rPr lang="en-US" smtClean="0"/>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E-A9D9-4BE3-BC76-DA6B0DFAE5F6}"/>
                </c:ext>
              </c:extLst>
            </c:dLbl>
            <c:dLbl>
              <c:idx val="12"/>
              <c:tx>
                <c:rich>
                  <a:bodyPr/>
                  <a:lstStyle/>
                  <a:p>
                    <a:r>
                      <a:rPr lang="en-US"/>
                      <a:t>-</a:t>
                    </a:r>
                    <a:fld id="{EFA32CF5-A774-4351-8C78-309B8FE27113}" type="VALUE">
                      <a:rPr lang="en-US" smtClean="0"/>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0-A9D9-4BE3-BC76-DA6B0DFAE5F6}"/>
                </c:ext>
              </c:extLst>
            </c:dLbl>
            <c:dLbl>
              <c:idx val="13"/>
              <c:tx>
                <c:rich>
                  <a:bodyPr/>
                  <a:lstStyle/>
                  <a:p>
                    <a:r>
                      <a:rPr lang="en-US"/>
                      <a:t>-</a:t>
                    </a:r>
                    <a:fld id="{D8D7952D-1F1D-45B5-BC8D-294A500C565A}" type="VALUE">
                      <a:rPr lang="en-US" smtClean="0"/>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D-A9D9-4BE3-BC76-DA6B0DFAE5F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Product is suitable for my needs</c:v>
                </c:pt>
                <c:pt idx="1">
                  <c:v>Product is affordable for me</c:v>
                </c:pt>
                <c:pt idx="2">
                  <c:v>Right product for me when I took it out</c:v>
                </c:pt>
                <c:pt idx="3">
                  <c:v>Products and services that are designed for my needs</c:v>
                </c:pt>
                <c:pt idx="4">
                  <c:v>I understand the main features and benefits of this product</c:v>
                </c:pt>
                <c:pt idx="5">
                  <c:v>I receive timely and relevant communications about this product</c:v>
                </c:pt>
                <c:pt idx="6">
                  <c:v>Product is fairly priced</c:v>
                </c:pt>
                <c:pt idx="7">
                  <c:v>Product will help me achieve my financial goals</c:v>
                </c:pt>
                <c:pt idx="8">
                  <c:v>Helps to protect me from financial harm</c:v>
                </c:pt>
                <c:pt idx="9">
                  <c:v>Good value for money</c:v>
                </c:pt>
                <c:pt idx="10">
                  <c:v>Communicates with me clearly and effectively</c:v>
                </c:pt>
                <c:pt idx="11">
                  <c:v>Acts in my best interests</c:v>
                </c:pt>
                <c:pt idx="12">
                  <c:v>Helps me to make the right decisions connected to my finances</c:v>
                </c:pt>
                <c:pt idx="13">
                  <c:v>Customer service from this brand always meets my needs</c:v>
                </c:pt>
              </c:strCache>
            </c:strRef>
          </c:cat>
          <c:val>
            <c:numRef>
              <c:f>Sheet1!$C$2:$C$15</c:f>
              <c:numCache>
                <c:formatCode>0%</c:formatCode>
                <c:ptCount val="14"/>
                <c:pt idx="0">
                  <c:v>0.01</c:v>
                </c:pt>
                <c:pt idx="1">
                  <c:v>0.03</c:v>
                </c:pt>
                <c:pt idx="2">
                  <c:v>0.03</c:v>
                </c:pt>
                <c:pt idx="3">
                  <c:v>0.03</c:v>
                </c:pt>
                <c:pt idx="4">
                  <c:v>0.06</c:v>
                </c:pt>
                <c:pt idx="5">
                  <c:v>7.0000000000000007E-2</c:v>
                </c:pt>
                <c:pt idx="6">
                  <c:v>7.0000000000000007E-2</c:v>
                </c:pt>
                <c:pt idx="7">
                  <c:v>7.0000000000000007E-2</c:v>
                </c:pt>
                <c:pt idx="8">
                  <c:v>0.08</c:v>
                </c:pt>
                <c:pt idx="9">
                  <c:v>0.08</c:v>
                </c:pt>
                <c:pt idx="10">
                  <c:v>0.09</c:v>
                </c:pt>
                <c:pt idx="11">
                  <c:v>0.09</c:v>
                </c:pt>
                <c:pt idx="12">
                  <c:v>0.11</c:v>
                </c:pt>
                <c:pt idx="13">
                  <c:v>0.12</c:v>
                </c:pt>
              </c:numCache>
            </c:numRef>
          </c:val>
          <c:extLst>
            <c:ext xmlns:c16="http://schemas.microsoft.com/office/drawing/2014/chart" uri="{C3380CC4-5D6E-409C-BE32-E72D297353CC}">
              <c16:uniqueId val="{0000001C-A9D9-4BE3-BC76-DA6B0DFAE5F6}"/>
            </c:ext>
          </c:extLst>
        </c:ser>
        <c:dLbls>
          <c:showLegendKey val="0"/>
          <c:showVal val="0"/>
          <c:showCatName val="0"/>
          <c:showSerName val="0"/>
          <c:showPercent val="0"/>
          <c:showBubbleSize val="0"/>
        </c:dLbls>
        <c:gapWidth val="37"/>
        <c:axId val="22611119"/>
        <c:axId val="22611599"/>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Relative Importance </c:v>
                      </c:pt>
                    </c:strCache>
                  </c:strRef>
                </c:tx>
                <c:spPr>
                  <a:solidFill>
                    <a:schemeClr val="tx1"/>
                  </a:solidFill>
                  <a:ln>
                    <a:solidFill>
                      <a:prstClr val="black"/>
                    </a:solidFill>
                  </a:ln>
                  <a:effectLst/>
                </c:spPr>
                <c:invertIfNegative val="0"/>
                <c:dPt>
                  <c:idx val="0"/>
                  <c:invertIfNegative val="0"/>
                  <c:bubble3D val="0"/>
                  <c:spPr>
                    <a:solidFill>
                      <a:schemeClr val="accent4"/>
                    </a:solidFill>
                    <a:ln>
                      <a:solidFill>
                        <a:prstClr val="black"/>
                      </a:solidFill>
                    </a:ln>
                    <a:effectLst/>
                  </c:spPr>
                  <c:extLst>
                    <c:ext xmlns:c16="http://schemas.microsoft.com/office/drawing/2014/chart" uri="{C3380CC4-5D6E-409C-BE32-E72D297353CC}">
                      <c16:uniqueId val="{0000000B-B40A-4186-A33B-1AC82FBCB6B3}"/>
                    </c:ext>
                  </c:extLst>
                </c:dPt>
                <c:dPt>
                  <c:idx val="1"/>
                  <c:invertIfNegative val="0"/>
                  <c:bubble3D val="0"/>
                  <c:spPr>
                    <a:solidFill>
                      <a:schemeClr val="accent3"/>
                    </a:solidFill>
                    <a:ln>
                      <a:solidFill>
                        <a:prstClr val="black"/>
                      </a:solidFill>
                    </a:ln>
                    <a:effectLst/>
                  </c:spPr>
                  <c:extLst>
                    <c:ext xmlns:c16="http://schemas.microsoft.com/office/drawing/2014/chart" uri="{C3380CC4-5D6E-409C-BE32-E72D297353CC}">
                      <c16:uniqueId val="{0000000C-B40A-4186-A33B-1AC82FBCB6B3}"/>
                    </c:ext>
                  </c:extLst>
                </c:dPt>
                <c:dPt>
                  <c:idx val="2"/>
                  <c:invertIfNegative val="0"/>
                  <c:bubble3D val="0"/>
                  <c:spPr>
                    <a:solidFill>
                      <a:schemeClr val="accent6"/>
                    </a:solidFill>
                    <a:ln>
                      <a:solidFill>
                        <a:prstClr val="black"/>
                      </a:solidFill>
                    </a:ln>
                    <a:effectLst/>
                  </c:spPr>
                  <c:extLst>
                    <c:ext xmlns:c16="http://schemas.microsoft.com/office/drawing/2014/chart" uri="{C3380CC4-5D6E-409C-BE32-E72D297353CC}">
                      <c16:uniqueId val="{0000000D-B40A-4186-A33B-1AC82FBCB6B3}"/>
                    </c:ext>
                  </c:extLst>
                </c:dPt>
                <c:dPt>
                  <c:idx val="3"/>
                  <c:invertIfNegative val="0"/>
                  <c:bubble3D val="0"/>
                  <c:spPr>
                    <a:solidFill>
                      <a:schemeClr val="accent3"/>
                    </a:solidFill>
                    <a:ln>
                      <a:solidFill>
                        <a:prstClr val="black"/>
                      </a:solidFill>
                    </a:ln>
                    <a:effectLst/>
                  </c:spPr>
                  <c:extLst>
                    <c:ext xmlns:c16="http://schemas.microsoft.com/office/drawing/2014/chart" uri="{C3380CC4-5D6E-409C-BE32-E72D297353CC}">
                      <c16:uniqueId val="{00000001-B40A-4186-A33B-1AC82FBCB6B3}"/>
                    </c:ext>
                  </c:extLst>
                </c:dPt>
                <c:dPt>
                  <c:idx val="4"/>
                  <c:invertIfNegative val="0"/>
                  <c:bubble3D val="0"/>
                  <c:spPr>
                    <a:solidFill>
                      <a:schemeClr val="accent2"/>
                    </a:solidFill>
                    <a:ln>
                      <a:solidFill>
                        <a:prstClr val="black"/>
                      </a:solidFill>
                    </a:ln>
                    <a:effectLst/>
                  </c:spPr>
                  <c:extLst>
                    <c:ext xmlns:c16="http://schemas.microsoft.com/office/drawing/2014/chart" uri="{C3380CC4-5D6E-409C-BE32-E72D297353CC}">
                      <c16:uniqueId val="{00000008-B40A-4186-A33B-1AC82FBCB6B3}"/>
                    </c:ext>
                  </c:extLst>
                </c:dPt>
                <c:dPt>
                  <c:idx val="5"/>
                  <c:invertIfNegative val="0"/>
                  <c:bubble3D val="0"/>
                  <c:spPr>
                    <a:solidFill>
                      <a:schemeClr val="accent4"/>
                    </a:solidFill>
                    <a:ln>
                      <a:solidFill>
                        <a:prstClr val="black"/>
                      </a:solidFill>
                    </a:ln>
                    <a:effectLst/>
                  </c:spPr>
                  <c:extLst>
                    <c:ext xmlns:c16="http://schemas.microsoft.com/office/drawing/2014/chart" uri="{C3380CC4-5D6E-409C-BE32-E72D297353CC}">
                      <c16:uniqueId val="{0000000A-B40A-4186-A33B-1AC82FBCB6B3}"/>
                    </c:ext>
                  </c:extLst>
                </c:dPt>
                <c:dPt>
                  <c:idx val="6"/>
                  <c:invertIfNegative val="0"/>
                  <c:bubble3D val="0"/>
                  <c:spPr>
                    <a:solidFill>
                      <a:schemeClr val="accent2"/>
                    </a:solidFill>
                    <a:ln>
                      <a:solidFill>
                        <a:prstClr val="black"/>
                      </a:solidFill>
                    </a:ln>
                    <a:effectLst/>
                  </c:spPr>
                  <c:extLst>
                    <c:ext xmlns:c16="http://schemas.microsoft.com/office/drawing/2014/chart" uri="{C3380CC4-5D6E-409C-BE32-E72D297353CC}">
                      <c16:uniqueId val="{00000007-B40A-4186-A33B-1AC82FBCB6B3}"/>
                    </c:ext>
                  </c:extLst>
                </c:dPt>
                <c:dPt>
                  <c:idx val="7"/>
                  <c:invertIfNegative val="0"/>
                  <c:bubble3D val="0"/>
                  <c:spPr>
                    <a:solidFill>
                      <a:schemeClr val="accent3"/>
                    </a:solidFill>
                    <a:ln>
                      <a:solidFill>
                        <a:prstClr val="black"/>
                      </a:solidFill>
                    </a:ln>
                    <a:effectLst/>
                  </c:spPr>
                  <c:extLst>
                    <c:ext xmlns:c16="http://schemas.microsoft.com/office/drawing/2014/chart" uri="{C3380CC4-5D6E-409C-BE32-E72D297353CC}">
                      <c16:uniqueId val="{00000003-B40A-4186-A33B-1AC82FBCB6B3}"/>
                    </c:ext>
                  </c:extLst>
                </c:dPt>
                <c:dPt>
                  <c:idx val="8"/>
                  <c:invertIfNegative val="0"/>
                  <c:bubble3D val="0"/>
                  <c:spPr>
                    <a:solidFill>
                      <a:schemeClr val="accent2"/>
                    </a:solidFill>
                    <a:ln>
                      <a:solidFill>
                        <a:prstClr val="black"/>
                      </a:solidFill>
                    </a:ln>
                    <a:effectLst/>
                  </c:spPr>
                  <c:extLst>
                    <c:ext xmlns:c16="http://schemas.microsoft.com/office/drawing/2014/chart" uri="{C3380CC4-5D6E-409C-BE32-E72D297353CC}">
                      <c16:uniqueId val="{00000005-B40A-4186-A33B-1AC82FBCB6B3}"/>
                    </c:ext>
                  </c:extLst>
                </c:dPt>
                <c:dPt>
                  <c:idx val="9"/>
                  <c:invertIfNegative val="0"/>
                  <c:bubble3D val="0"/>
                  <c:spPr>
                    <a:solidFill>
                      <a:schemeClr val="accent3"/>
                    </a:solidFill>
                    <a:ln>
                      <a:solidFill>
                        <a:prstClr val="black"/>
                      </a:solidFill>
                    </a:ln>
                    <a:effectLst/>
                  </c:spPr>
                  <c:extLst>
                    <c:ext xmlns:c16="http://schemas.microsoft.com/office/drawing/2014/chart" uri="{C3380CC4-5D6E-409C-BE32-E72D297353CC}">
                      <c16:uniqueId val="{0000000E-B40A-4186-A33B-1AC82FBCB6B3}"/>
                    </c:ext>
                  </c:extLst>
                </c:dPt>
                <c:dPt>
                  <c:idx val="10"/>
                  <c:invertIfNegative val="0"/>
                  <c:bubble3D val="0"/>
                  <c:spPr>
                    <a:solidFill>
                      <a:schemeClr val="accent2"/>
                    </a:solidFill>
                    <a:ln>
                      <a:solidFill>
                        <a:prstClr val="black"/>
                      </a:solidFill>
                    </a:ln>
                    <a:effectLst/>
                  </c:spPr>
                  <c:extLst>
                    <c:ext xmlns:c16="http://schemas.microsoft.com/office/drawing/2014/chart" uri="{C3380CC4-5D6E-409C-BE32-E72D297353CC}">
                      <c16:uniqueId val="{00000006-B40A-4186-A33B-1AC82FBCB6B3}"/>
                    </c:ext>
                  </c:extLst>
                </c:dPt>
                <c:dPt>
                  <c:idx val="11"/>
                  <c:invertIfNegative val="0"/>
                  <c:bubble3D val="0"/>
                  <c:spPr>
                    <a:solidFill>
                      <a:schemeClr val="accent4"/>
                    </a:solidFill>
                    <a:ln>
                      <a:solidFill>
                        <a:prstClr val="black"/>
                      </a:solidFill>
                    </a:ln>
                    <a:effectLst/>
                  </c:spPr>
                  <c:extLst>
                    <c:ext xmlns:c16="http://schemas.microsoft.com/office/drawing/2014/chart" uri="{C3380CC4-5D6E-409C-BE32-E72D297353CC}">
                      <c16:uniqueId val="{00000009-B40A-4186-A33B-1AC82FBCB6B3}"/>
                    </c:ext>
                  </c:extLst>
                </c:dPt>
                <c:dPt>
                  <c:idx val="12"/>
                  <c:invertIfNegative val="0"/>
                  <c:bubble3D val="0"/>
                  <c:spPr>
                    <a:solidFill>
                      <a:schemeClr val="accent6"/>
                    </a:solidFill>
                    <a:ln>
                      <a:solidFill>
                        <a:prstClr val="black"/>
                      </a:solidFill>
                    </a:ln>
                    <a:effectLst/>
                  </c:spPr>
                  <c:extLst>
                    <c:ext xmlns:c16="http://schemas.microsoft.com/office/drawing/2014/chart" uri="{C3380CC4-5D6E-409C-BE32-E72D297353CC}">
                      <c16:uniqueId val="{0000000F-B40A-4186-A33B-1AC82FBCB6B3}"/>
                    </c:ext>
                  </c:extLst>
                </c:dPt>
                <c:dPt>
                  <c:idx val="13"/>
                  <c:invertIfNegative val="0"/>
                  <c:bubble3D val="0"/>
                  <c:spPr>
                    <a:solidFill>
                      <a:schemeClr val="accent6"/>
                    </a:solidFill>
                    <a:ln>
                      <a:solidFill>
                        <a:prstClr val="black"/>
                      </a:solidFill>
                    </a:ln>
                    <a:effectLst/>
                  </c:spPr>
                  <c:extLst>
                    <c:ext xmlns:c16="http://schemas.microsoft.com/office/drawing/2014/chart" uri="{C3380CC4-5D6E-409C-BE32-E72D297353CC}">
                      <c16:uniqueId val="{00000010-B40A-4186-A33B-1AC82FBCB6B3}"/>
                    </c:ext>
                  </c:extLst>
                </c:dPt>
                <c:dLbls>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Sheet1!$A$2:$A$15</c15:sqref>
                        </c15:formulaRef>
                      </c:ext>
                    </c:extLst>
                    <c:strCache>
                      <c:ptCount val="14"/>
                      <c:pt idx="0">
                        <c:v>Product is suitable for my needs</c:v>
                      </c:pt>
                      <c:pt idx="1">
                        <c:v>Product is affordable for me</c:v>
                      </c:pt>
                      <c:pt idx="2">
                        <c:v>Right product for me when I took it out</c:v>
                      </c:pt>
                      <c:pt idx="3">
                        <c:v>Products and services that are designed for my needs</c:v>
                      </c:pt>
                      <c:pt idx="4">
                        <c:v>I understand the main features and benefits of this product</c:v>
                      </c:pt>
                      <c:pt idx="5">
                        <c:v>I receive timely and relevant communications about this product</c:v>
                      </c:pt>
                      <c:pt idx="6">
                        <c:v>Product is fairly priced</c:v>
                      </c:pt>
                      <c:pt idx="7">
                        <c:v>Product will help me achieve my financial goals</c:v>
                      </c:pt>
                      <c:pt idx="8">
                        <c:v>Helps to protect me from financial harm</c:v>
                      </c:pt>
                      <c:pt idx="9">
                        <c:v>Good value for money</c:v>
                      </c:pt>
                      <c:pt idx="10">
                        <c:v>Communicates with me clearly and effectively</c:v>
                      </c:pt>
                      <c:pt idx="11">
                        <c:v>Acts in my best interests</c:v>
                      </c:pt>
                      <c:pt idx="12">
                        <c:v>Helps me to make the right decisions connected to my finances</c:v>
                      </c:pt>
                      <c:pt idx="13">
                        <c:v>Customer service from this brand always meets my needs</c:v>
                      </c:pt>
                    </c:strCache>
                  </c:strRef>
                </c:cat>
                <c:val>
                  <c:numRef>
                    <c:extLst>
                      <c:ext uri="{02D57815-91ED-43cb-92C2-25804820EDAC}">
                        <c15:formulaRef>
                          <c15:sqref>Sheet1!$B$2:$B$15</c15:sqref>
                        </c15:formulaRef>
                      </c:ext>
                    </c:extLst>
                    <c:numCache>
                      <c:formatCode>0%</c:formatCode>
                      <c:ptCount val="14"/>
                      <c:pt idx="0">
                        <c:v>7.9211130178433606E-2</c:v>
                      </c:pt>
                      <c:pt idx="1">
                        <c:v>3.9244251369293701E-2</c:v>
                      </c:pt>
                      <c:pt idx="2">
                        <c:v>5.4365939100161999E-2</c:v>
                      </c:pt>
                      <c:pt idx="3">
                        <c:v>9.6594232468977095E-2</c:v>
                      </c:pt>
                      <c:pt idx="4">
                        <c:v>4.2172547558324398E-2</c:v>
                      </c:pt>
                      <c:pt idx="5">
                        <c:v>5.0589116354635102E-2</c:v>
                      </c:pt>
                      <c:pt idx="6">
                        <c:v>6.2833029815005201E-2</c:v>
                      </c:pt>
                      <c:pt idx="7">
                        <c:v>6.6996876096306904E-2</c:v>
                      </c:pt>
                      <c:pt idx="8">
                        <c:v>4.8269011136121302E-2</c:v>
                      </c:pt>
                      <c:pt idx="9">
                        <c:v>0.101570869749736</c:v>
                      </c:pt>
                      <c:pt idx="10">
                        <c:v>7.5094471447025496E-2</c:v>
                      </c:pt>
                      <c:pt idx="11">
                        <c:v>0.101748355303376</c:v>
                      </c:pt>
                      <c:pt idx="12">
                        <c:v>7.9709964487050602E-2</c:v>
                      </c:pt>
                      <c:pt idx="13">
                        <c:v>0.101600204935552</c:v>
                      </c:pt>
                    </c:numCache>
                  </c:numRef>
                </c:val>
                <c:extLst>
                  <c:ext xmlns:c16="http://schemas.microsoft.com/office/drawing/2014/chart" uri="{C3380CC4-5D6E-409C-BE32-E72D297353CC}">
                    <c16:uniqueId val="{00000004-B40A-4186-A33B-1AC82FBCB6B3}"/>
                  </c:ext>
                </c:extLst>
              </c15:ser>
            </c15:filteredBarSeries>
          </c:ext>
        </c:extLst>
      </c:barChart>
      <c:catAx>
        <c:axId val="22611119"/>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800" b="0" i="0" u="none" strike="noStrike" kern="1200" baseline="0">
                <a:solidFill>
                  <a:schemeClr val="tx1"/>
                </a:solidFill>
                <a:latin typeface="+mn-lt"/>
                <a:ea typeface="+mn-ea"/>
                <a:cs typeface="+mn-cs"/>
              </a:defRPr>
            </a:pPr>
            <a:endParaRPr lang="en-US"/>
          </a:p>
        </c:txPr>
        <c:crossAx val="22611599"/>
        <c:crosses val="autoZero"/>
        <c:auto val="1"/>
        <c:lblAlgn val="ctr"/>
        <c:lblOffset val="100"/>
        <c:noMultiLvlLbl val="0"/>
      </c:catAx>
      <c:valAx>
        <c:axId val="22611599"/>
        <c:scaling>
          <c:orientation val="minMax"/>
        </c:scaling>
        <c:delete val="1"/>
        <c:axPos val="b"/>
        <c:numFmt formatCode="0%" sourceLinked="1"/>
        <c:majorTickMark val="out"/>
        <c:minorTickMark val="none"/>
        <c:tickLblPos val="nextTo"/>
        <c:crossAx val="2261111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968696278032687E-2"/>
          <c:y val="0.20873739922616044"/>
          <c:w val="0.78074750584178898"/>
          <c:h val="0.74606804094361845"/>
        </c:manualLayout>
      </c:layout>
      <c:barChart>
        <c:barDir val="bar"/>
        <c:grouping val="clustered"/>
        <c:varyColors val="0"/>
        <c:ser>
          <c:idx val="0"/>
          <c:order val="0"/>
          <c:tx>
            <c:strRef>
              <c:f>Sheet1!$B$1</c:f>
              <c:strCache>
                <c:ptCount val="1"/>
                <c:pt idx="0">
                  <c:v>Series 1</c:v>
                </c:pt>
              </c:strCache>
            </c:strRef>
          </c:tx>
          <c:spPr>
            <a:solidFill>
              <a:srgbClr val="FF0000">
                <a:alpha val="50000"/>
              </a:srgbClr>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0-0A8D-4255-AD96-2F285C9BC273}"/>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Distrust</c:v>
                </c:pt>
                <c:pt idx="1">
                  <c:v>Profit</c:v>
                </c:pt>
                <c:pt idx="2">
                  <c:v>Self serving </c:v>
                </c:pt>
                <c:pt idx="3">
                  <c:v>Don’t care</c:v>
                </c:pt>
              </c:strCache>
            </c:strRef>
          </c:cat>
          <c:val>
            <c:numRef>
              <c:f>Sheet1!$B$2:$B$5</c:f>
              <c:numCache>
                <c:formatCode>0%</c:formatCode>
                <c:ptCount val="4"/>
                <c:pt idx="0">
                  <c:v>0.49</c:v>
                </c:pt>
                <c:pt idx="1">
                  <c:v>0.56999999999999995</c:v>
                </c:pt>
                <c:pt idx="2">
                  <c:v>0.22</c:v>
                </c:pt>
                <c:pt idx="3">
                  <c:v>0.13</c:v>
                </c:pt>
              </c:numCache>
            </c:numRef>
          </c:val>
          <c:extLst>
            <c:ext xmlns:c16="http://schemas.microsoft.com/office/drawing/2014/chart" uri="{C3380CC4-5D6E-409C-BE32-E72D297353CC}">
              <c16:uniqueId val="{00000000-1C1A-43B5-A601-C3EFC7F4820E}"/>
            </c:ext>
          </c:extLst>
        </c:ser>
        <c:dLbls>
          <c:showLegendKey val="0"/>
          <c:showVal val="0"/>
          <c:showCatName val="0"/>
          <c:showSerName val="0"/>
          <c:showPercent val="0"/>
          <c:showBubbleSize val="0"/>
        </c:dLbls>
        <c:gapWidth val="182"/>
        <c:axId val="1668220400"/>
        <c:axId val="1668210800"/>
      </c:barChart>
      <c:catAx>
        <c:axId val="1668220400"/>
        <c:scaling>
          <c:orientation val="maxMin"/>
        </c:scaling>
        <c:delete val="1"/>
        <c:axPos val="l"/>
        <c:numFmt formatCode="General" sourceLinked="1"/>
        <c:majorTickMark val="none"/>
        <c:minorTickMark val="none"/>
        <c:tickLblPos val="nextTo"/>
        <c:crossAx val="1668210800"/>
        <c:crosses val="autoZero"/>
        <c:auto val="1"/>
        <c:lblAlgn val="ctr"/>
        <c:lblOffset val="100"/>
        <c:noMultiLvlLbl val="0"/>
      </c:catAx>
      <c:valAx>
        <c:axId val="1668210800"/>
        <c:scaling>
          <c:orientation val="minMax"/>
        </c:scaling>
        <c:delete val="1"/>
        <c:axPos val="t"/>
        <c:numFmt formatCode="0%" sourceLinked="1"/>
        <c:majorTickMark val="none"/>
        <c:minorTickMark val="none"/>
        <c:tickLblPos val="nextTo"/>
        <c:crossAx val="1668220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103632147651635E-2"/>
          <c:y val="4.5335093087902074E-2"/>
          <c:w val="0.93256956004227487"/>
          <c:h val="0.88639016866609466"/>
        </c:manualLayout>
      </c:layout>
      <c:scatterChart>
        <c:scatterStyle val="lineMarker"/>
        <c:varyColors val="0"/>
        <c:ser>
          <c:idx val="0"/>
          <c:order val="0"/>
          <c:tx>
            <c:strRef>
              <c:f>Sheet1!$B$1</c:f>
              <c:strCache>
                <c:ptCount val="1"/>
                <c:pt idx="0">
                  <c:v>Y-Values</c:v>
                </c:pt>
              </c:strCache>
            </c:strRef>
          </c:tx>
          <c:spPr>
            <a:ln w="19050" cap="rnd">
              <a:noFill/>
              <a:round/>
            </a:ln>
            <a:effectLst/>
          </c:spPr>
          <c:marker>
            <c:symbol val="circle"/>
            <c:size val="13"/>
            <c:spPr>
              <a:solidFill>
                <a:srgbClr val="FFFFFF"/>
              </a:solidFill>
              <a:ln w="9525">
                <a:noFill/>
              </a:ln>
              <a:effectLst/>
            </c:spPr>
          </c:marker>
          <c:dPt>
            <c:idx val="2"/>
            <c:marker>
              <c:symbol val="circle"/>
              <c:size val="13"/>
              <c:spPr>
                <a:solidFill>
                  <a:schemeClr val="accent2">
                    <a:lumMod val="20000"/>
                    <a:lumOff val="80000"/>
                  </a:schemeClr>
                </a:solidFill>
                <a:ln w="9525">
                  <a:noFill/>
                </a:ln>
                <a:effectLst/>
              </c:spPr>
            </c:marker>
            <c:bubble3D val="0"/>
            <c:extLst>
              <c:ext xmlns:c16="http://schemas.microsoft.com/office/drawing/2014/chart" uri="{C3380CC4-5D6E-409C-BE32-E72D297353CC}">
                <c16:uniqueId val="{00000000-10C6-4843-98A8-205C25C085C6}"/>
              </c:ext>
            </c:extLst>
          </c:dPt>
          <c:dPt>
            <c:idx val="3"/>
            <c:marker>
              <c:symbol val="circle"/>
              <c:size val="13"/>
              <c:spPr>
                <a:solidFill>
                  <a:schemeClr val="accent2">
                    <a:lumMod val="20000"/>
                    <a:lumOff val="80000"/>
                  </a:schemeClr>
                </a:solidFill>
                <a:ln w="9525">
                  <a:noFill/>
                </a:ln>
                <a:effectLst/>
              </c:spPr>
            </c:marker>
            <c:bubble3D val="0"/>
            <c:extLst>
              <c:ext xmlns:c16="http://schemas.microsoft.com/office/drawing/2014/chart" uri="{C3380CC4-5D6E-409C-BE32-E72D297353CC}">
                <c16:uniqueId val="{00000001-10C6-4843-98A8-205C25C085C6}"/>
              </c:ext>
            </c:extLst>
          </c:dPt>
          <c:dPt>
            <c:idx val="4"/>
            <c:marker>
              <c:symbol val="circle"/>
              <c:size val="13"/>
              <c:spPr>
                <a:solidFill>
                  <a:srgbClr val="D2EA8E"/>
                </a:solidFill>
                <a:ln w="9525">
                  <a:noFill/>
                </a:ln>
                <a:effectLst/>
              </c:spPr>
            </c:marker>
            <c:bubble3D val="0"/>
            <c:extLst>
              <c:ext xmlns:c16="http://schemas.microsoft.com/office/drawing/2014/chart" uri="{C3380CC4-5D6E-409C-BE32-E72D297353CC}">
                <c16:uniqueId val="{00000002-10C6-4843-98A8-205C25C085C6}"/>
              </c:ext>
            </c:extLst>
          </c:dPt>
          <c:dPt>
            <c:idx val="5"/>
            <c:marker>
              <c:symbol val="circle"/>
              <c:size val="13"/>
              <c:spPr>
                <a:solidFill>
                  <a:schemeClr val="accent2">
                    <a:lumMod val="20000"/>
                    <a:lumOff val="80000"/>
                  </a:schemeClr>
                </a:solidFill>
                <a:ln w="9525">
                  <a:noFill/>
                </a:ln>
                <a:effectLst/>
              </c:spPr>
            </c:marker>
            <c:bubble3D val="0"/>
            <c:extLst>
              <c:ext xmlns:c16="http://schemas.microsoft.com/office/drawing/2014/chart" uri="{C3380CC4-5D6E-409C-BE32-E72D297353CC}">
                <c16:uniqueId val="{00000003-10C6-4843-98A8-205C25C085C6}"/>
              </c:ext>
            </c:extLst>
          </c:dPt>
          <c:dPt>
            <c:idx val="7"/>
            <c:marker>
              <c:symbol val="circle"/>
              <c:size val="13"/>
              <c:spPr>
                <a:solidFill>
                  <a:srgbClr val="D2EA8E"/>
                </a:solidFill>
                <a:ln w="9525">
                  <a:noFill/>
                </a:ln>
                <a:effectLst/>
              </c:spPr>
            </c:marker>
            <c:bubble3D val="0"/>
            <c:extLst>
              <c:ext xmlns:c16="http://schemas.microsoft.com/office/drawing/2014/chart" uri="{C3380CC4-5D6E-409C-BE32-E72D297353CC}">
                <c16:uniqueId val="{00000004-10C6-4843-98A8-205C25C085C6}"/>
              </c:ext>
            </c:extLst>
          </c:dPt>
          <c:dPt>
            <c:idx val="10"/>
            <c:marker>
              <c:symbol val="circle"/>
              <c:size val="13"/>
              <c:spPr>
                <a:solidFill>
                  <a:srgbClr val="D2EA8E"/>
                </a:solidFill>
                <a:ln w="9525">
                  <a:noFill/>
                </a:ln>
                <a:effectLst/>
              </c:spPr>
            </c:marker>
            <c:bubble3D val="0"/>
            <c:extLst>
              <c:ext xmlns:c16="http://schemas.microsoft.com/office/drawing/2014/chart" uri="{C3380CC4-5D6E-409C-BE32-E72D297353CC}">
                <c16:uniqueId val="{00000005-10C6-4843-98A8-205C25C085C6}"/>
              </c:ext>
            </c:extLst>
          </c:dPt>
          <c:dPt>
            <c:idx val="11"/>
            <c:marker>
              <c:symbol val="circle"/>
              <c:size val="13"/>
              <c:spPr>
                <a:solidFill>
                  <a:schemeClr val="accent2">
                    <a:lumMod val="20000"/>
                    <a:lumOff val="80000"/>
                  </a:schemeClr>
                </a:solidFill>
                <a:ln w="9525">
                  <a:noFill/>
                </a:ln>
                <a:effectLst/>
              </c:spPr>
            </c:marker>
            <c:bubble3D val="0"/>
            <c:extLst>
              <c:ext xmlns:c16="http://schemas.microsoft.com/office/drawing/2014/chart" uri="{C3380CC4-5D6E-409C-BE32-E72D297353CC}">
                <c16:uniqueId val="{00000006-10C6-4843-98A8-205C25C085C6}"/>
              </c:ext>
            </c:extLst>
          </c:dPt>
          <c:xVal>
            <c:numRef>
              <c:f>Sheet1!$A$2:$A$15</c:f>
              <c:numCache>
                <c:formatCode>0%</c:formatCode>
                <c:ptCount val="14"/>
                <c:pt idx="0">
                  <c:v>5.0589116354635102E-2</c:v>
                </c:pt>
                <c:pt idx="1">
                  <c:v>4.2172547558324398E-2</c:v>
                </c:pt>
                <c:pt idx="2">
                  <c:v>0.101600204935552</c:v>
                </c:pt>
                <c:pt idx="3">
                  <c:v>0.101748355303376</c:v>
                </c:pt>
                <c:pt idx="4">
                  <c:v>7.5094471447025496E-2</c:v>
                </c:pt>
                <c:pt idx="5">
                  <c:v>7.9709964487050602E-2</c:v>
                </c:pt>
                <c:pt idx="6">
                  <c:v>4.8269011136121302E-2</c:v>
                </c:pt>
                <c:pt idx="7">
                  <c:v>9.6594232468977095E-2</c:v>
                </c:pt>
                <c:pt idx="8">
                  <c:v>3.9244251369293701E-2</c:v>
                </c:pt>
                <c:pt idx="9">
                  <c:v>6.2833029815005201E-2</c:v>
                </c:pt>
                <c:pt idx="10">
                  <c:v>7.9211130178433606E-2</c:v>
                </c:pt>
                <c:pt idx="11">
                  <c:v>0.101570869749736</c:v>
                </c:pt>
                <c:pt idx="12">
                  <c:v>6.6996876096306904E-2</c:v>
                </c:pt>
                <c:pt idx="13">
                  <c:v>5.4365939100161999E-2</c:v>
                </c:pt>
              </c:numCache>
            </c:numRef>
          </c:xVal>
          <c:yVal>
            <c:numRef>
              <c:f>Sheet1!$B$2:$B$15</c:f>
              <c:numCache>
                <c:formatCode>0%</c:formatCode>
                <c:ptCount val="14"/>
                <c:pt idx="0">
                  <c:v>0.64043713140961078</c:v>
                </c:pt>
                <c:pt idx="1">
                  <c:v>0.7952991307680346</c:v>
                </c:pt>
                <c:pt idx="2">
                  <c:v>0.56368025441005964</c:v>
                </c:pt>
                <c:pt idx="3">
                  <c:v>0.38291848820891061</c:v>
                </c:pt>
                <c:pt idx="4">
                  <c:v>0.65168418961203078</c:v>
                </c:pt>
                <c:pt idx="5">
                  <c:v>0.42539098991293334</c:v>
                </c:pt>
                <c:pt idx="6">
                  <c:v>0.50446248358541323</c:v>
                </c:pt>
                <c:pt idx="7">
                  <c:v>0.64127784891738515</c:v>
                </c:pt>
                <c:pt idx="8">
                  <c:v>0.72975160387916571</c:v>
                </c:pt>
                <c:pt idx="9">
                  <c:v>0.56024534046595031</c:v>
                </c:pt>
                <c:pt idx="10">
                  <c:v>0.80309277760958342</c:v>
                </c:pt>
                <c:pt idx="11">
                  <c:v>0.52371167228590831</c:v>
                </c:pt>
                <c:pt idx="12">
                  <c:v>0.40606989160537477</c:v>
                </c:pt>
                <c:pt idx="13">
                  <c:v>0.85205552595561496</c:v>
                </c:pt>
              </c:numCache>
            </c:numRef>
          </c:yVal>
          <c:smooth val="0"/>
          <c:extLst>
            <c:ext xmlns:c16="http://schemas.microsoft.com/office/drawing/2014/chart" uri="{C3380CC4-5D6E-409C-BE32-E72D297353CC}">
              <c16:uniqueId val="{00000007-10C6-4843-98A8-205C25C085C6}"/>
            </c:ext>
          </c:extLst>
        </c:ser>
        <c:dLbls>
          <c:showLegendKey val="0"/>
          <c:showVal val="0"/>
          <c:showCatName val="0"/>
          <c:showSerName val="0"/>
          <c:showPercent val="0"/>
          <c:showBubbleSize val="0"/>
        </c:dLbls>
        <c:axId val="165764912"/>
        <c:axId val="165760112"/>
      </c:scatterChart>
      <c:valAx>
        <c:axId val="165764912"/>
        <c:scaling>
          <c:orientation val="minMax"/>
          <c:max val="0.11000000000000001"/>
          <c:min val="3.0000000000000006E-2"/>
        </c:scaling>
        <c:delete val="0"/>
        <c:axPos val="b"/>
        <c:numFmt formatCode="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65760112"/>
        <c:crosses val="autoZero"/>
        <c:crossBetween val="midCat"/>
      </c:valAx>
      <c:valAx>
        <c:axId val="165760112"/>
        <c:scaling>
          <c:orientation val="minMax"/>
          <c:max val="0.9"/>
          <c:min val="0.30000000000000004"/>
        </c:scaling>
        <c:delete val="1"/>
        <c:axPos val="l"/>
        <c:numFmt formatCode="0%" sourceLinked="1"/>
        <c:majorTickMark val="out"/>
        <c:minorTickMark val="none"/>
        <c:tickLblPos val="nextTo"/>
        <c:crossAx val="165764912"/>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sz="1400">
                <a:solidFill>
                  <a:schemeClr val="tx1"/>
                </a:solidFill>
              </a:rPr>
              <a:t>% selecting vulnerability traits by category</a:t>
            </a:r>
          </a:p>
        </c:rich>
      </c:tx>
      <c:layout>
        <c:manualLayout>
          <c:xMode val="edge"/>
          <c:yMode val="edge"/>
          <c:x val="0.15612830847675183"/>
          <c:y val="3.465071218127142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2.1887254448006436E-2"/>
          <c:y val="0.16137829707747273"/>
          <c:w val="0.9631866953452124"/>
          <c:h val="0.66506559784132957"/>
        </c:manualLayout>
      </c:layout>
      <c:barChart>
        <c:barDir val="col"/>
        <c:grouping val="stacked"/>
        <c:varyColors val="0"/>
        <c:ser>
          <c:idx val="2"/>
          <c:order val="0"/>
          <c:tx>
            <c:strRef>
              <c:f>Sheet1!$A$2</c:f>
              <c:strCache>
                <c:ptCount val="1"/>
                <c:pt idx="0">
                  <c:v>Health</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Apr-24</c:v>
                </c:pt>
                <c:pt idx="1">
                  <c:v>Oct-24</c:v>
                </c:pt>
                <c:pt idx="2">
                  <c:v>Jan-25</c:v>
                </c:pt>
                <c:pt idx="3">
                  <c:v>Apr-25</c:v>
                </c:pt>
                <c:pt idx="4">
                  <c:v>Jul-25</c:v>
                </c:pt>
              </c:strCache>
            </c:strRef>
          </c:cat>
          <c:val>
            <c:numRef>
              <c:f>Sheet1!$B$2:$F$2</c:f>
              <c:numCache>
                <c:formatCode>0%</c:formatCode>
                <c:ptCount val="5"/>
                <c:pt idx="0">
                  <c:v>0.22</c:v>
                </c:pt>
                <c:pt idx="1">
                  <c:v>0.21</c:v>
                </c:pt>
                <c:pt idx="2">
                  <c:v>0.21</c:v>
                </c:pt>
                <c:pt idx="3">
                  <c:v>0.24</c:v>
                </c:pt>
                <c:pt idx="4">
                  <c:v>0.26</c:v>
                </c:pt>
              </c:numCache>
            </c:numRef>
          </c:val>
          <c:extLst>
            <c:ext xmlns:c16="http://schemas.microsoft.com/office/drawing/2014/chart" uri="{C3380CC4-5D6E-409C-BE32-E72D297353CC}">
              <c16:uniqueId val="{00000000-4C21-42C0-93DC-F1B74A0ED243}"/>
            </c:ext>
          </c:extLst>
        </c:ser>
        <c:ser>
          <c:idx val="0"/>
          <c:order val="1"/>
          <c:tx>
            <c:strRef>
              <c:f>Sheet1!$A$3</c:f>
              <c:strCache>
                <c:ptCount val="1"/>
                <c:pt idx="0">
                  <c:v>Life event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Apr-24</c:v>
                </c:pt>
                <c:pt idx="1">
                  <c:v>Oct-24</c:v>
                </c:pt>
                <c:pt idx="2">
                  <c:v>Jan-25</c:v>
                </c:pt>
                <c:pt idx="3">
                  <c:v>Apr-25</c:v>
                </c:pt>
                <c:pt idx="4">
                  <c:v>Jul-25</c:v>
                </c:pt>
              </c:strCache>
            </c:strRef>
          </c:cat>
          <c:val>
            <c:numRef>
              <c:f>Sheet1!$B$3:$F$3</c:f>
              <c:numCache>
                <c:formatCode>0%</c:formatCode>
                <c:ptCount val="5"/>
                <c:pt idx="0">
                  <c:v>0.22</c:v>
                </c:pt>
                <c:pt idx="1">
                  <c:v>0.22</c:v>
                </c:pt>
                <c:pt idx="2">
                  <c:v>0.21</c:v>
                </c:pt>
                <c:pt idx="3">
                  <c:v>0.22</c:v>
                </c:pt>
                <c:pt idx="4">
                  <c:v>0.21</c:v>
                </c:pt>
              </c:numCache>
            </c:numRef>
          </c:val>
          <c:extLst>
            <c:ext xmlns:c16="http://schemas.microsoft.com/office/drawing/2014/chart" uri="{C3380CC4-5D6E-409C-BE32-E72D297353CC}">
              <c16:uniqueId val="{00000001-4C21-42C0-93DC-F1B74A0ED243}"/>
            </c:ext>
          </c:extLst>
        </c:ser>
        <c:ser>
          <c:idx val="1"/>
          <c:order val="2"/>
          <c:tx>
            <c:strRef>
              <c:f>Sheet1!$A$4</c:f>
              <c:strCache>
                <c:ptCount val="1"/>
                <c:pt idx="0">
                  <c:v>Resilience</c:v>
                </c:pt>
              </c:strCache>
            </c:strRef>
          </c:tx>
          <c:spPr>
            <a:solidFill>
              <a:schemeClr val="bg1">
                <a:lumMod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Apr-24</c:v>
                </c:pt>
                <c:pt idx="1">
                  <c:v>Oct-24</c:v>
                </c:pt>
                <c:pt idx="2">
                  <c:v>Jan-25</c:v>
                </c:pt>
                <c:pt idx="3">
                  <c:v>Apr-25</c:v>
                </c:pt>
                <c:pt idx="4">
                  <c:v>Jul-25</c:v>
                </c:pt>
              </c:strCache>
            </c:strRef>
          </c:cat>
          <c:val>
            <c:numRef>
              <c:f>Sheet1!$B$4:$F$4</c:f>
              <c:numCache>
                <c:formatCode>0%</c:formatCode>
                <c:ptCount val="5"/>
                <c:pt idx="0">
                  <c:v>0.47</c:v>
                </c:pt>
                <c:pt idx="1">
                  <c:v>0.46</c:v>
                </c:pt>
                <c:pt idx="2">
                  <c:v>0.45</c:v>
                </c:pt>
                <c:pt idx="3">
                  <c:v>0.43</c:v>
                </c:pt>
                <c:pt idx="4">
                  <c:v>0.43</c:v>
                </c:pt>
              </c:numCache>
            </c:numRef>
          </c:val>
          <c:extLst>
            <c:ext xmlns:c16="http://schemas.microsoft.com/office/drawing/2014/chart" uri="{C3380CC4-5D6E-409C-BE32-E72D297353CC}">
              <c16:uniqueId val="{00000002-4C21-42C0-93DC-F1B74A0ED243}"/>
            </c:ext>
          </c:extLst>
        </c:ser>
        <c:ser>
          <c:idx val="3"/>
          <c:order val="3"/>
          <c:tx>
            <c:strRef>
              <c:f>Sheet1!$A$5</c:f>
              <c:strCache>
                <c:ptCount val="1"/>
                <c:pt idx="0">
                  <c:v>Capability</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Apr-24</c:v>
                </c:pt>
                <c:pt idx="1">
                  <c:v>Oct-24</c:v>
                </c:pt>
                <c:pt idx="2">
                  <c:v>Jan-25</c:v>
                </c:pt>
                <c:pt idx="3">
                  <c:v>Apr-25</c:v>
                </c:pt>
                <c:pt idx="4">
                  <c:v>Jul-25</c:v>
                </c:pt>
              </c:strCache>
            </c:strRef>
          </c:cat>
          <c:val>
            <c:numRef>
              <c:f>Sheet1!$B$5:$F$5</c:f>
              <c:numCache>
                <c:formatCode>0%</c:formatCode>
                <c:ptCount val="5"/>
                <c:pt idx="0">
                  <c:v>0.21</c:v>
                </c:pt>
                <c:pt idx="1">
                  <c:v>0.2</c:v>
                </c:pt>
                <c:pt idx="2">
                  <c:v>0.2</c:v>
                </c:pt>
                <c:pt idx="3">
                  <c:v>0.19</c:v>
                </c:pt>
                <c:pt idx="4">
                  <c:v>0.18</c:v>
                </c:pt>
              </c:numCache>
            </c:numRef>
          </c:val>
          <c:extLst>
            <c:ext xmlns:c16="http://schemas.microsoft.com/office/drawing/2014/chart" uri="{C3380CC4-5D6E-409C-BE32-E72D297353CC}">
              <c16:uniqueId val="{00000003-4C21-42C0-93DC-F1B74A0ED243}"/>
            </c:ext>
          </c:extLst>
        </c:ser>
        <c:dLbls>
          <c:showLegendKey val="0"/>
          <c:showVal val="0"/>
          <c:showCatName val="0"/>
          <c:showSerName val="0"/>
          <c:showPercent val="0"/>
          <c:showBubbleSize val="0"/>
        </c:dLbls>
        <c:gapWidth val="100"/>
        <c:overlap val="100"/>
        <c:axId val="1476221823"/>
        <c:axId val="1476222783"/>
      </c:barChart>
      <c:catAx>
        <c:axId val="1476221823"/>
        <c:scaling>
          <c:orientation val="minMax"/>
        </c:scaling>
        <c:delete val="0"/>
        <c:axPos val="b"/>
        <c:majorGridlines>
          <c:spPr>
            <a:ln w="9525" cap="flat" cmpd="sng" algn="ctr">
              <a:solidFill>
                <a:schemeClr val="bg2">
                  <a:lumMod val="90000"/>
                </a:schemeClr>
              </a:solidFill>
              <a:round/>
            </a:ln>
            <a:effectLst/>
          </c:spPr>
        </c:majorGridlines>
        <c:numFmt formatCode="General" sourceLinked="1"/>
        <c:majorTickMark val="out"/>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476222783"/>
        <c:crosses val="autoZero"/>
        <c:auto val="0"/>
        <c:lblAlgn val="ctr"/>
        <c:lblOffset val="100"/>
        <c:noMultiLvlLbl val="0"/>
      </c:catAx>
      <c:valAx>
        <c:axId val="1476222783"/>
        <c:scaling>
          <c:orientation val="minMax"/>
          <c:max val="1.3"/>
        </c:scaling>
        <c:delete val="1"/>
        <c:axPos val="l"/>
        <c:numFmt formatCode="0%" sourceLinked="1"/>
        <c:majorTickMark val="out"/>
        <c:minorTickMark val="none"/>
        <c:tickLblPos val="nextTo"/>
        <c:crossAx val="14762218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a:solidFill>
                  <a:schemeClr val="tx1"/>
                </a:solidFill>
              </a:rPr>
              <a:t>% vulnerable consumers (Total)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2.1887254448006436E-2"/>
          <c:y val="0.23499282463309051"/>
          <c:w val="0.9631866953452124"/>
          <c:h val="0.54654095494505561"/>
        </c:manualLayout>
      </c:layout>
      <c:lineChart>
        <c:grouping val="standard"/>
        <c:varyColors val="0"/>
        <c:ser>
          <c:idx val="0"/>
          <c:order val="0"/>
          <c:tx>
            <c:strRef>
              <c:f>Sheet1!$A$2</c:f>
              <c:strCache>
                <c:ptCount val="1"/>
                <c:pt idx="0">
                  <c:v>% vulnerable consumers</c:v>
                </c:pt>
              </c:strCache>
            </c:strRef>
          </c:tx>
          <c:spPr>
            <a:ln w="28575" cap="rnd">
              <a:solidFill>
                <a:schemeClr val="tx1"/>
              </a:solidFill>
              <a:round/>
            </a:ln>
            <a:effectLst/>
          </c:spPr>
          <c:marker>
            <c:symbol val="square"/>
            <c:size val="10"/>
            <c:spPr>
              <a:solidFill>
                <a:schemeClr val="tx1"/>
              </a:solidFill>
              <a:ln w="9525">
                <a:solidFill>
                  <a:schemeClr val="tx1"/>
                </a:solidFill>
              </a:ln>
              <a:effectLst/>
            </c:spPr>
          </c:marker>
          <c:dPt>
            <c:idx val="1"/>
            <c:marker>
              <c:symbol val="square"/>
              <c:size val="10"/>
              <c:spPr>
                <a:solidFill>
                  <a:schemeClr val="tx1"/>
                </a:solidFill>
                <a:ln w="9525">
                  <a:solidFill>
                    <a:schemeClr val="tx1"/>
                  </a:solidFill>
                </a:ln>
                <a:effectLst/>
              </c:spPr>
            </c:marker>
            <c:bubble3D val="0"/>
            <c:spPr>
              <a:ln w="28575" cap="rnd">
                <a:solidFill>
                  <a:schemeClr val="tx1"/>
                </a:solidFill>
                <a:round/>
              </a:ln>
              <a:effectLst/>
            </c:spPr>
            <c:extLst>
              <c:ext xmlns:c16="http://schemas.microsoft.com/office/drawing/2014/chart" uri="{C3380CC4-5D6E-409C-BE32-E72D297353CC}">
                <c16:uniqueId val="{00000001-DF18-49E8-AE62-3F3DBB6D25F8}"/>
              </c:ext>
            </c:extLst>
          </c:dPt>
          <c:dPt>
            <c:idx val="2"/>
            <c:marker>
              <c:symbol val="square"/>
              <c:size val="10"/>
              <c:spPr>
                <a:solidFill>
                  <a:schemeClr val="tx1"/>
                </a:solidFill>
                <a:ln w="9525">
                  <a:solidFill>
                    <a:schemeClr val="tx1"/>
                  </a:solidFill>
                </a:ln>
                <a:effectLst/>
              </c:spPr>
            </c:marker>
            <c:bubble3D val="0"/>
            <c:spPr>
              <a:ln w="28575" cap="rnd">
                <a:solidFill>
                  <a:schemeClr val="tx1"/>
                </a:solidFill>
                <a:round/>
              </a:ln>
              <a:effectLst/>
            </c:spPr>
            <c:extLst>
              <c:ext xmlns:c16="http://schemas.microsoft.com/office/drawing/2014/chart" uri="{C3380CC4-5D6E-409C-BE32-E72D297353CC}">
                <c16:uniqueId val="{00000002-DF18-49E8-AE62-3F3DBB6D25F8}"/>
              </c:ext>
            </c:extLst>
          </c:dPt>
          <c:dPt>
            <c:idx val="3"/>
            <c:marker>
              <c:symbol val="square"/>
              <c:size val="10"/>
              <c:spPr>
                <a:solidFill>
                  <a:schemeClr val="tx1"/>
                </a:solidFill>
                <a:ln w="9525">
                  <a:solidFill>
                    <a:schemeClr val="tx1"/>
                  </a:solidFill>
                </a:ln>
                <a:effectLst/>
              </c:spPr>
            </c:marker>
            <c:bubble3D val="0"/>
            <c:spPr>
              <a:ln w="28575" cap="rnd">
                <a:solidFill>
                  <a:schemeClr val="tx1"/>
                </a:solidFill>
                <a:round/>
              </a:ln>
              <a:effectLst/>
            </c:spPr>
            <c:extLst>
              <c:ext xmlns:c16="http://schemas.microsoft.com/office/drawing/2014/chart" uri="{C3380CC4-5D6E-409C-BE32-E72D297353CC}">
                <c16:uniqueId val="{00000003-DF18-49E8-AE62-3F3DBB6D25F8}"/>
              </c:ext>
            </c:extLst>
          </c:dPt>
          <c:dLbls>
            <c:spPr>
              <a:solidFill>
                <a:schemeClr val="bg1"/>
              </a:solidFill>
              <a:ln>
                <a:solidFill>
                  <a:schemeClr val="tx2">
                    <a:alpha val="98000"/>
                  </a:schemeClr>
                </a:solid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Apr-24</c:v>
                </c:pt>
                <c:pt idx="1">
                  <c:v>Oct-24</c:v>
                </c:pt>
                <c:pt idx="2">
                  <c:v>Jan-25</c:v>
                </c:pt>
                <c:pt idx="3">
                  <c:v>Apr-25</c:v>
                </c:pt>
                <c:pt idx="4">
                  <c:v>Jul-25</c:v>
                </c:pt>
              </c:strCache>
            </c:strRef>
          </c:cat>
          <c:val>
            <c:numRef>
              <c:f>Sheet1!$B$2:$F$2</c:f>
              <c:numCache>
                <c:formatCode>0%</c:formatCode>
                <c:ptCount val="5"/>
                <c:pt idx="0">
                  <c:v>0.63</c:v>
                </c:pt>
                <c:pt idx="1">
                  <c:v>0.62</c:v>
                </c:pt>
                <c:pt idx="2">
                  <c:v>0.61</c:v>
                </c:pt>
                <c:pt idx="3">
                  <c:v>0.6</c:v>
                </c:pt>
                <c:pt idx="4">
                  <c:v>0.6</c:v>
                </c:pt>
              </c:numCache>
            </c:numRef>
          </c:val>
          <c:smooth val="0"/>
          <c:extLst>
            <c:ext xmlns:c16="http://schemas.microsoft.com/office/drawing/2014/chart" uri="{C3380CC4-5D6E-409C-BE32-E72D297353CC}">
              <c16:uniqueId val="{00000000-DF18-49E8-AE62-3F3DBB6D25F8}"/>
            </c:ext>
          </c:extLst>
        </c:ser>
        <c:dLbls>
          <c:showLegendKey val="0"/>
          <c:showVal val="0"/>
          <c:showCatName val="0"/>
          <c:showSerName val="0"/>
          <c:showPercent val="0"/>
          <c:showBubbleSize val="0"/>
        </c:dLbls>
        <c:marker val="1"/>
        <c:smooth val="0"/>
        <c:axId val="1476221823"/>
        <c:axId val="1476222783"/>
      </c:lineChart>
      <c:catAx>
        <c:axId val="1476221823"/>
        <c:scaling>
          <c:orientation val="minMax"/>
        </c:scaling>
        <c:delete val="0"/>
        <c:axPos val="b"/>
        <c:majorGridlines>
          <c:spPr>
            <a:ln w="9525" cap="flat" cmpd="sng" algn="ctr">
              <a:solidFill>
                <a:schemeClr val="bg2">
                  <a:lumMod val="90000"/>
                </a:schemeClr>
              </a:solidFill>
              <a:round/>
            </a:ln>
            <a:effectLst/>
          </c:spPr>
        </c:majorGridlines>
        <c:numFmt formatCode="General" sourceLinked="1"/>
        <c:majorTickMark val="out"/>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476222783"/>
        <c:crosses val="autoZero"/>
        <c:auto val="0"/>
        <c:lblAlgn val="ctr"/>
        <c:lblOffset val="100"/>
        <c:noMultiLvlLbl val="0"/>
      </c:catAx>
      <c:valAx>
        <c:axId val="1476222783"/>
        <c:scaling>
          <c:orientation val="minMax"/>
          <c:max val="0.8"/>
          <c:min val="0.4"/>
        </c:scaling>
        <c:delete val="1"/>
        <c:axPos val="l"/>
        <c:numFmt formatCode="0%" sourceLinked="1"/>
        <c:majorTickMark val="out"/>
        <c:minorTickMark val="none"/>
        <c:tickLblPos val="nextTo"/>
        <c:crossAx val="147622182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355774-1938-5D33-EF39-9D0221D8A0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F257789E-5D77-304E-7CF0-5B94D8D283E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24E025-5C67-4952-81B8-3DF99C3A47BB}" type="datetimeFigureOut">
              <a:rPr lang="en-GB" smtClean="0"/>
              <a:t>13/11/2025</a:t>
            </a:fld>
            <a:endParaRPr lang="en-GB"/>
          </a:p>
        </p:txBody>
      </p:sp>
      <p:sp>
        <p:nvSpPr>
          <p:cNvPr id="4" name="Footer Placeholder 3">
            <a:extLst>
              <a:ext uri="{FF2B5EF4-FFF2-40B4-BE49-F238E27FC236}">
                <a16:creationId xmlns:a16="http://schemas.microsoft.com/office/drawing/2014/main" id="{CFD7F5D5-2D2A-C608-05E1-63572BF88FF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17E19C4-DEE7-C620-1F84-1C0B1030F6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9EFC194-DE00-4C8C-856C-0C34E7C0174C}" type="slidenum">
              <a:rPr lang="en-GB" smtClean="0"/>
              <a:t>‹#›</a:t>
            </a:fld>
            <a:endParaRPr lang="en-GB"/>
          </a:p>
        </p:txBody>
      </p:sp>
    </p:spTree>
    <p:extLst>
      <p:ext uri="{BB962C8B-B14F-4D97-AF65-F5344CB8AC3E}">
        <p14:creationId xmlns:p14="http://schemas.microsoft.com/office/powerpoint/2010/main" val="31117290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1C94DE-C6E9-2042-A7A2-1F8381175D72}" type="datetimeFigureOut">
              <a:rPr lang="en-US" smtClean="0"/>
              <a:t>11/13/2025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59E58A-313B-194B-A18B-5EEF949CE8AC}" type="slidenum">
              <a:rPr lang="en-US" smtClean="0"/>
              <a:t>‹#›</a:t>
            </a:fld>
            <a:endParaRPr lang="en-US"/>
          </a:p>
        </p:txBody>
      </p:sp>
    </p:spTree>
    <p:extLst>
      <p:ext uri="{BB962C8B-B14F-4D97-AF65-F5344CB8AC3E}">
        <p14:creationId xmlns:p14="http://schemas.microsoft.com/office/powerpoint/2010/main" val="1840970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9E58A-313B-194B-A18B-5EEF949CE8AC}" type="slidenum">
              <a:rPr lang="en-US" smtClean="0"/>
              <a:t>2</a:t>
            </a:fld>
            <a:endParaRPr lang="en-US"/>
          </a:p>
        </p:txBody>
      </p:sp>
    </p:spTree>
    <p:extLst>
      <p:ext uri="{BB962C8B-B14F-4D97-AF65-F5344CB8AC3E}">
        <p14:creationId xmlns:p14="http://schemas.microsoft.com/office/powerpoint/2010/main" val="2693643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9E58A-313B-194B-A18B-5EEF949CE8AC}" type="slidenum">
              <a:rPr lang="en-US" smtClean="0"/>
              <a:t>11</a:t>
            </a:fld>
            <a:endParaRPr lang="en-US"/>
          </a:p>
        </p:txBody>
      </p:sp>
    </p:spTree>
    <p:extLst>
      <p:ext uri="{BB962C8B-B14F-4D97-AF65-F5344CB8AC3E}">
        <p14:creationId xmlns:p14="http://schemas.microsoft.com/office/powerpoint/2010/main" val="3092822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59E58A-313B-194B-A18B-5EEF949CE8AC}" type="slidenum">
              <a:rPr lang="en-US" smtClean="0"/>
              <a:t>12</a:t>
            </a:fld>
            <a:endParaRPr lang="en-US"/>
          </a:p>
        </p:txBody>
      </p:sp>
    </p:spTree>
    <p:extLst>
      <p:ext uri="{BB962C8B-B14F-4D97-AF65-F5344CB8AC3E}">
        <p14:creationId xmlns:p14="http://schemas.microsoft.com/office/powerpoint/2010/main" val="1027215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1438C-6503-58FE-D6D0-DA1C5444BA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C36AD3-EA4F-57F2-3BFA-B4AC4A2CB0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175D1B-34D5-9202-809B-719902F7C72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C586ADE-E63B-7A30-97B8-9AE0898876D8}"/>
              </a:ext>
            </a:extLst>
          </p:cNvPr>
          <p:cNvSpPr>
            <a:spLocks noGrp="1"/>
          </p:cNvSpPr>
          <p:nvPr>
            <p:ph type="sldNum" sz="quarter" idx="5"/>
          </p:nvPr>
        </p:nvSpPr>
        <p:spPr/>
        <p:txBody>
          <a:bodyPr/>
          <a:lstStyle/>
          <a:p>
            <a:fld id="{8E59E58A-313B-194B-A18B-5EEF949CE8AC}" type="slidenum">
              <a:rPr lang="en-US" smtClean="0"/>
              <a:t>13</a:t>
            </a:fld>
            <a:endParaRPr lang="en-US"/>
          </a:p>
        </p:txBody>
      </p:sp>
    </p:spTree>
    <p:extLst>
      <p:ext uri="{BB962C8B-B14F-4D97-AF65-F5344CB8AC3E}">
        <p14:creationId xmlns:p14="http://schemas.microsoft.com/office/powerpoint/2010/main" val="3546362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BB316-A6E8-03C9-9FBF-ED026C7226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F8D40E-1F8A-9EEA-431F-D0717BA298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B866E7-E716-9386-0788-8DCAC486536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CE042C1-A768-436F-1156-25B1EA190710}"/>
              </a:ext>
            </a:extLst>
          </p:cNvPr>
          <p:cNvSpPr>
            <a:spLocks noGrp="1"/>
          </p:cNvSpPr>
          <p:nvPr>
            <p:ph type="sldNum" sz="quarter" idx="5"/>
          </p:nvPr>
        </p:nvSpPr>
        <p:spPr/>
        <p:txBody>
          <a:bodyPr/>
          <a:lstStyle/>
          <a:p>
            <a:fld id="{8E59E58A-313B-194B-A18B-5EEF949CE8AC}" type="slidenum">
              <a:rPr lang="en-US" smtClean="0"/>
              <a:t>14</a:t>
            </a:fld>
            <a:endParaRPr lang="en-US"/>
          </a:p>
        </p:txBody>
      </p:sp>
    </p:spTree>
    <p:extLst>
      <p:ext uri="{BB962C8B-B14F-4D97-AF65-F5344CB8AC3E}">
        <p14:creationId xmlns:p14="http://schemas.microsoft.com/office/powerpoint/2010/main" val="3402393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265A1-AE99-E1F1-E462-20D725E514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FD79C5-1629-59CC-D417-BAD630246B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7E16C9-0919-7990-3A47-ACA11E346D50}"/>
              </a:ext>
            </a:extLst>
          </p:cNvPr>
          <p:cNvSpPr>
            <a:spLocks noGrp="1"/>
          </p:cNvSpPr>
          <p:nvPr>
            <p:ph type="body" idx="1"/>
          </p:nvPr>
        </p:nvSpPr>
        <p:spPr/>
        <p:txBody>
          <a:bodyPr/>
          <a:lstStyle/>
          <a:p>
            <a:pPr marL="228600" indent="-228600">
              <a:buAutoNum type="arabicPeriod"/>
            </a:pPr>
            <a:endParaRPr lang="en-GB" dirty="0"/>
          </a:p>
        </p:txBody>
      </p:sp>
      <p:sp>
        <p:nvSpPr>
          <p:cNvPr id="4" name="Slide Number Placeholder 3">
            <a:extLst>
              <a:ext uri="{FF2B5EF4-FFF2-40B4-BE49-F238E27FC236}">
                <a16:creationId xmlns:a16="http://schemas.microsoft.com/office/drawing/2014/main" id="{2D57E993-6BBB-32AD-4C2C-96E7168A1FA1}"/>
              </a:ext>
            </a:extLst>
          </p:cNvPr>
          <p:cNvSpPr>
            <a:spLocks noGrp="1"/>
          </p:cNvSpPr>
          <p:nvPr>
            <p:ph type="sldNum" sz="quarter" idx="5"/>
          </p:nvPr>
        </p:nvSpPr>
        <p:spPr/>
        <p:txBody>
          <a:bodyPr/>
          <a:lstStyle/>
          <a:p>
            <a:fld id="{8E59E58A-313B-194B-A18B-5EEF949CE8AC}" type="slidenum">
              <a:rPr lang="en-US" smtClean="0"/>
              <a:t>15</a:t>
            </a:fld>
            <a:endParaRPr lang="en-US"/>
          </a:p>
        </p:txBody>
      </p:sp>
    </p:spTree>
    <p:extLst>
      <p:ext uri="{BB962C8B-B14F-4D97-AF65-F5344CB8AC3E}">
        <p14:creationId xmlns:p14="http://schemas.microsoft.com/office/powerpoint/2010/main" val="419825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9E58A-313B-194B-A18B-5EEF949CE8AC}" type="slidenum">
              <a:rPr lang="en-US" smtClean="0"/>
              <a:t>16</a:t>
            </a:fld>
            <a:endParaRPr lang="en-US"/>
          </a:p>
        </p:txBody>
      </p:sp>
    </p:spTree>
    <p:extLst>
      <p:ext uri="{BB962C8B-B14F-4D97-AF65-F5344CB8AC3E}">
        <p14:creationId xmlns:p14="http://schemas.microsoft.com/office/powerpoint/2010/main" val="1342996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536D0-6D9C-1FB2-6A33-B8E0C1696E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91F5F5-B486-80B4-30B0-B70F302346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C07C02-4EC4-0C23-2F0B-EE7F07C2B2E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2877D4C-0709-53BC-3C8C-A24EA9645915}"/>
              </a:ext>
            </a:extLst>
          </p:cNvPr>
          <p:cNvSpPr>
            <a:spLocks noGrp="1"/>
          </p:cNvSpPr>
          <p:nvPr>
            <p:ph type="sldNum" sz="quarter" idx="5"/>
          </p:nvPr>
        </p:nvSpPr>
        <p:spPr/>
        <p:txBody>
          <a:bodyPr/>
          <a:lstStyle/>
          <a:p>
            <a:fld id="{8E59E58A-313B-194B-A18B-5EEF949CE8AC}" type="slidenum">
              <a:rPr lang="en-US" smtClean="0"/>
              <a:t>17</a:t>
            </a:fld>
            <a:endParaRPr lang="en-US"/>
          </a:p>
        </p:txBody>
      </p:sp>
    </p:spTree>
    <p:extLst>
      <p:ext uri="{BB962C8B-B14F-4D97-AF65-F5344CB8AC3E}">
        <p14:creationId xmlns:p14="http://schemas.microsoft.com/office/powerpoint/2010/main" val="3061789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2E1DD-85E1-115F-EDD6-7D20C9F5F0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7D0295-1AF5-554C-3298-5641E759E5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766624-469D-EAB2-7E61-1D9AF0569F6D}"/>
              </a:ext>
            </a:extLst>
          </p:cNvPr>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C911701-A912-5D57-79AC-8F76D75F1B9C}"/>
              </a:ext>
            </a:extLst>
          </p:cNvPr>
          <p:cNvSpPr>
            <a:spLocks noGrp="1"/>
          </p:cNvSpPr>
          <p:nvPr>
            <p:ph type="sldNum" sz="quarter" idx="5"/>
          </p:nvPr>
        </p:nvSpPr>
        <p:spPr/>
        <p:txBody>
          <a:bodyPr/>
          <a:lstStyle/>
          <a:p>
            <a:fld id="{8E59E58A-313B-194B-A18B-5EEF949CE8AC}" type="slidenum">
              <a:rPr lang="en-US" smtClean="0"/>
              <a:t>18</a:t>
            </a:fld>
            <a:endParaRPr lang="en-US"/>
          </a:p>
        </p:txBody>
      </p:sp>
    </p:spTree>
    <p:extLst>
      <p:ext uri="{BB962C8B-B14F-4D97-AF65-F5344CB8AC3E}">
        <p14:creationId xmlns:p14="http://schemas.microsoft.com/office/powerpoint/2010/main" val="3246935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05AA2-09D2-D09A-5870-6D331085C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684C39-8EF2-A4BD-F279-C897B3CBB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FE3662-AA5C-5BA0-D4D7-793FA714C1B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919C374-C071-F2A6-9528-15A5F5C6A9ED}"/>
              </a:ext>
            </a:extLst>
          </p:cNvPr>
          <p:cNvSpPr>
            <a:spLocks noGrp="1"/>
          </p:cNvSpPr>
          <p:nvPr>
            <p:ph type="sldNum" sz="quarter" idx="5"/>
          </p:nvPr>
        </p:nvSpPr>
        <p:spPr/>
        <p:txBody>
          <a:bodyPr/>
          <a:lstStyle/>
          <a:p>
            <a:fld id="{8E59E58A-313B-194B-A18B-5EEF949CE8AC}" type="slidenum">
              <a:rPr lang="en-US" smtClean="0"/>
              <a:t>19</a:t>
            </a:fld>
            <a:endParaRPr lang="en-US"/>
          </a:p>
        </p:txBody>
      </p:sp>
    </p:spTree>
    <p:extLst>
      <p:ext uri="{BB962C8B-B14F-4D97-AF65-F5344CB8AC3E}">
        <p14:creationId xmlns:p14="http://schemas.microsoft.com/office/powerpoint/2010/main" val="2911888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95A6E-1A4F-A4C5-80EE-2542FF9DD9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D16A50-FB9C-C690-B0DD-D685B764A2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C9C7D8-3161-CC48-D499-824A2C736D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8192BB12-54A0-D48A-BC63-7D44C97A2C99}"/>
              </a:ext>
            </a:extLst>
          </p:cNvPr>
          <p:cNvSpPr>
            <a:spLocks noGrp="1"/>
          </p:cNvSpPr>
          <p:nvPr>
            <p:ph type="sldNum" sz="quarter" idx="5"/>
          </p:nvPr>
        </p:nvSpPr>
        <p:spPr/>
        <p:txBody>
          <a:bodyPr/>
          <a:lstStyle/>
          <a:p>
            <a:fld id="{8E59E58A-313B-194B-A18B-5EEF949CE8AC}" type="slidenum">
              <a:rPr lang="en-US" smtClean="0"/>
              <a:t>20</a:t>
            </a:fld>
            <a:endParaRPr lang="en-US"/>
          </a:p>
        </p:txBody>
      </p:sp>
    </p:spTree>
    <p:extLst>
      <p:ext uri="{BB962C8B-B14F-4D97-AF65-F5344CB8AC3E}">
        <p14:creationId xmlns:p14="http://schemas.microsoft.com/office/powerpoint/2010/main" val="350189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59E58A-313B-194B-A18B-5EEF949CE8AC}" type="slidenum">
              <a:rPr lang="en-US" smtClean="0"/>
              <a:t>3</a:t>
            </a:fld>
            <a:endParaRPr lang="en-US"/>
          </a:p>
        </p:txBody>
      </p:sp>
    </p:spTree>
    <p:extLst>
      <p:ext uri="{BB962C8B-B14F-4D97-AF65-F5344CB8AC3E}">
        <p14:creationId xmlns:p14="http://schemas.microsoft.com/office/powerpoint/2010/main" val="3269151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FBFFE-A160-1711-A82D-C30683A746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8F7F64-1450-DCE0-9939-4E618157BA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46CAFB-E255-38FD-64AA-45CC44AD13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4AAEF1-4A8E-2898-381C-EAAAE1F47ADF}"/>
              </a:ext>
            </a:extLst>
          </p:cNvPr>
          <p:cNvSpPr>
            <a:spLocks noGrp="1"/>
          </p:cNvSpPr>
          <p:nvPr>
            <p:ph type="sldNum" sz="quarter" idx="5"/>
          </p:nvPr>
        </p:nvSpPr>
        <p:spPr/>
        <p:txBody>
          <a:bodyPr/>
          <a:lstStyle/>
          <a:p>
            <a:fld id="{8E59E58A-313B-194B-A18B-5EEF949CE8AC}" type="slidenum">
              <a:rPr lang="en-US" smtClean="0"/>
              <a:t>21</a:t>
            </a:fld>
            <a:endParaRPr lang="en-US"/>
          </a:p>
        </p:txBody>
      </p:sp>
    </p:spTree>
    <p:extLst>
      <p:ext uri="{BB962C8B-B14F-4D97-AF65-F5344CB8AC3E}">
        <p14:creationId xmlns:p14="http://schemas.microsoft.com/office/powerpoint/2010/main" val="1079497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8B4A9-097A-C836-0A19-1338145805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E99B91-D941-1442-69A5-9236FE5C25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0B3E06-846B-29A0-16F2-461E788E6BE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480CD5D-743F-4A7E-C3B3-A6A508BD3856}"/>
              </a:ext>
            </a:extLst>
          </p:cNvPr>
          <p:cNvSpPr>
            <a:spLocks noGrp="1"/>
          </p:cNvSpPr>
          <p:nvPr>
            <p:ph type="sldNum" sz="quarter" idx="5"/>
          </p:nvPr>
        </p:nvSpPr>
        <p:spPr/>
        <p:txBody>
          <a:bodyPr/>
          <a:lstStyle/>
          <a:p>
            <a:fld id="{8E59E58A-313B-194B-A18B-5EEF949CE8AC}" type="slidenum">
              <a:rPr lang="en-US" smtClean="0"/>
              <a:t>22</a:t>
            </a:fld>
            <a:endParaRPr lang="en-US"/>
          </a:p>
        </p:txBody>
      </p:sp>
    </p:spTree>
    <p:extLst>
      <p:ext uri="{BB962C8B-B14F-4D97-AF65-F5344CB8AC3E}">
        <p14:creationId xmlns:p14="http://schemas.microsoft.com/office/powerpoint/2010/main" val="12668507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9E58A-313B-194B-A18B-5EEF949CE8AC}" type="slidenum">
              <a:rPr lang="en-US" smtClean="0"/>
              <a:t>23</a:t>
            </a:fld>
            <a:endParaRPr lang="en-US"/>
          </a:p>
        </p:txBody>
      </p:sp>
    </p:spTree>
    <p:extLst>
      <p:ext uri="{BB962C8B-B14F-4D97-AF65-F5344CB8AC3E}">
        <p14:creationId xmlns:p14="http://schemas.microsoft.com/office/powerpoint/2010/main" val="1704742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3ED24-F6B1-952C-D005-099C196DF8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072A35-FD1A-3A1C-2787-7DB8EDC32F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ED6D03-D08E-EF2B-35AB-729ADDA005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C08F99-6ACD-90B3-43A4-365AE32BA8D7}"/>
              </a:ext>
            </a:extLst>
          </p:cNvPr>
          <p:cNvSpPr>
            <a:spLocks noGrp="1"/>
          </p:cNvSpPr>
          <p:nvPr>
            <p:ph type="sldNum" sz="quarter" idx="5"/>
          </p:nvPr>
        </p:nvSpPr>
        <p:spPr/>
        <p:txBody>
          <a:bodyPr/>
          <a:lstStyle/>
          <a:p>
            <a:fld id="{8E59E58A-313B-194B-A18B-5EEF949CE8AC}" type="slidenum">
              <a:rPr lang="en-US" smtClean="0"/>
              <a:t>24</a:t>
            </a:fld>
            <a:endParaRPr lang="en-US"/>
          </a:p>
        </p:txBody>
      </p:sp>
    </p:spTree>
    <p:extLst>
      <p:ext uri="{BB962C8B-B14F-4D97-AF65-F5344CB8AC3E}">
        <p14:creationId xmlns:p14="http://schemas.microsoft.com/office/powerpoint/2010/main" val="1485036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C2B5F-ED6B-D90C-0AB5-7825C87356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E6C250-4A58-627E-6945-2CA4A8823F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02E0F5-8E17-2AA9-0C12-61E473EBF3DF}"/>
              </a:ext>
            </a:extLst>
          </p:cNvPr>
          <p:cNvSpPr>
            <a:spLocks noGrp="1"/>
          </p:cNvSpPr>
          <p:nvPr>
            <p:ph type="body" idx="1"/>
          </p:nvPr>
        </p:nvSpPr>
        <p:spPr/>
        <p:txBody>
          <a:bodyPr/>
          <a:lstStyle/>
          <a:p>
            <a:endParaRPr lang="en-US" i="0" dirty="0"/>
          </a:p>
        </p:txBody>
      </p:sp>
      <p:sp>
        <p:nvSpPr>
          <p:cNvPr id="4" name="Slide Number Placeholder 3">
            <a:extLst>
              <a:ext uri="{FF2B5EF4-FFF2-40B4-BE49-F238E27FC236}">
                <a16:creationId xmlns:a16="http://schemas.microsoft.com/office/drawing/2014/main" id="{49539357-A4A4-C205-0829-39A66AFC1C8B}"/>
              </a:ext>
            </a:extLst>
          </p:cNvPr>
          <p:cNvSpPr>
            <a:spLocks noGrp="1"/>
          </p:cNvSpPr>
          <p:nvPr>
            <p:ph type="sldNum" sz="quarter" idx="5"/>
          </p:nvPr>
        </p:nvSpPr>
        <p:spPr/>
        <p:txBody>
          <a:bodyPr/>
          <a:lstStyle/>
          <a:p>
            <a:fld id="{8E59E58A-313B-194B-A18B-5EEF949CE8AC}" type="slidenum">
              <a:rPr lang="en-US" smtClean="0"/>
              <a:t>25</a:t>
            </a:fld>
            <a:endParaRPr lang="en-US"/>
          </a:p>
        </p:txBody>
      </p:sp>
    </p:spTree>
    <p:extLst>
      <p:ext uri="{BB962C8B-B14F-4D97-AF65-F5344CB8AC3E}">
        <p14:creationId xmlns:p14="http://schemas.microsoft.com/office/powerpoint/2010/main" val="4184490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8D49F-008D-4921-0AB2-AAB646BBAB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391E22-920D-4590-DADA-D77C2ECFFD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C4FEF9-A8DD-864D-B89A-7283C57983B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3238B67-A95F-D8F0-8F75-42EC241CE85C}"/>
              </a:ext>
            </a:extLst>
          </p:cNvPr>
          <p:cNvSpPr>
            <a:spLocks noGrp="1"/>
          </p:cNvSpPr>
          <p:nvPr>
            <p:ph type="sldNum" sz="quarter" idx="5"/>
          </p:nvPr>
        </p:nvSpPr>
        <p:spPr/>
        <p:txBody>
          <a:bodyPr/>
          <a:lstStyle/>
          <a:p>
            <a:fld id="{8E59E58A-313B-194B-A18B-5EEF949CE8AC}" type="slidenum">
              <a:rPr lang="en-US" smtClean="0"/>
              <a:t>26</a:t>
            </a:fld>
            <a:endParaRPr lang="en-US"/>
          </a:p>
        </p:txBody>
      </p:sp>
    </p:spTree>
    <p:extLst>
      <p:ext uri="{BB962C8B-B14F-4D97-AF65-F5344CB8AC3E}">
        <p14:creationId xmlns:p14="http://schemas.microsoft.com/office/powerpoint/2010/main" val="2144075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59E58A-313B-194B-A18B-5EEF949CE8AC}" type="slidenum">
              <a:rPr lang="en-US" smtClean="0"/>
              <a:t>27</a:t>
            </a:fld>
            <a:endParaRPr lang="en-US"/>
          </a:p>
        </p:txBody>
      </p:sp>
    </p:spTree>
    <p:extLst>
      <p:ext uri="{BB962C8B-B14F-4D97-AF65-F5344CB8AC3E}">
        <p14:creationId xmlns:p14="http://schemas.microsoft.com/office/powerpoint/2010/main" val="1710557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380BB-8827-12A0-F1B6-122B692247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82F3DD-8288-37E6-9191-CDE04D8029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3AECE0-061A-244C-CAD8-8DE81B8F9FF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a:extLst>
              <a:ext uri="{FF2B5EF4-FFF2-40B4-BE49-F238E27FC236}">
                <a16:creationId xmlns:a16="http://schemas.microsoft.com/office/drawing/2014/main" id="{22F14A15-878B-BA7F-B582-7B595C964851}"/>
              </a:ext>
            </a:extLst>
          </p:cNvPr>
          <p:cNvSpPr>
            <a:spLocks noGrp="1"/>
          </p:cNvSpPr>
          <p:nvPr>
            <p:ph type="sldNum" sz="quarter" idx="5"/>
          </p:nvPr>
        </p:nvSpPr>
        <p:spPr/>
        <p:txBody>
          <a:bodyPr/>
          <a:lstStyle/>
          <a:p>
            <a:fld id="{8E59E58A-313B-194B-A18B-5EEF949CE8AC}" type="slidenum">
              <a:rPr lang="en-US" smtClean="0"/>
              <a:t>28</a:t>
            </a:fld>
            <a:endParaRPr lang="en-US"/>
          </a:p>
        </p:txBody>
      </p:sp>
    </p:spTree>
    <p:extLst>
      <p:ext uri="{BB962C8B-B14F-4D97-AF65-F5344CB8AC3E}">
        <p14:creationId xmlns:p14="http://schemas.microsoft.com/office/powerpoint/2010/main" val="979380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5D51B-6710-B8CF-5F61-088C4E15B2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547C8D-75E2-7027-E2DE-F0CE2536DC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4B0BBF-12FB-B094-1F9F-99D1D4F0D3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D4FCBC-DFC1-C216-C7B7-E825297E6FD2}"/>
              </a:ext>
            </a:extLst>
          </p:cNvPr>
          <p:cNvSpPr>
            <a:spLocks noGrp="1"/>
          </p:cNvSpPr>
          <p:nvPr>
            <p:ph type="sldNum" sz="quarter" idx="5"/>
          </p:nvPr>
        </p:nvSpPr>
        <p:spPr/>
        <p:txBody>
          <a:bodyPr/>
          <a:lstStyle/>
          <a:p>
            <a:fld id="{8E59E58A-313B-194B-A18B-5EEF949CE8AC}" type="slidenum">
              <a:rPr lang="en-US" smtClean="0"/>
              <a:t>29</a:t>
            </a:fld>
            <a:endParaRPr lang="en-US"/>
          </a:p>
        </p:txBody>
      </p:sp>
    </p:spTree>
    <p:extLst>
      <p:ext uri="{BB962C8B-B14F-4D97-AF65-F5344CB8AC3E}">
        <p14:creationId xmlns:p14="http://schemas.microsoft.com/office/powerpoint/2010/main" val="4972597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9E58A-313B-194B-A18B-5EEF949CE8AC}" type="slidenum">
              <a:rPr lang="en-US" smtClean="0"/>
              <a:t>30</a:t>
            </a:fld>
            <a:endParaRPr lang="en-US"/>
          </a:p>
        </p:txBody>
      </p:sp>
    </p:spTree>
    <p:extLst>
      <p:ext uri="{BB962C8B-B14F-4D97-AF65-F5344CB8AC3E}">
        <p14:creationId xmlns:p14="http://schemas.microsoft.com/office/powerpoint/2010/main" val="1354372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59E58A-313B-194B-A18B-5EEF949CE8AC}" type="slidenum">
              <a:rPr lang="en-US" smtClean="0"/>
              <a:t>4</a:t>
            </a:fld>
            <a:endParaRPr lang="en-US"/>
          </a:p>
        </p:txBody>
      </p:sp>
    </p:spTree>
    <p:extLst>
      <p:ext uri="{BB962C8B-B14F-4D97-AF65-F5344CB8AC3E}">
        <p14:creationId xmlns:p14="http://schemas.microsoft.com/office/powerpoint/2010/main" val="32015255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99A94-2CFD-0B49-AECF-4D8B6038FC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04E6C0-CB88-6C7D-F81B-D130E18BC0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F5A064-9943-D051-F7D8-2ACA02B5F04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443D5B9-ADDA-0533-896E-61B307F7653D}"/>
              </a:ext>
            </a:extLst>
          </p:cNvPr>
          <p:cNvSpPr>
            <a:spLocks noGrp="1"/>
          </p:cNvSpPr>
          <p:nvPr>
            <p:ph type="sldNum" sz="quarter" idx="5"/>
          </p:nvPr>
        </p:nvSpPr>
        <p:spPr/>
        <p:txBody>
          <a:bodyPr/>
          <a:lstStyle/>
          <a:p>
            <a:fld id="{8E59E58A-313B-194B-A18B-5EEF949CE8AC}" type="slidenum">
              <a:rPr lang="en-US" smtClean="0"/>
              <a:t>31</a:t>
            </a:fld>
            <a:endParaRPr lang="en-US"/>
          </a:p>
        </p:txBody>
      </p:sp>
    </p:spTree>
    <p:extLst>
      <p:ext uri="{BB962C8B-B14F-4D97-AF65-F5344CB8AC3E}">
        <p14:creationId xmlns:p14="http://schemas.microsoft.com/office/powerpoint/2010/main" val="163284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F98FC-2DB8-8E71-D364-62E6BB4D72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F8EED7-1DD5-E7C8-11E6-1753C2D101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BB11B4-D19C-5045-9208-10385CAEA1E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844F07FC-C28E-1939-0E4A-5A670F360591}"/>
              </a:ext>
            </a:extLst>
          </p:cNvPr>
          <p:cNvSpPr>
            <a:spLocks noGrp="1"/>
          </p:cNvSpPr>
          <p:nvPr>
            <p:ph type="sldNum" sz="quarter" idx="5"/>
          </p:nvPr>
        </p:nvSpPr>
        <p:spPr/>
        <p:txBody>
          <a:bodyPr/>
          <a:lstStyle/>
          <a:p>
            <a:fld id="{8E59E58A-313B-194B-A18B-5EEF949CE8AC}" type="slidenum">
              <a:rPr lang="en-US" smtClean="0"/>
              <a:t>5</a:t>
            </a:fld>
            <a:endParaRPr lang="en-US"/>
          </a:p>
        </p:txBody>
      </p:sp>
    </p:spTree>
    <p:extLst>
      <p:ext uri="{BB962C8B-B14F-4D97-AF65-F5344CB8AC3E}">
        <p14:creationId xmlns:p14="http://schemas.microsoft.com/office/powerpoint/2010/main" val="2367470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47EA7-37EF-58EC-8554-FF02967BC0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6EFA75-B05D-4F20-168E-8E107FFD5D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32627C-58A8-A367-35E1-E210C6F11B9D}"/>
              </a:ext>
            </a:extLst>
          </p:cNvPr>
          <p:cNvSpPr>
            <a:spLocks noGrp="1"/>
          </p:cNvSpPr>
          <p:nvPr>
            <p:ph type="body" idx="1"/>
          </p:nvPr>
        </p:nvSpPr>
        <p:spPr/>
        <p:txBody>
          <a:bodyPr/>
          <a:lstStyle/>
          <a:p>
            <a:endParaRPr lang="en-US" b="0" dirty="0"/>
          </a:p>
          <a:p>
            <a:endParaRPr lang="en-US" b="0" dirty="0"/>
          </a:p>
          <a:p>
            <a:endParaRPr lang="en-GB" dirty="0"/>
          </a:p>
        </p:txBody>
      </p:sp>
      <p:sp>
        <p:nvSpPr>
          <p:cNvPr id="4" name="Slide Number Placeholder 3">
            <a:extLst>
              <a:ext uri="{FF2B5EF4-FFF2-40B4-BE49-F238E27FC236}">
                <a16:creationId xmlns:a16="http://schemas.microsoft.com/office/drawing/2014/main" id="{6FC9CE2B-A15A-D6B3-829F-8792760F5F03}"/>
              </a:ext>
            </a:extLst>
          </p:cNvPr>
          <p:cNvSpPr>
            <a:spLocks noGrp="1"/>
          </p:cNvSpPr>
          <p:nvPr>
            <p:ph type="sldNum" sz="quarter" idx="5"/>
          </p:nvPr>
        </p:nvSpPr>
        <p:spPr/>
        <p:txBody>
          <a:bodyPr/>
          <a:lstStyle/>
          <a:p>
            <a:fld id="{8E59E58A-313B-194B-A18B-5EEF949CE8AC}" type="slidenum">
              <a:rPr lang="en-US" smtClean="0"/>
              <a:t>6</a:t>
            </a:fld>
            <a:endParaRPr lang="en-US"/>
          </a:p>
        </p:txBody>
      </p:sp>
    </p:spTree>
    <p:extLst>
      <p:ext uri="{BB962C8B-B14F-4D97-AF65-F5344CB8AC3E}">
        <p14:creationId xmlns:p14="http://schemas.microsoft.com/office/powerpoint/2010/main" val="3330179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0E291-09EC-5BA6-4650-A189B9038E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7B0982-4D66-383A-79B1-BF9D62DE41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0DA8FC-D78F-C934-CA69-C12F59890AE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BC2F5CD-4B98-300E-4D92-64A8E3CF7EF3}"/>
              </a:ext>
            </a:extLst>
          </p:cNvPr>
          <p:cNvSpPr>
            <a:spLocks noGrp="1"/>
          </p:cNvSpPr>
          <p:nvPr>
            <p:ph type="sldNum" sz="quarter" idx="5"/>
          </p:nvPr>
        </p:nvSpPr>
        <p:spPr/>
        <p:txBody>
          <a:bodyPr/>
          <a:lstStyle/>
          <a:p>
            <a:fld id="{8E59E58A-313B-194B-A18B-5EEF949CE8AC}" type="slidenum">
              <a:rPr lang="en-US" smtClean="0"/>
              <a:t>7</a:t>
            </a:fld>
            <a:endParaRPr lang="en-US"/>
          </a:p>
        </p:txBody>
      </p:sp>
    </p:spTree>
    <p:extLst>
      <p:ext uri="{BB962C8B-B14F-4D97-AF65-F5344CB8AC3E}">
        <p14:creationId xmlns:p14="http://schemas.microsoft.com/office/powerpoint/2010/main" val="2012768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9E58A-313B-194B-A18B-5EEF949CE8AC}" type="slidenum">
              <a:rPr lang="en-US" smtClean="0"/>
              <a:t>8</a:t>
            </a:fld>
            <a:endParaRPr lang="en-US"/>
          </a:p>
        </p:txBody>
      </p:sp>
    </p:spTree>
    <p:extLst>
      <p:ext uri="{BB962C8B-B14F-4D97-AF65-F5344CB8AC3E}">
        <p14:creationId xmlns:p14="http://schemas.microsoft.com/office/powerpoint/2010/main" val="3146993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9E58A-313B-194B-A18B-5EEF949CE8AC}" type="slidenum">
              <a:rPr lang="en-US" smtClean="0"/>
              <a:t>9</a:t>
            </a:fld>
            <a:endParaRPr lang="en-US"/>
          </a:p>
        </p:txBody>
      </p:sp>
    </p:spTree>
    <p:extLst>
      <p:ext uri="{BB962C8B-B14F-4D97-AF65-F5344CB8AC3E}">
        <p14:creationId xmlns:p14="http://schemas.microsoft.com/office/powerpoint/2010/main" val="248127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9E58A-313B-194B-A18B-5EEF949CE8AC}" type="slidenum">
              <a:rPr lang="en-US" smtClean="0"/>
              <a:t>10</a:t>
            </a:fld>
            <a:endParaRPr lang="en-US"/>
          </a:p>
        </p:txBody>
      </p:sp>
    </p:spTree>
    <p:extLst>
      <p:ext uri="{BB962C8B-B14F-4D97-AF65-F5344CB8AC3E}">
        <p14:creationId xmlns:p14="http://schemas.microsoft.com/office/powerpoint/2010/main" val="10553782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s://business.yougov.com/" TargetMode="External"/><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E6C90E-351F-16E8-C1D8-7E37F9141371}"/>
              </a:ext>
            </a:extLst>
          </p:cNvPr>
          <p:cNvPicPr>
            <a:picLocks noChangeAspect="1"/>
          </p:cNvPicPr>
          <p:nvPr userDrawn="1"/>
        </p:nvPicPr>
        <p:blipFill>
          <a:blip r:embed="rId2"/>
          <a:srcRect/>
          <a:stretch/>
        </p:blipFill>
        <p:spPr>
          <a:xfrm>
            <a:off x="269" y="151"/>
            <a:ext cx="9143461" cy="5140385"/>
          </a:xfrm>
          <a:prstGeom prst="rect">
            <a:avLst/>
          </a:prstGeom>
        </p:spPr>
      </p:pic>
    </p:spTree>
    <p:extLst>
      <p:ext uri="{BB962C8B-B14F-4D97-AF65-F5344CB8AC3E}">
        <p14:creationId xmlns:p14="http://schemas.microsoft.com/office/powerpoint/2010/main" val="927272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Three Content">
    <p:bg>
      <p:bgPr>
        <a:solidFill>
          <a:schemeClr val="bg1">
            <a:lumMod val="7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6C6843-905C-D8CE-AED0-83ABA88F8BF1}"/>
              </a:ext>
            </a:extLst>
          </p:cNvPr>
          <p:cNvSpPr/>
          <p:nvPr userDrawn="1"/>
        </p:nvSpPr>
        <p:spPr>
          <a:xfrm>
            <a:off x="0" y="0"/>
            <a:ext cx="9144000" cy="5143500"/>
          </a:xfrm>
          <a:prstGeom prst="rect">
            <a:avLst/>
          </a:prstGeom>
          <a:solidFill>
            <a:schemeClr val="tx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MX" sz="1050" noProof="0" err="1"/>
          </a:p>
        </p:txBody>
      </p:sp>
      <p:sp>
        <p:nvSpPr>
          <p:cNvPr id="5" name="Date Placeholder 4" hidden="1">
            <a:extLst>
              <a:ext uri="{FF2B5EF4-FFF2-40B4-BE49-F238E27FC236}">
                <a16:creationId xmlns:a16="http://schemas.microsoft.com/office/drawing/2014/main" id="{079DB1F0-FCCC-467F-BFF2-5B26ACFFF655}"/>
              </a:ext>
            </a:extLst>
          </p:cNvPr>
          <p:cNvSpPr>
            <a:spLocks noGrp="1"/>
          </p:cNvSpPr>
          <p:nvPr>
            <p:ph type="dt" sz="half" idx="24"/>
          </p:nvPr>
        </p:nvSpPr>
        <p:spPr/>
        <p:txBody>
          <a:bodyPr/>
          <a:lstStyle/>
          <a:p>
            <a:fld id="{CE629267-344A-C346-9251-F1E10B7FB023}" type="datetime4">
              <a:rPr lang="en-US" smtClean="0"/>
              <a:t>November 13, 2025</a:t>
            </a:fld>
            <a:endParaRPr lang="en-GB"/>
          </a:p>
        </p:txBody>
      </p:sp>
      <p:sp>
        <p:nvSpPr>
          <p:cNvPr id="3" name="Content Placeholder 2"/>
          <p:cNvSpPr>
            <a:spLocks noGrp="1"/>
          </p:cNvSpPr>
          <p:nvPr>
            <p:ph idx="1" hasCustomPrompt="1"/>
          </p:nvPr>
        </p:nvSpPr>
        <p:spPr>
          <a:xfrm>
            <a:off x="404999" y="1485000"/>
            <a:ext cx="2682292" cy="2782200"/>
          </a:xfrm>
          <a:prstGeom prst="roundRect">
            <a:avLst>
              <a:gd name="adj" fmla="val 3772"/>
            </a:avLst>
          </a:prstGeom>
          <a:solidFill>
            <a:schemeClr val="bg1">
              <a:alpha val="30000"/>
            </a:schemeClr>
          </a:solidFill>
          <a:effectLst>
            <a:outerShdw blurRad="176568" sx="102000" sy="102000" algn="ctr" rotWithShape="0">
              <a:prstClr val="black">
                <a:alpha val="9949"/>
              </a:prstClr>
            </a:outerShdw>
          </a:effectLst>
        </p:spPr>
        <p:txBody>
          <a:bodyPr lIns="251999" tIns="251999" rIns="251999" bIns="251999"/>
          <a:lstStyle>
            <a:lvl1pPr>
              <a:defRPr/>
            </a:lvl1pPr>
            <a:lvl5pPr>
              <a:defRPr/>
            </a:lvl5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4" name="Content Placeholder 2">
            <a:extLst>
              <a:ext uri="{FF2B5EF4-FFF2-40B4-BE49-F238E27FC236}">
                <a16:creationId xmlns:a16="http://schemas.microsoft.com/office/drawing/2014/main" id="{FD8223C1-D0CC-511D-306A-EC536C068C5A}"/>
              </a:ext>
            </a:extLst>
          </p:cNvPr>
          <p:cNvSpPr>
            <a:spLocks noGrp="1"/>
          </p:cNvSpPr>
          <p:nvPr>
            <p:ph idx="34" hasCustomPrompt="1"/>
          </p:nvPr>
        </p:nvSpPr>
        <p:spPr>
          <a:xfrm>
            <a:off x="3233405" y="1485000"/>
            <a:ext cx="2682292" cy="2782200"/>
          </a:xfrm>
          <a:prstGeom prst="roundRect">
            <a:avLst>
              <a:gd name="adj" fmla="val 3772"/>
            </a:avLst>
          </a:prstGeom>
          <a:solidFill>
            <a:schemeClr val="bg1">
              <a:alpha val="30000"/>
            </a:schemeClr>
          </a:solidFill>
          <a:effectLst>
            <a:outerShdw blurRad="176568" sx="102000" sy="102000" algn="ctr" rotWithShape="0">
              <a:prstClr val="black">
                <a:alpha val="9949"/>
              </a:prstClr>
            </a:outerShdw>
          </a:effectLst>
        </p:spPr>
        <p:txBody>
          <a:bodyPr lIns="251999" tIns="251999" rIns="251999" bIns="251999"/>
          <a:lstStyle>
            <a:lvl1pPr>
              <a:defRPr/>
            </a:lvl1pPr>
            <a:lvl5pPr>
              <a:defRPr/>
            </a:lvl5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7" name="Content Placeholder 2">
            <a:extLst>
              <a:ext uri="{FF2B5EF4-FFF2-40B4-BE49-F238E27FC236}">
                <a16:creationId xmlns:a16="http://schemas.microsoft.com/office/drawing/2014/main" id="{26C11FB4-713F-ECB5-3A53-64922D6B6302}"/>
              </a:ext>
            </a:extLst>
          </p:cNvPr>
          <p:cNvSpPr>
            <a:spLocks noGrp="1"/>
          </p:cNvSpPr>
          <p:nvPr>
            <p:ph idx="35" hasCustomPrompt="1"/>
          </p:nvPr>
        </p:nvSpPr>
        <p:spPr>
          <a:xfrm>
            <a:off x="6057594" y="1485000"/>
            <a:ext cx="2682292" cy="2782200"/>
          </a:xfrm>
          <a:prstGeom prst="roundRect">
            <a:avLst>
              <a:gd name="adj" fmla="val 3812"/>
            </a:avLst>
          </a:prstGeom>
          <a:solidFill>
            <a:schemeClr val="bg1">
              <a:alpha val="30000"/>
            </a:schemeClr>
          </a:solidFill>
          <a:effectLst>
            <a:outerShdw blurRad="176568" sx="102000" sy="102000" algn="ctr" rotWithShape="0">
              <a:prstClr val="black">
                <a:alpha val="9949"/>
              </a:prstClr>
            </a:outerShdw>
          </a:effectLst>
        </p:spPr>
        <p:txBody>
          <a:bodyPr lIns="251999" tIns="251999" rIns="251999" bIns="251999"/>
          <a:lstStyle>
            <a:lvl1pPr>
              <a:defRPr/>
            </a:lvl1pPr>
            <a:lvl5pPr>
              <a:defRPr/>
            </a:lvl5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2" name="Logo">
            <a:extLst>
              <a:ext uri="{FF2B5EF4-FFF2-40B4-BE49-F238E27FC236}">
                <a16:creationId xmlns:a16="http://schemas.microsoft.com/office/drawing/2014/main" id="{35476EF7-E7B6-6BF5-035B-6500ABED5B4B}"/>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bg1"/>
          </a:solidFill>
          <a:ln>
            <a:noFill/>
          </a:ln>
          <a:effectLst/>
        </p:spPr>
        <p:txBody>
          <a:bodyPr wrap="none" anchor="ctr"/>
          <a:lstStyle/>
          <a:p>
            <a:endParaRPr lang="en-GB" sz="1350">
              <a:solidFill>
                <a:schemeClr val="bg1"/>
              </a:solidFill>
            </a:endParaRPr>
          </a:p>
        </p:txBody>
      </p:sp>
      <p:cxnSp>
        <p:nvCxnSpPr>
          <p:cNvPr id="13" name="Straight Connector 12">
            <a:extLst>
              <a:ext uri="{FF2B5EF4-FFF2-40B4-BE49-F238E27FC236}">
                <a16:creationId xmlns:a16="http://schemas.microsoft.com/office/drawing/2014/main" id="{2E707E08-8F3D-D2D3-3E4B-92A035584153}"/>
              </a:ext>
            </a:extLst>
          </p:cNvPr>
          <p:cNvCxnSpPr>
            <a:cxnSpLocks/>
          </p:cNvCxnSpPr>
          <p:nvPr userDrawn="1"/>
        </p:nvCxnSpPr>
        <p:spPr>
          <a:xfrm>
            <a:off x="404812" y="492919"/>
            <a:ext cx="2682479"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700EDED-87F2-6157-B579-BEA5048AFD68}"/>
              </a:ext>
            </a:extLst>
          </p:cNvPr>
          <p:cNvCxnSpPr>
            <a:cxnSpLocks/>
          </p:cNvCxnSpPr>
          <p:nvPr userDrawn="1"/>
        </p:nvCxnSpPr>
        <p:spPr>
          <a:xfrm>
            <a:off x="3227785" y="492919"/>
            <a:ext cx="551140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ooter Placeholder 3">
            <a:extLst>
              <a:ext uri="{FF2B5EF4-FFF2-40B4-BE49-F238E27FC236}">
                <a16:creationId xmlns:a16="http://schemas.microsoft.com/office/drawing/2014/main" id="{03EC5253-0CF9-5F85-F8CA-910F01CB4279}"/>
              </a:ext>
            </a:extLst>
          </p:cNvPr>
          <p:cNvSpPr>
            <a:spLocks noGrp="1"/>
          </p:cNvSpPr>
          <p:nvPr>
            <p:ph type="ftr" sz="quarter" idx="11"/>
          </p:nvPr>
        </p:nvSpPr>
        <p:spPr>
          <a:xfrm>
            <a:off x="4639866" y="365166"/>
            <a:ext cx="3394472" cy="112298"/>
          </a:xfrm>
        </p:spPr>
        <p:txBody>
          <a:bodyPr/>
          <a:lstStyle>
            <a:lvl1pPr>
              <a:defRPr>
                <a:solidFill>
                  <a:schemeClr val="bg1"/>
                </a:solidFill>
              </a:defRPr>
            </a:lvl1pPr>
          </a:lstStyle>
          <a:p>
            <a:endParaRPr lang="en-GB"/>
          </a:p>
        </p:txBody>
      </p:sp>
      <p:sp>
        <p:nvSpPr>
          <p:cNvPr id="19" name="Text Placeholder Eyebrow">
            <a:extLst>
              <a:ext uri="{FF2B5EF4-FFF2-40B4-BE49-F238E27FC236}">
                <a16:creationId xmlns:a16="http://schemas.microsoft.com/office/drawing/2014/main" id="{B39231A9-FE75-22F5-1A18-8D6E71B79258}"/>
              </a:ext>
            </a:extLst>
          </p:cNvPr>
          <p:cNvSpPr>
            <a:spLocks noGrp="1"/>
          </p:cNvSpPr>
          <p:nvPr>
            <p:ph type="body" sz="quarter" idx="29" hasCustomPrompt="1"/>
          </p:nvPr>
        </p:nvSpPr>
        <p:spPr>
          <a:xfrm>
            <a:off x="975122" y="361364"/>
            <a:ext cx="1981800" cy="116100"/>
          </a:xfrm>
        </p:spPr>
        <p:txBody>
          <a:bodyPr/>
          <a:lstStyle>
            <a:lvl1pPr marL="0" indent="0">
              <a:lnSpc>
                <a:spcPct val="100000"/>
              </a:lnSpc>
              <a:spcBef>
                <a:spcPts val="0"/>
              </a:spcBef>
              <a:spcAft>
                <a:spcPts val="0"/>
              </a:spcAft>
              <a:buNone/>
              <a:defRPr sz="675">
                <a:solidFill>
                  <a:schemeClr val="bg1"/>
                </a:solidFill>
              </a:defRPr>
            </a:lvl1pPr>
            <a:lvl2pPr marL="135000" indent="0">
              <a:buNone/>
              <a:defRPr sz="675">
                <a:solidFill>
                  <a:schemeClr val="accent1"/>
                </a:solidFill>
              </a:defRPr>
            </a:lvl2pPr>
            <a:lvl3pPr marL="270000" indent="0">
              <a:buNone/>
              <a:defRPr sz="675">
                <a:solidFill>
                  <a:schemeClr val="accent1"/>
                </a:solidFill>
              </a:defRPr>
            </a:lvl3pPr>
            <a:lvl4pPr>
              <a:buNone/>
              <a:defRPr sz="675">
                <a:solidFill>
                  <a:schemeClr val="accent1"/>
                </a:solidFill>
              </a:defRPr>
            </a:lvl4pPr>
            <a:lvl5pPr>
              <a:buNone/>
              <a:defRPr sz="675">
                <a:solidFill>
                  <a:schemeClr val="accent1"/>
                </a:solidFill>
              </a:defRPr>
            </a:lvl5pPr>
          </a:lstStyle>
          <a:p>
            <a:pPr lvl="0"/>
            <a:r>
              <a:rPr lang="en-GB"/>
              <a:t>Click to add Eyebrow text</a:t>
            </a:r>
          </a:p>
        </p:txBody>
      </p:sp>
      <p:sp>
        <p:nvSpPr>
          <p:cNvPr id="20" name="Slide Number Placeholder 4">
            <a:extLst>
              <a:ext uri="{FF2B5EF4-FFF2-40B4-BE49-F238E27FC236}">
                <a16:creationId xmlns:a16="http://schemas.microsoft.com/office/drawing/2014/main" id="{D131E4D2-401D-AF0D-3FEB-31DF19AA16D1}"/>
              </a:ext>
            </a:extLst>
          </p:cNvPr>
          <p:cNvSpPr>
            <a:spLocks noGrp="1"/>
          </p:cNvSpPr>
          <p:nvPr>
            <p:ph type="sldNum" sz="quarter" idx="12"/>
          </p:nvPr>
        </p:nvSpPr>
        <p:spPr>
          <a:xfrm>
            <a:off x="404813" y="361364"/>
            <a:ext cx="202500" cy="116100"/>
          </a:xfrm>
        </p:spPr>
        <p:txBody>
          <a:bodyPr/>
          <a:lstStyle>
            <a:lvl1pPr algn="l">
              <a:defRPr>
                <a:solidFill>
                  <a:schemeClr val="bg1"/>
                </a:solidFill>
              </a:defRPr>
            </a:lvl1pPr>
          </a:lstStyle>
          <a:p>
            <a:fld id="{23AA811B-2EBD-4900-905E-5BE206449611}" type="slidenum">
              <a:rPr lang="en-GB" smtClean="0"/>
              <a:pPr/>
              <a:t>‹#›</a:t>
            </a:fld>
            <a:endParaRPr lang="en-GB"/>
          </a:p>
        </p:txBody>
      </p:sp>
      <p:sp>
        <p:nvSpPr>
          <p:cNvPr id="9" name="Title 1">
            <a:extLst>
              <a:ext uri="{FF2B5EF4-FFF2-40B4-BE49-F238E27FC236}">
                <a16:creationId xmlns:a16="http://schemas.microsoft.com/office/drawing/2014/main" id="{D6A8C1C9-B1B0-D61D-CE74-CE8FFA1D6E84}"/>
              </a:ext>
            </a:extLst>
          </p:cNvPr>
          <p:cNvSpPr>
            <a:spLocks noGrp="1"/>
          </p:cNvSpPr>
          <p:nvPr>
            <p:ph type="title" hasCustomPrompt="1"/>
          </p:nvPr>
        </p:nvSpPr>
        <p:spPr>
          <a:xfrm>
            <a:off x="405000" y="680400"/>
            <a:ext cx="8334900" cy="568566"/>
          </a:xfrm>
        </p:spPr>
        <p:txBody>
          <a:bodyPr/>
          <a:lstStyle>
            <a:lvl1pPr>
              <a:lnSpc>
                <a:spcPts val="2475"/>
              </a:lnSpc>
              <a:defRPr sz="2400">
                <a:solidFill>
                  <a:schemeClr val="bg1"/>
                </a:solidFill>
              </a:defRPr>
            </a:lvl1pPr>
          </a:lstStyle>
          <a:p>
            <a:r>
              <a:rPr lang="en-GB"/>
              <a:t>Click to add title</a:t>
            </a:r>
          </a:p>
        </p:txBody>
      </p:sp>
      <p:sp>
        <p:nvSpPr>
          <p:cNvPr id="2" name="Text Placeholder 4">
            <a:extLst>
              <a:ext uri="{FF2B5EF4-FFF2-40B4-BE49-F238E27FC236}">
                <a16:creationId xmlns:a16="http://schemas.microsoft.com/office/drawing/2014/main" id="{462D7F68-72A2-6C8D-D0BD-E208B239AB09}"/>
              </a:ext>
            </a:extLst>
          </p:cNvPr>
          <p:cNvSpPr>
            <a:spLocks noGrp="1"/>
          </p:cNvSpPr>
          <p:nvPr>
            <p:ph type="body" sz="quarter" idx="39" hasCustomPrompt="1"/>
          </p:nvPr>
        </p:nvSpPr>
        <p:spPr>
          <a:xfrm>
            <a:off x="404813" y="4377829"/>
            <a:ext cx="1270294" cy="372345"/>
          </a:xfrm>
          <a:prstGeom prst="roundRect">
            <a:avLst>
              <a:gd name="adj" fmla="val 50000"/>
            </a:avLst>
          </a:prstGeom>
          <a:solidFill>
            <a:schemeClr val="bg1"/>
          </a:solidFill>
        </p:spPr>
        <p:txBody>
          <a:bodyPr bIns="36000" anchor="ctr" anchorCtr="0"/>
          <a:lstStyle>
            <a:lvl1pPr marL="0" indent="0" algn="ctr">
              <a:buNone/>
              <a:defRPr sz="900" b="1" i="0">
                <a:solidFill>
                  <a:srgbClr val="006BDB"/>
                </a:solidFill>
                <a:latin typeface="+mn-lt"/>
              </a:defRPr>
            </a:lvl1pPr>
          </a:lstStyle>
          <a:p>
            <a:pPr lvl="0"/>
            <a:r>
              <a:rPr lang="en-US"/>
              <a:t>Click to add CTA</a:t>
            </a:r>
            <a:endParaRPr lang="en-MX"/>
          </a:p>
        </p:txBody>
      </p:sp>
    </p:spTree>
    <p:extLst>
      <p:ext uri="{BB962C8B-B14F-4D97-AF65-F5344CB8AC3E}">
        <p14:creationId xmlns:p14="http://schemas.microsoft.com/office/powerpoint/2010/main" val="3690686039"/>
      </p:ext>
    </p:extLst>
  </p:cSld>
  <p:clrMapOvr>
    <a:masterClrMapping/>
  </p:clrMapOvr>
  <p:extLst>
    <p:ext uri="{DCECCB84-F9BA-43D5-87BE-67443E8EF086}">
      <p15:sldGuideLst xmlns:p15="http://schemas.microsoft.com/office/powerpoint/2012/main">
        <p15:guide id="1" orient="horz" pos="104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Four Content">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079DB1F0-FCCC-467F-BFF2-5B26ACFFF655}"/>
              </a:ext>
            </a:extLst>
          </p:cNvPr>
          <p:cNvSpPr>
            <a:spLocks noGrp="1"/>
          </p:cNvSpPr>
          <p:nvPr>
            <p:ph type="dt" sz="half" idx="24"/>
          </p:nvPr>
        </p:nvSpPr>
        <p:spPr/>
        <p:txBody>
          <a:bodyPr/>
          <a:lstStyle/>
          <a:p>
            <a:fld id="{195EBFF5-0CF3-4049-9A77-FC289C89383C}" type="datetime4">
              <a:rPr lang="en-US" smtClean="0"/>
              <a:t>November 13, 2025</a:t>
            </a:fld>
            <a:endParaRPr lang="en-GB"/>
          </a:p>
        </p:txBody>
      </p:sp>
      <p:sp>
        <p:nvSpPr>
          <p:cNvPr id="3" name="Content Placeholder 2"/>
          <p:cNvSpPr>
            <a:spLocks noGrp="1"/>
          </p:cNvSpPr>
          <p:nvPr>
            <p:ph idx="1" hasCustomPrompt="1"/>
          </p:nvPr>
        </p:nvSpPr>
        <p:spPr>
          <a:xfrm>
            <a:off x="404999" y="1489950"/>
            <a:ext cx="1981800" cy="2731530"/>
          </a:xfrm>
          <a:prstGeom prst="roundRect">
            <a:avLst>
              <a:gd name="adj" fmla="val 5939"/>
            </a:avLst>
          </a:prstGeom>
          <a:solidFill>
            <a:schemeClr val="bg1"/>
          </a:solidFill>
          <a:effectLst>
            <a:outerShdw blurRad="72662" sx="102000" sy="102000" algn="ctr" rotWithShape="0">
              <a:prstClr val="black">
                <a:alpha val="10000"/>
              </a:prstClr>
            </a:outerShdw>
          </a:effectLst>
        </p:spPr>
        <p:txBody>
          <a:bodyPr lIns="180000" tIns="180000" rIns="180000" bIns="180000"/>
          <a:lstStyle>
            <a:lvl1pPr>
              <a:defRPr/>
            </a:lvl1pPr>
            <a:lvl5pPr>
              <a:defRPr/>
            </a:lvl5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4" name="Content Placeholder 2">
            <a:extLst>
              <a:ext uri="{FF2B5EF4-FFF2-40B4-BE49-F238E27FC236}">
                <a16:creationId xmlns:a16="http://schemas.microsoft.com/office/drawing/2014/main" id="{CEC16A5B-EB77-4119-661E-C736D1EEF2E4}"/>
              </a:ext>
            </a:extLst>
          </p:cNvPr>
          <p:cNvSpPr>
            <a:spLocks noGrp="1"/>
          </p:cNvSpPr>
          <p:nvPr>
            <p:ph idx="34" hasCustomPrompt="1"/>
          </p:nvPr>
        </p:nvSpPr>
        <p:spPr>
          <a:xfrm>
            <a:off x="2526630" y="1489950"/>
            <a:ext cx="1981800" cy="2731530"/>
          </a:xfrm>
          <a:prstGeom prst="roundRect">
            <a:avLst>
              <a:gd name="adj" fmla="val 5939"/>
            </a:avLst>
          </a:prstGeom>
          <a:solidFill>
            <a:schemeClr val="bg1"/>
          </a:solidFill>
          <a:effectLst>
            <a:outerShdw blurRad="72662" sx="102000" sy="102000" algn="ctr" rotWithShape="0">
              <a:prstClr val="black">
                <a:alpha val="10000"/>
              </a:prstClr>
            </a:outerShdw>
          </a:effectLst>
        </p:spPr>
        <p:txBody>
          <a:bodyPr lIns="180000" tIns="180000" rIns="180000" bIns="180000"/>
          <a:lstStyle>
            <a:lvl1pPr>
              <a:defRPr/>
            </a:lvl1pPr>
            <a:lvl5pPr>
              <a:defRPr/>
            </a:lvl5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7" name="Content Placeholder 2">
            <a:extLst>
              <a:ext uri="{FF2B5EF4-FFF2-40B4-BE49-F238E27FC236}">
                <a16:creationId xmlns:a16="http://schemas.microsoft.com/office/drawing/2014/main" id="{DC821415-7FC5-D991-1CDE-56780DFB2C8E}"/>
              </a:ext>
            </a:extLst>
          </p:cNvPr>
          <p:cNvSpPr>
            <a:spLocks noGrp="1"/>
          </p:cNvSpPr>
          <p:nvPr>
            <p:ph idx="35" hasCustomPrompt="1"/>
          </p:nvPr>
        </p:nvSpPr>
        <p:spPr>
          <a:xfrm>
            <a:off x="4645722" y="1489950"/>
            <a:ext cx="1981800" cy="2731530"/>
          </a:xfrm>
          <a:prstGeom prst="roundRect">
            <a:avLst>
              <a:gd name="adj" fmla="val 5939"/>
            </a:avLst>
          </a:prstGeom>
          <a:solidFill>
            <a:schemeClr val="bg1"/>
          </a:solidFill>
          <a:effectLst>
            <a:outerShdw blurRad="72662" sx="102000" sy="102000" algn="ctr" rotWithShape="0">
              <a:prstClr val="black">
                <a:alpha val="10000"/>
              </a:prstClr>
            </a:outerShdw>
          </a:effectLst>
        </p:spPr>
        <p:txBody>
          <a:bodyPr lIns="180000" tIns="180000" rIns="180000" bIns="180000"/>
          <a:lstStyle>
            <a:lvl1pPr>
              <a:defRPr/>
            </a:lvl1pPr>
            <a:lvl5pPr>
              <a:defRPr/>
            </a:lvl5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8" name="Content Placeholder 2">
            <a:extLst>
              <a:ext uri="{FF2B5EF4-FFF2-40B4-BE49-F238E27FC236}">
                <a16:creationId xmlns:a16="http://schemas.microsoft.com/office/drawing/2014/main" id="{3BF6E250-E31D-943A-8412-9BCBDA1AABD8}"/>
              </a:ext>
            </a:extLst>
          </p:cNvPr>
          <p:cNvSpPr>
            <a:spLocks noGrp="1"/>
          </p:cNvSpPr>
          <p:nvPr>
            <p:ph idx="36" hasCustomPrompt="1"/>
          </p:nvPr>
        </p:nvSpPr>
        <p:spPr>
          <a:xfrm>
            <a:off x="6752814" y="1489950"/>
            <a:ext cx="1981800" cy="2731530"/>
          </a:xfrm>
          <a:prstGeom prst="roundRect">
            <a:avLst>
              <a:gd name="adj" fmla="val 5939"/>
            </a:avLst>
          </a:prstGeom>
          <a:solidFill>
            <a:schemeClr val="bg1"/>
          </a:solidFill>
          <a:effectLst>
            <a:outerShdw blurRad="72662" sx="102000" sy="102000" algn="ctr" rotWithShape="0">
              <a:prstClr val="black">
                <a:alpha val="10000"/>
              </a:prstClr>
            </a:outerShdw>
          </a:effectLst>
        </p:spPr>
        <p:txBody>
          <a:bodyPr lIns="180000" tIns="180000" rIns="180000" bIns="180000"/>
          <a:lstStyle>
            <a:lvl1pPr>
              <a:defRPr/>
            </a:lvl1pPr>
            <a:lvl5pPr>
              <a:defRPr/>
            </a:lvl5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3" name="Logo">
            <a:extLst>
              <a:ext uri="{FF2B5EF4-FFF2-40B4-BE49-F238E27FC236}">
                <a16:creationId xmlns:a16="http://schemas.microsoft.com/office/drawing/2014/main" id="{000865C2-AD7C-2154-B560-ED2EF1C7494C}"/>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cxnSp>
        <p:nvCxnSpPr>
          <p:cNvPr id="15" name="Straight Connector 14">
            <a:extLst>
              <a:ext uri="{FF2B5EF4-FFF2-40B4-BE49-F238E27FC236}">
                <a16:creationId xmlns:a16="http://schemas.microsoft.com/office/drawing/2014/main" id="{37E799C3-CB17-8FF9-7542-E60447DFAEAD}"/>
              </a:ext>
            </a:extLst>
          </p:cNvPr>
          <p:cNvCxnSpPr>
            <a:cxnSpLocks/>
          </p:cNvCxnSpPr>
          <p:nvPr userDrawn="1"/>
        </p:nvCxnSpPr>
        <p:spPr>
          <a:xfrm>
            <a:off x="404812" y="492919"/>
            <a:ext cx="2682479"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A00E69E-CF21-2790-566A-96C38622A985}"/>
              </a:ext>
            </a:extLst>
          </p:cNvPr>
          <p:cNvCxnSpPr>
            <a:cxnSpLocks/>
          </p:cNvCxnSpPr>
          <p:nvPr userDrawn="1"/>
        </p:nvCxnSpPr>
        <p:spPr>
          <a:xfrm>
            <a:off x="3227785" y="492919"/>
            <a:ext cx="551140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Footer Placeholder 3">
            <a:extLst>
              <a:ext uri="{FF2B5EF4-FFF2-40B4-BE49-F238E27FC236}">
                <a16:creationId xmlns:a16="http://schemas.microsoft.com/office/drawing/2014/main" id="{4B958C09-E51C-9ADC-E8D0-55316A6E1562}"/>
              </a:ext>
            </a:extLst>
          </p:cNvPr>
          <p:cNvSpPr>
            <a:spLocks noGrp="1"/>
          </p:cNvSpPr>
          <p:nvPr>
            <p:ph type="ftr" sz="quarter" idx="11"/>
          </p:nvPr>
        </p:nvSpPr>
        <p:spPr>
          <a:xfrm>
            <a:off x="4639866" y="365166"/>
            <a:ext cx="3394472" cy="112298"/>
          </a:xfrm>
        </p:spPr>
        <p:txBody>
          <a:bodyPr/>
          <a:lstStyle/>
          <a:p>
            <a:endParaRPr lang="en-GB"/>
          </a:p>
        </p:txBody>
      </p:sp>
      <p:sp>
        <p:nvSpPr>
          <p:cNvPr id="20" name="Text Placeholder Eyebrow">
            <a:extLst>
              <a:ext uri="{FF2B5EF4-FFF2-40B4-BE49-F238E27FC236}">
                <a16:creationId xmlns:a16="http://schemas.microsoft.com/office/drawing/2014/main" id="{C3600E4F-8465-362E-461C-84C2AA054502}"/>
              </a:ext>
            </a:extLst>
          </p:cNvPr>
          <p:cNvSpPr>
            <a:spLocks noGrp="1"/>
          </p:cNvSpPr>
          <p:nvPr>
            <p:ph type="body" sz="quarter" idx="29" hasCustomPrompt="1"/>
          </p:nvPr>
        </p:nvSpPr>
        <p:spPr>
          <a:xfrm>
            <a:off x="975122" y="361364"/>
            <a:ext cx="1981800" cy="116100"/>
          </a:xfrm>
        </p:spPr>
        <p:txBody>
          <a:bodyPr/>
          <a:lstStyle>
            <a:lvl1pPr marL="0" indent="0">
              <a:lnSpc>
                <a:spcPct val="100000"/>
              </a:lnSpc>
              <a:spcBef>
                <a:spcPts val="0"/>
              </a:spcBef>
              <a:spcAft>
                <a:spcPts val="0"/>
              </a:spcAft>
              <a:buNone/>
              <a:defRPr sz="675">
                <a:solidFill>
                  <a:schemeClr val="accent1"/>
                </a:solidFill>
              </a:defRPr>
            </a:lvl1pPr>
            <a:lvl2pPr marL="135000" indent="0">
              <a:buNone/>
              <a:defRPr sz="675">
                <a:solidFill>
                  <a:schemeClr val="accent1"/>
                </a:solidFill>
              </a:defRPr>
            </a:lvl2pPr>
            <a:lvl3pPr marL="270000" indent="0">
              <a:buNone/>
              <a:defRPr sz="675">
                <a:solidFill>
                  <a:schemeClr val="accent1"/>
                </a:solidFill>
              </a:defRPr>
            </a:lvl3pPr>
            <a:lvl4pPr>
              <a:buNone/>
              <a:defRPr sz="675">
                <a:solidFill>
                  <a:schemeClr val="accent1"/>
                </a:solidFill>
              </a:defRPr>
            </a:lvl4pPr>
            <a:lvl5pPr>
              <a:buNone/>
              <a:defRPr sz="675">
                <a:solidFill>
                  <a:schemeClr val="accent1"/>
                </a:solidFill>
              </a:defRPr>
            </a:lvl5pPr>
          </a:lstStyle>
          <a:p>
            <a:pPr lvl="0"/>
            <a:r>
              <a:rPr lang="en-GB"/>
              <a:t>Click to add Eyebrow text</a:t>
            </a:r>
          </a:p>
        </p:txBody>
      </p:sp>
      <p:sp>
        <p:nvSpPr>
          <p:cNvPr id="21" name="Slide Number Placeholder 4">
            <a:extLst>
              <a:ext uri="{FF2B5EF4-FFF2-40B4-BE49-F238E27FC236}">
                <a16:creationId xmlns:a16="http://schemas.microsoft.com/office/drawing/2014/main" id="{305B56CF-575D-1BC4-2EE3-0EE6E52A96BE}"/>
              </a:ext>
            </a:extLst>
          </p:cNvPr>
          <p:cNvSpPr>
            <a:spLocks noGrp="1"/>
          </p:cNvSpPr>
          <p:nvPr>
            <p:ph type="sldNum" sz="quarter" idx="12"/>
          </p:nvPr>
        </p:nvSpPr>
        <p:spPr>
          <a:xfrm>
            <a:off x="404813" y="361364"/>
            <a:ext cx="202500" cy="116100"/>
          </a:xfrm>
        </p:spPr>
        <p:txBody>
          <a:bodyPr/>
          <a:lstStyle>
            <a:lvl1pPr algn="l">
              <a:defRPr/>
            </a:lvl1pPr>
          </a:lstStyle>
          <a:p>
            <a:fld id="{23AA811B-2EBD-4900-905E-5BE206449611}" type="slidenum">
              <a:rPr lang="en-GB" smtClean="0"/>
              <a:pPr/>
              <a:t>‹#›</a:t>
            </a:fld>
            <a:endParaRPr lang="en-GB"/>
          </a:p>
        </p:txBody>
      </p:sp>
      <p:sp>
        <p:nvSpPr>
          <p:cNvPr id="9" name="Title 1">
            <a:extLst>
              <a:ext uri="{FF2B5EF4-FFF2-40B4-BE49-F238E27FC236}">
                <a16:creationId xmlns:a16="http://schemas.microsoft.com/office/drawing/2014/main" id="{211F4737-78C1-BB03-EB26-F592D510EBF6}"/>
              </a:ext>
            </a:extLst>
          </p:cNvPr>
          <p:cNvSpPr>
            <a:spLocks noGrp="1"/>
          </p:cNvSpPr>
          <p:nvPr>
            <p:ph type="title" hasCustomPrompt="1"/>
          </p:nvPr>
        </p:nvSpPr>
        <p:spPr>
          <a:xfrm>
            <a:off x="405000" y="680400"/>
            <a:ext cx="8334900" cy="568566"/>
          </a:xfrm>
        </p:spPr>
        <p:txBody>
          <a:bodyPr/>
          <a:lstStyle>
            <a:lvl1pPr>
              <a:lnSpc>
                <a:spcPts val="2475"/>
              </a:lnSpc>
              <a:defRPr sz="2400"/>
            </a:lvl1pPr>
          </a:lstStyle>
          <a:p>
            <a:r>
              <a:rPr lang="en-GB"/>
              <a:t>Click to add title</a:t>
            </a:r>
          </a:p>
        </p:txBody>
      </p:sp>
      <p:sp>
        <p:nvSpPr>
          <p:cNvPr id="2" name="Text Placeholder 4">
            <a:extLst>
              <a:ext uri="{FF2B5EF4-FFF2-40B4-BE49-F238E27FC236}">
                <a16:creationId xmlns:a16="http://schemas.microsoft.com/office/drawing/2014/main" id="{23C5322A-9A94-9386-B982-60E8576E5BF3}"/>
              </a:ext>
            </a:extLst>
          </p:cNvPr>
          <p:cNvSpPr>
            <a:spLocks noGrp="1"/>
          </p:cNvSpPr>
          <p:nvPr>
            <p:ph type="body" sz="quarter" idx="39" hasCustomPrompt="1"/>
          </p:nvPr>
        </p:nvSpPr>
        <p:spPr>
          <a:xfrm>
            <a:off x="404813" y="4377829"/>
            <a:ext cx="1270294" cy="372345"/>
          </a:xfrm>
          <a:prstGeom prst="roundRect">
            <a:avLst>
              <a:gd name="adj" fmla="val 50000"/>
            </a:avLst>
          </a:prstGeom>
          <a:solidFill>
            <a:srgbClr val="006BDB"/>
          </a:solidFill>
        </p:spPr>
        <p:txBody>
          <a:bodyPr bIns="36000" anchor="ctr" anchorCtr="0"/>
          <a:lstStyle>
            <a:lvl1pPr marL="0" indent="0" algn="ctr">
              <a:buNone/>
              <a:defRPr sz="900" b="1" i="0">
                <a:solidFill>
                  <a:schemeClr val="bg1"/>
                </a:solidFill>
                <a:latin typeface="+mn-lt"/>
              </a:defRPr>
            </a:lvl1pPr>
          </a:lstStyle>
          <a:p>
            <a:pPr lvl="0"/>
            <a:r>
              <a:rPr lang="en-US"/>
              <a:t>Click to add CTA</a:t>
            </a:r>
            <a:endParaRPr lang="en-MX"/>
          </a:p>
        </p:txBody>
      </p:sp>
    </p:spTree>
    <p:extLst>
      <p:ext uri="{BB962C8B-B14F-4D97-AF65-F5344CB8AC3E}">
        <p14:creationId xmlns:p14="http://schemas.microsoft.com/office/powerpoint/2010/main" val="4237941023"/>
      </p:ext>
    </p:extLst>
  </p:cSld>
  <p:clrMapOvr>
    <a:masterClrMapping/>
  </p:clrMapOvr>
  <p:extLst>
    <p:ext uri="{DCECCB84-F9BA-43D5-87BE-67443E8EF086}">
      <p15:sldGuideLst xmlns:p15="http://schemas.microsoft.com/office/powerpoint/2012/main">
        <p15:guide id="1" orient="horz" pos="104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Four Content">
    <p:bg>
      <p:bgPr>
        <a:solidFill>
          <a:schemeClr val="bg1">
            <a:lumMod val="75000"/>
          </a:schemeClr>
        </a:solidFill>
        <a:effectLst/>
      </p:bgPr>
    </p:bg>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079DB1F0-FCCC-467F-BFF2-5B26ACFFF655}"/>
              </a:ext>
            </a:extLst>
          </p:cNvPr>
          <p:cNvSpPr>
            <a:spLocks noGrp="1"/>
          </p:cNvSpPr>
          <p:nvPr>
            <p:ph type="dt" sz="half" idx="24"/>
          </p:nvPr>
        </p:nvSpPr>
        <p:spPr/>
        <p:txBody>
          <a:bodyPr/>
          <a:lstStyle/>
          <a:p>
            <a:fld id="{195EBFF5-0CF3-4049-9A77-FC289C89383C}" type="datetime4">
              <a:rPr lang="en-US" smtClean="0"/>
              <a:t>November 13, 2025</a:t>
            </a:fld>
            <a:endParaRPr lang="en-GB"/>
          </a:p>
        </p:txBody>
      </p:sp>
      <p:sp>
        <p:nvSpPr>
          <p:cNvPr id="3" name="Content Placeholder 2"/>
          <p:cNvSpPr>
            <a:spLocks noGrp="1"/>
          </p:cNvSpPr>
          <p:nvPr>
            <p:ph idx="1" hasCustomPrompt="1"/>
          </p:nvPr>
        </p:nvSpPr>
        <p:spPr>
          <a:xfrm>
            <a:off x="404999" y="1489950"/>
            <a:ext cx="1981800" cy="2769630"/>
          </a:xfrm>
          <a:prstGeom prst="roundRect">
            <a:avLst>
              <a:gd name="adj" fmla="val 5939"/>
            </a:avLst>
          </a:prstGeom>
          <a:solidFill>
            <a:schemeClr val="bg1">
              <a:alpha val="30000"/>
            </a:schemeClr>
          </a:solidFill>
          <a:effectLst>
            <a:outerShdw blurRad="72662" sx="102000" sy="102000" algn="ctr" rotWithShape="0">
              <a:prstClr val="black">
                <a:alpha val="10000"/>
              </a:prstClr>
            </a:outerShdw>
          </a:effectLst>
        </p:spPr>
        <p:txBody>
          <a:bodyPr lIns="180000" tIns="180000" rIns="180000" bIns="180000"/>
          <a:lstStyle>
            <a:lvl1pPr>
              <a:defRPr/>
            </a:lvl1pPr>
            <a:lvl5pPr>
              <a:defRPr/>
            </a:lvl5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4" name="Content Placeholder 2">
            <a:extLst>
              <a:ext uri="{FF2B5EF4-FFF2-40B4-BE49-F238E27FC236}">
                <a16:creationId xmlns:a16="http://schemas.microsoft.com/office/drawing/2014/main" id="{CEC16A5B-EB77-4119-661E-C736D1EEF2E4}"/>
              </a:ext>
            </a:extLst>
          </p:cNvPr>
          <p:cNvSpPr>
            <a:spLocks noGrp="1"/>
          </p:cNvSpPr>
          <p:nvPr>
            <p:ph idx="34" hasCustomPrompt="1"/>
          </p:nvPr>
        </p:nvSpPr>
        <p:spPr>
          <a:xfrm>
            <a:off x="2526630" y="1489950"/>
            <a:ext cx="1981800" cy="2769630"/>
          </a:xfrm>
          <a:prstGeom prst="roundRect">
            <a:avLst>
              <a:gd name="adj" fmla="val 5939"/>
            </a:avLst>
          </a:prstGeom>
          <a:solidFill>
            <a:schemeClr val="bg1">
              <a:alpha val="30000"/>
            </a:schemeClr>
          </a:solidFill>
          <a:effectLst>
            <a:outerShdw blurRad="72662" sx="102000" sy="102000" algn="ctr" rotWithShape="0">
              <a:prstClr val="black">
                <a:alpha val="10000"/>
              </a:prstClr>
            </a:outerShdw>
          </a:effectLst>
        </p:spPr>
        <p:txBody>
          <a:bodyPr lIns="180000" tIns="180000" rIns="180000" bIns="180000"/>
          <a:lstStyle>
            <a:lvl1pPr>
              <a:defRPr/>
            </a:lvl1pPr>
            <a:lvl5pPr>
              <a:defRPr/>
            </a:lvl5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7" name="Content Placeholder 2">
            <a:extLst>
              <a:ext uri="{FF2B5EF4-FFF2-40B4-BE49-F238E27FC236}">
                <a16:creationId xmlns:a16="http://schemas.microsoft.com/office/drawing/2014/main" id="{DC821415-7FC5-D991-1CDE-56780DFB2C8E}"/>
              </a:ext>
            </a:extLst>
          </p:cNvPr>
          <p:cNvSpPr>
            <a:spLocks noGrp="1"/>
          </p:cNvSpPr>
          <p:nvPr>
            <p:ph idx="35" hasCustomPrompt="1"/>
          </p:nvPr>
        </p:nvSpPr>
        <p:spPr>
          <a:xfrm>
            <a:off x="4645722" y="1489950"/>
            <a:ext cx="1981800" cy="2769630"/>
          </a:xfrm>
          <a:prstGeom prst="roundRect">
            <a:avLst>
              <a:gd name="adj" fmla="val 5939"/>
            </a:avLst>
          </a:prstGeom>
          <a:solidFill>
            <a:schemeClr val="bg1">
              <a:alpha val="30000"/>
            </a:schemeClr>
          </a:solidFill>
          <a:effectLst>
            <a:outerShdw blurRad="72662" sx="102000" sy="102000" algn="ctr" rotWithShape="0">
              <a:prstClr val="black">
                <a:alpha val="10000"/>
              </a:prstClr>
            </a:outerShdw>
          </a:effectLst>
        </p:spPr>
        <p:txBody>
          <a:bodyPr lIns="180000" tIns="180000" rIns="180000" bIns="180000"/>
          <a:lstStyle>
            <a:lvl1pPr>
              <a:defRPr/>
            </a:lvl1pPr>
            <a:lvl5pPr>
              <a:defRPr/>
            </a:lvl5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8" name="Content Placeholder 2">
            <a:extLst>
              <a:ext uri="{FF2B5EF4-FFF2-40B4-BE49-F238E27FC236}">
                <a16:creationId xmlns:a16="http://schemas.microsoft.com/office/drawing/2014/main" id="{3BF6E250-E31D-943A-8412-9BCBDA1AABD8}"/>
              </a:ext>
            </a:extLst>
          </p:cNvPr>
          <p:cNvSpPr>
            <a:spLocks noGrp="1"/>
          </p:cNvSpPr>
          <p:nvPr>
            <p:ph idx="36" hasCustomPrompt="1"/>
          </p:nvPr>
        </p:nvSpPr>
        <p:spPr>
          <a:xfrm>
            <a:off x="6752814" y="1489950"/>
            <a:ext cx="1981800" cy="2769630"/>
          </a:xfrm>
          <a:prstGeom prst="roundRect">
            <a:avLst>
              <a:gd name="adj" fmla="val 5939"/>
            </a:avLst>
          </a:prstGeom>
          <a:solidFill>
            <a:schemeClr val="bg1">
              <a:alpha val="30000"/>
            </a:schemeClr>
          </a:solidFill>
          <a:effectLst>
            <a:outerShdw blurRad="72662" sx="102000" sy="102000" algn="ctr" rotWithShape="0">
              <a:prstClr val="black">
                <a:alpha val="10000"/>
              </a:prstClr>
            </a:outerShdw>
          </a:effectLst>
        </p:spPr>
        <p:txBody>
          <a:bodyPr lIns="180000" tIns="180000" rIns="180000" bIns="180000"/>
          <a:lstStyle>
            <a:lvl1pPr>
              <a:defRPr/>
            </a:lvl1pPr>
            <a:lvl5pPr>
              <a:defRPr/>
            </a:lvl5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3" name="Logo">
            <a:extLst>
              <a:ext uri="{FF2B5EF4-FFF2-40B4-BE49-F238E27FC236}">
                <a16:creationId xmlns:a16="http://schemas.microsoft.com/office/drawing/2014/main" id="{000865C2-AD7C-2154-B560-ED2EF1C7494C}"/>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bg1"/>
          </a:solidFill>
          <a:ln>
            <a:noFill/>
          </a:ln>
          <a:effectLst/>
        </p:spPr>
        <p:txBody>
          <a:bodyPr wrap="none" anchor="ctr"/>
          <a:lstStyle/>
          <a:p>
            <a:endParaRPr lang="en-GB" sz="1350">
              <a:solidFill>
                <a:schemeClr val="bg1"/>
              </a:solidFill>
            </a:endParaRPr>
          </a:p>
        </p:txBody>
      </p:sp>
      <p:cxnSp>
        <p:nvCxnSpPr>
          <p:cNvPr id="15" name="Straight Connector 14">
            <a:extLst>
              <a:ext uri="{FF2B5EF4-FFF2-40B4-BE49-F238E27FC236}">
                <a16:creationId xmlns:a16="http://schemas.microsoft.com/office/drawing/2014/main" id="{37E799C3-CB17-8FF9-7542-E60447DFAEAD}"/>
              </a:ext>
            </a:extLst>
          </p:cNvPr>
          <p:cNvCxnSpPr>
            <a:cxnSpLocks/>
          </p:cNvCxnSpPr>
          <p:nvPr userDrawn="1"/>
        </p:nvCxnSpPr>
        <p:spPr>
          <a:xfrm>
            <a:off x="404812" y="492919"/>
            <a:ext cx="2682479"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A00E69E-CF21-2790-566A-96C38622A985}"/>
              </a:ext>
            </a:extLst>
          </p:cNvPr>
          <p:cNvCxnSpPr>
            <a:cxnSpLocks/>
          </p:cNvCxnSpPr>
          <p:nvPr userDrawn="1"/>
        </p:nvCxnSpPr>
        <p:spPr>
          <a:xfrm>
            <a:off x="3227785" y="492919"/>
            <a:ext cx="551140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Footer Placeholder 3">
            <a:extLst>
              <a:ext uri="{FF2B5EF4-FFF2-40B4-BE49-F238E27FC236}">
                <a16:creationId xmlns:a16="http://schemas.microsoft.com/office/drawing/2014/main" id="{4B958C09-E51C-9ADC-E8D0-55316A6E1562}"/>
              </a:ext>
            </a:extLst>
          </p:cNvPr>
          <p:cNvSpPr>
            <a:spLocks noGrp="1"/>
          </p:cNvSpPr>
          <p:nvPr>
            <p:ph type="ftr" sz="quarter" idx="11"/>
          </p:nvPr>
        </p:nvSpPr>
        <p:spPr>
          <a:xfrm>
            <a:off x="4639866" y="365166"/>
            <a:ext cx="3394472" cy="112298"/>
          </a:xfrm>
        </p:spPr>
        <p:txBody>
          <a:bodyPr/>
          <a:lstStyle>
            <a:lvl1pPr>
              <a:defRPr>
                <a:solidFill>
                  <a:schemeClr val="bg1"/>
                </a:solidFill>
              </a:defRPr>
            </a:lvl1pPr>
          </a:lstStyle>
          <a:p>
            <a:endParaRPr lang="en-GB"/>
          </a:p>
        </p:txBody>
      </p:sp>
      <p:sp>
        <p:nvSpPr>
          <p:cNvPr id="20" name="Text Placeholder Eyebrow">
            <a:extLst>
              <a:ext uri="{FF2B5EF4-FFF2-40B4-BE49-F238E27FC236}">
                <a16:creationId xmlns:a16="http://schemas.microsoft.com/office/drawing/2014/main" id="{C3600E4F-8465-362E-461C-84C2AA054502}"/>
              </a:ext>
            </a:extLst>
          </p:cNvPr>
          <p:cNvSpPr>
            <a:spLocks noGrp="1"/>
          </p:cNvSpPr>
          <p:nvPr>
            <p:ph type="body" sz="quarter" idx="29" hasCustomPrompt="1"/>
          </p:nvPr>
        </p:nvSpPr>
        <p:spPr>
          <a:xfrm>
            <a:off x="975122" y="361364"/>
            <a:ext cx="1981800" cy="116100"/>
          </a:xfrm>
        </p:spPr>
        <p:txBody>
          <a:bodyPr/>
          <a:lstStyle>
            <a:lvl1pPr marL="0" indent="0">
              <a:lnSpc>
                <a:spcPct val="100000"/>
              </a:lnSpc>
              <a:spcBef>
                <a:spcPts val="0"/>
              </a:spcBef>
              <a:spcAft>
                <a:spcPts val="0"/>
              </a:spcAft>
              <a:buNone/>
              <a:defRPr sz="675">
                <a:solidFill>
                  <a:schemeClr val="bg1"/>
                </a:solidFill>
              </a:defRPr>
            </a:lvl1pPr>
            <a:lvl2pPr marL="135000" indent="0">
              <a:buNone/>
              <a:defRPr sz="675">
                <a:solidFill>
                  <a:schemeClr val="accent1"/>
                </a:solidFill>
              </a:defRPr>
            </a:lvl2pPr>
            <a:lvl3pPr marL="270000" indent="0">
              <a:buNone/>
              <a:defRPr sz="675">
                <a:solidFill>
                  <a:schemeClr val="accent1"/>
                </a:solidFill>
              </a:defRPr>
            </a:lvl3pPr>
            <a:lvl4pPr>
              <a:buNone/>
              <a:defRPr sz="675">
                <a:solidFill>
                  <a:schemeClr val="accent1"/>
                </a:solidFill>
              </a:defRPr>
            </a:lvl4pPr>
            <a:lvl5pPr>
              <a:buNone/>
              <a:defRPr sz="675">
                <a:solidFill>
                  <a:schemeClr val="accent1"/>
                </a:solidFill>
              </a:defRPr>
            </a:lvl5pPr>
          </a:lstStyle>
          <a:p>
            <a:pPr lvl="0"/>
            <a:r>
              <a:rPr lang="en-GB"/>
              <a:t>Click to add Eyebrow text</a:t>
            </a:r>
          </a:p>
        </p:txBody>
      </p:sp>
      <p:sp>
        <p:nvSpPr>
          <p:cNvPr id="21" name="Slide Number Placeholder 4">
            <a:extLst>
              <a:ext uri="{FF2B5EF4-FFF2-40B4-BE49-F238E27FC236}">
                <a16:creationId xmlns:a16="http://schemas.microsoft.com/office/drawing/2014/main" id="{305B56CF-575D-1BC4-2EE3-0EE6E52A96BE}"/>
              </a:ext>
            </a:extLst>
          </p:cNvPr>
          <p:cNvSpPr>
            <a:spLocks noGrp="1"/>
          </p:cNvSpPr>
          <p:nvPr>
            <p:ph type="sldNum" sz="quarter" idx="12"/>
          </p:nvPr>
        </p:nvSpPr>
        <p:spPr>
          <a:xfrm>
            <a:off x="404813" y="361364"/>
            <a:ext cx="202500" cy="116100"/>
          </a:xfrm>
        </p:spPr>
        <p:txBody>
          <a:bodyPr/>
          <a:lstStyle>
            <a:lvl1pPr algn="l">
              <a:defRPr>
                <a:solidFill>
                  <a:schemeClr val="bg1"/>
                </a:solidFill>
              </a:defRPr>
            </a:lvl1pPr>
          </a:lstStyle>
          <a:p>
            <a:fld id="{23AA811B-2EBD-4900-905E-5BE206449611}" type="slidenum">
              <a:rPr lang="en-GB" smtClean="0"/>
              <a:pPr/>
              <a:t>‹#›</a:t>
            </a:fld>
            <a:endParaRPr lang="en-GB"/>
          </a:p>
        </p:txBody>
      </p:sp>
      <p:sp>
        <p:nvSpPr>
          <p:cNvPr id="9" name="Title 1">
            <a:extLst>
              <a:ext uri="{FF2B5EF4-FFF2-40B4-BE49-F238E27FC236}">
                <a16:creationId xmlns:a16="http://schemas.microsoft.com/office/drawing/2014/main" id="{56C32BFF-892C-AD0F-0004-A3CEB4838AF8}"/>
              </a:ext>
            </a:extLst>
          </p:cNvPr>
          <p:cNvSpPr>
            <a:spLocks noGrp="1"/>
          </p:cNvSpPr>
          <p:nvPr>
            <p:ph type="title" hasCustomPrompt="1"/>
          </p:nvPr>
        </p:nvSpPr>
        <p:spPr>
          <a:xfrm>
            <a:off x="405000" y="680400"/>
            <a:ext cx="8334900" cy="568566"/>
          </a:xfrm>
        </p:spPr>
        <p:txBody>
          <a:bodyPr/>
          <a:lstStyle>
            <a:lvl1pPr>
              <a:lnSpc>
                <a:spcPts val="2475"/>
              </a:lnSpc>
              <a:defRPr sz="2400">
                <a:solidFill>
                  <a:schemeClr val="bg1"/>
                </a:solidFill>
              </a:defRPr>
            </a:lvl1pPr>
          </a:lstStyle>
          <a:p>
            <a:r>
              <a:rPr lang="en-GB"/>
              <a:t>Click to add title</a:t>
            </a:r>
          </a:p>
        </p:txBody>
      </p:sp>
      <p:sp>
        <p:nvSpPr>
          <p:cNvPr id="2" name="Text Placeholder 4">
            <a:extLst>
              <a:ext uri="{FF2B5EF4-FFF2-40B4-BE49-F238E27FC236}">
                <a16:creationId xmlns:a16="http://schemas.microsoft.com/office/drawing/2014/main" id="{E5127C71-126A-17C5-F8C9-26129142A3CA}"/>
              </a:ext>
            </a:extLst>
          </p:cNvPr>
          <p:cNvSpPr>
            <a:spLocks noGrp="1"/>
          </p:cNvSpPr>
          <p:nvPr>
            <p:ph type="body" sz="quarter" idx="39" hasCustomPrompt="1"/>
          </p:nvPr>
        </p:nvSpPr>
        <p:spPr>
          <a:xfrm>
            <a:off x="404813" y="4377829"/>
            <a:ext cx="1270294" cy="372345"/>
          </a:xfrm>
          <a:prstGeom prst="roundRect">
            <a:avLst>
              <a:gd name="adj" fmla="val 50000"/>
            </a:avLst>
          </a:prstGeom>
          <a:solidFill>
            <a:schemeClr val="bg1"/>
          </a:solidFill>
        </p:spPr>
        <p:txBody>
          <a:bodyPr bIns="36000" anchor="ctr" anchorCtr="0"/>
          <a:lstStyle>
            <a:lvl1pPr marL="0" indent="0" algn="ctr">
              <a:buNone/>
              <a:defRPr sz="900" b="1" i="0">
                <a:solidFill>
                  <a:srgbClr val="006BDB"/>
                </a:solidFill>
                <a:latin typeface="+mn-lt"/>
              </a:defRPr>
            </a:lvl1pPr>
          </a:lstStyle>
          <a:p>
            <a:pPr lvl="0"/>
            <a:r>
              <a:rPr lang="en-US"/>
              <a:t>Click to add CTA</a:t>
            </a:r>
            <a:endParaRPr lang="en-MX"/>
          </a:p>
        </p:txBody>
      </p:sp>
    </p:spTree>
    <p:extLst>
      <p:ext uri="{BB962C8B-B14F-4D97-AF65-F5344CB8AC3E}">
        <p14:creationId xmlns:p14="http://schemas.microsoft.com/office/powerpoint/2010/main" val="2335108364"/>
      </p:ext>
    </p:extLst>
  </p:cSld>
  <p:clrMapOvr>
    <a:masterClrMapping/>
  </p:clrMapOvr>
  <p:extLst>
    <p:ext uri="{DCECCB84-F9BA-43D5-87BE-67443E8EF086}">
      <p15:sldGuideLst xmlns:p15="http://schemas.microsoft.com/office/powerpoint/2012/main">
        <p15:guide id="1" orient="horz" pos="104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Header Only">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149A4EF-72D8-39AF-3AD2-866DED10BB52}"/>
              </a:ext>
            </a:extLst>
          </p:cNvPr>
          <p:cNvSpPr>
            <a:spLocks noGrp="1"/>
          </p:cNvSpPr>
          <p:nvPr>
            <p:ph type="pic" sz="quarter" idx="30"/>
          </p:nvPr>
        </p:nvSpPr>
        <p:spPr>
          <a:xfrm>
            <a:off x="0" y="0"/>
            <a:ext cx="3227785" cy="5143500"/>
          </a:xfrm>
          <a:solidFill>
            <a:schemeClr val="bg2"/>
          </a:solidFill>
        </p:spPr>
        <p:txBody>
          <a:bodyPr/>
          <a:lstStyle>
            <a:lvl1pPr marL="0" indent="0">
              <a:buNone/>
              <a:defRPr>
                <a:solidFill>
                  <a:schemeClr val="tx1">
                    <a:alpha val="0"/>
                  </a:schemeClr>
                </a:solidFill>
              </a:defRPr>
            </a:lvl1pPr>
          </a:lstStyle>
          <a:p>
            <a:endParaRPr lang="en-MX"/>
          </a:p>
        </p:txBody>
      </p:sp>
      <p:sp>
        <p:nvSpPr>
          <p:cNvPr id="5" name="Date Placeholder 4" hidden="1">
            <a:extLst>
              <a:ext uri="{FF2B5EF4-FFF2-40B4-BE49-F238E27FC236}">
                <a16:creationId xmlns:a16="http://schemas.microsoft.com/office/drawing/2014/main" id="{D83966FA-DB6B-4EB7-B191-94841F123E69}"/>
              </a:ext>
            </a:extLst>
          </p:cNvPr>
          <p:cNvSpPr>
            <a:spLocks noGrp="1"/>
          </p:cNvSpPr>
          <p:nvPr>
            <p:ph type="dt" sz="half" idx="10"/>
          </p:nvPr>
        </p:nvSpPr>
        <p:spPr/>
        <p:txBody>
          <a:bodyPr/>
          <a:lstStyle/>
          <a:p>
            <a:fld id="{410409D0-B42B-CC4C-8476-3298F9EFB9D1}" type="datetime4">
              <a:rPr lang="en-US" smtClean="0"/>
              <a:t>November 13, 2025</a:t>
            </a:fld>
            <a:endParaRPr lang="en-GB"/>
          </a:p>
        </p:txBody>
      </p:sp>
      <p:sp>
        <p:nvSpPr>
          <p:cNvPr id="7" name="Logo">
            <a:extLst>
              <a:ext uri="{FF2B5EF4-FFF2-40B4-BE49-F238E27FC236}">
                <a16:creationId xmlns:a16="http://schemas.microsoft.com/office/drawing/2014/main" id="{A725902D-E246-B044-D1BB-CCB46E743421}"/>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cxnSp>
        <p:nvCxnSpPr>
          <p:cNvPr id="11" name="Straight Connector 10">
            <a:extLst>
              <a:ext uri="{FF2B5EF4-FFF2-40B4-BE49-F238E27FC236}">
                <a16:creationId xmlns:a16="http://schemas.microsoft.com/office/drawing/2014/main" id="{D4D20962-EF44-B764-BEF8-AA6D2911FCBF}"/>
              </a:ext>
            </a:extLst>
          </p:cNvPr>
          <p:cNvCxnSpPr>
            <a:cxnSpLocks/>
          </p:cNvCxnSpPr>
          <p:nvPr userDrawn="1"/>
        </p:nvCxnSpPr>
        <p:spPr>
          <a:xfrm>
            <a:off x="404812" y="492919"/>
            <a:ext cx="2682479"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9969B9C-D38D-A1A3-09C8-340A6B170A98}"/>
              </a:ext>
            </a:extLst>
          </p:cNvPr>
          <p:cNvCxnSpPr>
            <a:cxnSpLocks/>
          </p:cNvCxnSpPr>
          <p:nvPr userDrawn="1"/>
        </p:nvCxnSpPr>
        <p:spPr>
          <a:xfrm>
            <a:off x="3227785" y="492919"/>
            <a:ext cx="551140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Footer Placeholder 3">
            <a:extLst>
              <a:ext uri="{FF2B5EF4-FFF2-40B4-BE49-F238E27FC236}">
                <a16:creationId xmlns:a16="http://schemas.microsoft.com/office/drawing/2014/main" id="{8EEB1879-E619-774F-D494-37829007CA44}"/>
              </a:ext>
            </a:extLst>
          </p:cNvPr>
          <p:cNvSpPr>
            <a:spLocks noGrp="1"/>
          </p:cNvSpPr>
          <p:nvPr>
            <p:ph type="ftr" sz="quarter" idx="11"/>
          </p:nvPr>
        </p:nvSpPr>
        <p:spPr>
          <a:xfrm>
            <a:off x="4639866" y="365166"/>
            <a:ext cx="3394472" cy="112298"/>
          </a:xfrm>
        </p:spPr>
        <p:txBody>
          <a:bodyPr/>
          <a:lstStyle/>
          <a:p>
            <a:endParaRPr lang="en-GB"/>
          </a:p>
        </p:txBody>
      </p:sp>
      <p:sp>
        <p:nvSpPr>
          <p:cNvPr id="15" name="Text Placeholder Eyebrow">
            <a:extLst>
              <a:ext uri="{FF2B5EF4-FFF2-40B4-BE49-F238E27FC236}">
                <a16:creationId xmlns:a16="http://schemas.microsoft.com/office/drawing/2014/main" id="{83CC1058-102E-6EE0-1171-635D08014784}"/>
              </a:ext>
            </a:extLst>
          </p:cNvPr>
          <p:cNvSpPr>
            <a:spLocks noGrp="1"/>
          </p:cNvSpPr>
          <p:nvPr>
            <p:ph type="body" sz="quarter" idx="29" hasCustomPrompt="1"/>
          </p:nvPr>
        </p:nvSpPr>
        <p:spPr>
          <a:xfrm>
            <a:off x="975122" y="361364"/>
            <a:ext cx="1981800" cy="116100"/>
          </a:xfrm>
        </p:spPr>
        <p:txBody>
          <a:bodyPr/>
          <a:lstStyle>
            <a:lvl1pPr marL="0" indent="0">
              <a:lnSpc>
                <a:spcPct val="100000"/>
              </a:lnSpc>
              <a:spcBef>
                <a:spcPts val="0"/>
              </a:spcBef>
              <a:spcAft>
                <a:spcPts val="0"/>
              </a:spcAft>
              <a:buNone/>
              <a:defRPr sz="675">
                <a:solidFill>
                  <a:schemeClr val="bg1"/>
                </a:solidFill>
              </a:defRPr>
            </a:lvl1pPr>
            <a:lvl2pPr marL="135000" indent="0">
              <a:buNone/>
              <a:defRPr sz="675">
                <a:solidFill>
                  <a:schemeClr val="accent1"/>
                </a:solidFill>
              </a:defRPr>
            </a:lvl2pPr>
            <a:lvl3pPr marL="270000" indent="0">
              <a:buNone/>
              <a:defRPr sz="675">
                <a:solidFill>
                  <a:schemeClr val="accent1"/>
                </a:solidFill>
              </a:defRPr>
            </a:lvl3pPr>
            <a:lvl4pPr>
              <a:buNone/>
              <a:defRPr sz="675">
                <a:solidFill>
                  <a:schemeClr val="accent1"/>
                </a:solidFill>
              </a:defRPr>
            </a:lvl4pPr>
            <a:lvl5pPr>
              <a:buNone/>
              <a:defRPr sz="675">
                <a:solidFill>
                  <a:schemeClr val="accent1"/>
                </a:solidFill>
              </a:defRPr>
            </a:lvl5pPr>
          </a:lstStyle>
          <a:p>
            <a:pPr lvl="0"/>
            <a:r>
              <a:rPr lang="en-GB"/>
              <a:t>Click to add Eyebrow text</a:t>
            </a:r>
          </a:p>
        </p:txBody>
      </p:sp>
      <p:sp>
        <p:nvSpPr>
          <p:cNvPr id="16" name="Slide Number Placeholder 4">
            <a:extLst>
              <a:ext uri="{FF2B5EF4-FFF2-40B4-BE49-F238E27FC236}">
                <a16:creationId xmlns:a16="http://schemas.microsoft.com/office/drawing/2014/main" id="{6B641C22-B8F8-FBAB-D502-0EB0931C4B03}"/>
              </a:ext>
            </a:extLst>
          </p:cNvPr>
          <p:cNvSpPr>
            <a:spLocks noGrp="1"/>
          </p:cNvSpPr>
          <p:nvPr>
            <p:ph type="sldNum" sz="quarter" idx="12"/>
          </p:nvPr>
        </p:nvSpPr>
        <p:spPr>
          <a:xfrm>
            <a:off x="404813" y="361364"/>
            <a:ext cx="202500" cy="116100"/>
          </a:xfrm>
        </p:spPr>
        <p:txBody>
          <a:bodyPr/>
          <a:lstStyle>
            <a:lvl1pPr algn="l">
              <a:defRPr>
                <a:solidFill>
                  <a:schemeClr val="bg1"/>
                </a:solidFill>
              </a:defRPr>
            </a:lvl1pPr>
          </a:lstStyle>
          <a:p>
            <a:fld id="{23AA811B-2EBD-4900-905E-5BE206449611}" type="slidenum">
              <a:rPr lang="en-GB" smtClean="0"/>
              <a:pPr/>
              <a:t>‹#›</a:t>
            </a:fld>
            <a:endParaRPr lang="en-GB"/>
          </a:p>
        </p:txBody>
      </p:sp>
      <p:sp>
        <p:nvSpPr>
          <p:cNvPr id="3" name="Title 1">
            <a:extLst>
              <a:ext uri="{FF2B5EF4-FFF2-40B4-BE49-F238E27FC236}">
                <a16:creationId xmlns:a16="http://schemas.microsoft.com/office/drawing/2014/main" id="{42189ADD-ED09-7AA9-50AF-8D8206534137}"/>
              </a:ext>
            </a:extLst>
          </p:cNvPr>
          <p:cNvSpPr>
            <a:spLocks noGrp="1"/>
          </p:cNvSpPr>
          <p:nvPr>
            <p:ph type="title" hasCustomPrompt="1"/>
          </p:nvPr>
        </p:nvSpPr>
        <p:spPr>
          <a:xfrm>
            <a:off x="3798094" y="680400"/>
            <a:ext cx="4941806" cy="568566"/>
          </a:xfrm>
        </p:spPr>
        <p:txBody>
          <a:bodyPr/>
          <a:lstStyle>
            <a:lvl1pPr>
              <a:lnSpc>
                <a:spcPts val="2475"/>
              </a:lnSpc>
              <a:defRPr sz="2400"/>
            </a:lvl1pPr>
          </a:lstStyle>
          <a:p>
            <a:r>
              <a:rPr lang="en-GB"/>
              <a:t>Click to add title</a:t>
            </a:r>
          </a:p>
        </p:txBody>
      </p:sp>
      <p:sp>
        <p:nvSpPr>
          <p:cNvPr id="2" name="Text Placeholder 4">
            <a:extLst>
              <a:ext uri="{FF2B5EF4-FFF2-40B4-BE49-F238E27FC236}">
                <a16:creationId xmlns:a16="http://schemas.microsoft.com/office/drawing/2014/main" id="{1C6EE11B-B00E-2A85-293F-03ACAFE6A448}"/>
              </a:ext>
            </a:extLst>
          </p:cNvPr>
          <p:cNvSpPr>
            <a:spLocks noGrp="1"/>
          </p:cNvSpPr>
          <p:nvPr>
            <p:ph type="body" sz="quarter" idx="39" hasCustomPrompt="1"/>
          </p:nvPr>
        </p:nvSpPr>
        <p:spPr>
          <a:xfrm>
            <a:off x="3742373" y="4027309"/>
            <a:ext cx="1270294" cy="372345"/>
          </a:xfrm>
          <a:prstGeom prst="roundRect">
            <a:avLst>
              <a:gd name="adj" fmla="val 50000"/>
            </a:avLst>
          </a:prstGeom>
          <a:solidFill>
            <a:srgbClr val="006BDB"/>
          </a:solidFill>
        </p:spPr>
        <p:txBody>
          <a:bodyPr bIns="36000" anchor="ctr" anchorCtr="0"/>
          <a:lstStyle>
            <a:lvl1pPr marL="0" indent="0" algn="ctr">
              <a:buNone/>
              <a:defRPr sz="900" b="1" i="0">
                <a:solidFill>
                  <a:schemeClr val="bg1"/>
                </a:solidFill>
                <a:latin typeface="+mn-lt"/>
              </a:defRPr>
            </a:lvl1pPr>
          </a:lstStyle>
          <a:p>
            <a:pPr lvl="0"/>
            <a:r>
              <a:rPr lang="en-US"/>
              <a:t>Click to add CTA</a:t>
            </a:r>
            <a:endParaRPr lang="en-MX"/>
          </a:p>
        </p:txBody>
      </p:sp>
      <p:sp>
        <p:nvSpPr>
          <p:cNvPr id="4" name="Text Placeholder 5">
            <a:extLst>
              <a:ext uri="{FF2B5EF4-FFF2-40B4-BE49-F238E27FC236}">
                <a16:creationId xmlns:a16="http://schemas.microsoft.com/office/drawing/2014/main" id="{6EC44B75-1778-D5E5-BA5E-7099E96A2F6C}"/>
              </a:ext>
            </a:extLst>
          </p:cNvPr>
          <p:cNvSpPr>
            <a:spLocks noGrp="1"/>
          </p:cNvSpPr>
          <p:nvPr>
            <p:ph type="body" sz="quarter" idx="34" hasCustomPrompt="1"/>
          </p:nvPr>
        </p:nvSpPr>
        <p:spPr>
          <a:xfrm>
            <a:off x="3798094" y="4539343"/>
            <a:ext cx="2682292" cy="204108"/>
          </a:xfrm>
        </p:spPr>
        <p:txBody>
          <a:bodyPr/>
          <a:lstStyle>
            <a:lvl1pPr marL="0" indent="0">
              <a:buNone/>
              <a:defRPr sz="675">
                <a:solidFill>
                  <a:schemeClr val="tx1"/>
                </a:solidFill>
              </a:defRPr>
            </a:lvl1pPr>
            <a:lvl2pPr marL="135000" indent="0">
              <a:buNone/>
              <a:defRPr sz="825">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noProof="0"/>
              <a:t>Click to add text</a:t>
            </a:r>
          </a:p>
        </p:txBody>
      </p:sp>
    </p:spTree>
    <p:extLst>
      <p:ext uri="{BB962C8B-B14F-4D97-AF65-F5344CB8AC3E}">
        <p14:creationId xmlns:p14="http://schemas.microsoft.com/office/powerpoint/2010/main" val="4014665398"/>
      </p:ext>
    </p:extLst>
  </p:cSld>
  <p:clrMapOvr>
    <a:masterClrMapping/>
  </p:clrMapOvr>
  <p:extLst>
    <p:ext uri="{DCECCB84-F9BA-43D5-87BE-67443E8EF086}">
      <p15:sldGuideLst xmlns:p15="http://schemas.microsoft.com/office/powerpoint/2012/main">
        <p15:guide id="1" orient="horz" pos="104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TENT Header Only">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149A4EF-72D8-39AF-3AD2-866DED10BB52}"/>
              </a:ext>
            </a:extLst>
          </p:cNvPr>
          <p:cNvSpPr>
            <a:spLocks noGrp="1"/>
          </p:cNvSpPr>
          <p:nvPr>
            <p:ph type="pic" sz="quarter" idx="30"/>
          </p:nvPr>
        </p:nvSpPr>
        <p:spPr>
          <a:xfrm>
            <a:off x="3227785" y="0"/>
            <a:ext cx="5916215" cy="5143500"/>
          </a:xfrm>
          <a:solidFill>
            <a:schemeClr val="bg2"/>
          </a:solidFill>
        </p:spPr>
        <p:txBody>
          <a:bodyPr/>
          <a:lstStyle>
            <a:lvl1pPr marL="0" indent="0">
              <a:buNone/>
              <a:defRPr>
                <a:solidFill>
                  <a:schemeClr val="tx1">
                    <a:alpha val="0"/>
                  </a:schemeClr>
                </a:solidFill>
              </a:defRPr>
            </a:lvl1pPr>
          </a:lstStyle>
          <a:p>
            <a:endParaRPr lang="en-MX"/>
          </a:p>
        </p:txBody>
      </p:sp>
      <p:sp>
        <p:nvSpPr>
          <p:cNvPr id="5" name="Date Placeholder 4" hidden="1">
            <a:extLst>
              <a:ext uri="{FF2B5EF4-FFF2-40B4-BE49-F238E27FC236}">
                <a16:creationId xmlns:a16="http://schemas.microsoft.com/office/drawing/2014/main" id="{D83966FA-DB6B-4EB7-B191-94841F123E69}"/>
              </a:ext>
            </a:extLst>
          </p:cNvPr>
          <p:cNvSpPr>
            <a:spLocks noGrp="1"/>
          </p:cNvSpPr>
          <p:nvPr>
            <p:ph type="dt" sz="half" idx="10"/>
          </p:nvPr>
        </p:nvSpPr>
        <p:spPr/>
        <p:txBody>
          <a:bodyPr/>
          <a:lstStyle/>
          <a:p>
            <a:fld id="{410409D0-B42B-CC4C-8476-3298F9EFB9D1}" type="datetime4">
              <a:rPr lang="en-US" smtClean="0"/>
              <a:t>November 13, 2025</a:t>
            </a:fld>
            <a:endParaRPr lang="en-GB"/>
          </a:p>
        </p:txBody>
      </p:sp>
      <p:cxnSp>
        <p:nvCxnSpPr>
          <p:cNvPr id="11" name="Straight Connector 10">
            <a:extLst>
              <a:ext uri="{FF2B5EF4-FFF2-40B4-BE49-F238E27FC236}">
                <a16:creationId xmlns:a16="http://schemas.microsoft.com/office/drawing/2014/main" id="{D4D20962-EF44-B764-BEF8-AA6D2911FCBF}"/>
              </a:ext>
            </a:extLst>
          </p:cNvPr>
          <p:cNvCxnSpPr>
            <a:cxnSpLocks/>
          </p:cNvCxnSpPr>
          <p:nvPr userDrawn="1"/>
        </p:nvCxnSpPr>
        <p:spPr>
          <a:xfrm>
            <a:off x="404812" y="492919"/>
            <a:ext cx="2682479"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9969B9C-D38D-A1A3-09C8-340A6B170A98}"/>
              </a:ext>
            </a:extLst>
          </p:cNvPr>
          <p:cNvCxnSpPr>
            <a:cxnSpLocks/>
          </p:cNvCxnSpPr>
          <p:nvPr userDrawn="1"/>
        </p:nvCxnSpPr>
        <p:spPr>
          <a:xfrm>
            <a:off x="3227785" y="492919"/>
            <a:ext cx="551140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3">
            <a:extLst>
              <a:ext uri="{FF2B5EF4-FFF2-40B4-BE49-F238E27FC236}">
                <a16:creationId xmlns:a16="http://schemas.microsoft.com/office/drawing/2014/main" id="{8EEB1879-E619-774F-D494-37829007CA44}"/>
              </a:ext>
            </a:extLst>
          </p:cNvPr>
          <p:cNvSpPr>
            <a:spLocks noGrp="1"/>
          </p:cNvSpPr>
          <p:nvPr>
            <p:ph type="ftr" sz="quarter" idx="11"/>
          </p:nvPr>
        </p:nvSpPr>
        <p:spPr>
          <a:xfrm>
            <a:off x="4639866" y="365166"/>
            <a:ext cx="3394472" cy="112298"/>
          </a:xfrm>
        </p:spPr>
        <p:txBody>
          <a:bodyPr/>
          <a:lstStyle>
            <a:lvl1pPr>
              <a:defRPr>
                <a:solidFill>
                  <a:schemeClr val="bg1"/>
                </a:solidFill>
              </a:defRPr>
            </a:lvl1pPr>
          </a:lstStyle>
          <a:p>
            <a:endParaRPr lang="en-GB"/>
          </a:p>
        </p:txBody>
      </p:sp>
      <p:sp>
        <p:nvSpPr>
          <p:cNvPr id="15" name="Text Placeholder Eyebrow">
            <a:extLst>
              <a:ext uri="{FF2B5EF4-FFF2-40B4-BE49-F238E27FC236}">
                <a16:creationId xmlns:a16="http://schemas.microsoft.com/office/drawing/2014/main" id="{83CC1058-102E-6EE0-1171-635D08014784}"/>
              </a:ext>
            </a:extLst>
          </p:cNvPr>
          <p:cNvSpPr>
            <a:spLocks noGrp="1"/>
          </p:cNvSpPr>
          <p:nvPr>
            <p:ph type="body" sz="quarter" idx="29" hasCustomPrompt="1"/>
          </p:nvPr>
        </p:nvSpPr>
        <p:spPr>
          <a:xfrm>
            <a:off x="975122" y="361364"/>
            <a:ext cx="1981800" cy="116100"/>
          </a:xfrm>
        </p:spPr>
        <p:txBody>
          <a:bodyPr/>
          <a:lstStyle>
            <a:lvl1pPr marL="0" indent="0">
              <a:lnSpc>
                <a:spcPct val="100000"/>
              </a:lnSpc>
              <a:spcBef>
                <a:spcPts val="0"/>
              </a:spcBef>
              <a:spcAft>
                <a:spcPts val="0"/>
              </a:spcAft>
              <a:buNone/>
              <a:defRPr sz="675">
                <a:solidFill>
                  <a:schemeClr val="accent1"/>
                </a:solidFill>
              </a:defRPr>
            </a:lvl1pPr>
            <a:lvl2pPr marL="135000" indent="0">
              <a:buNone/>
              <a:defRPr sz="675">
                <a:solidFill>
                  <a:schemeClr val="accent1"/>
                </a:solidFill>
              </a:defRPr>
            </a:lvl2pPr>
            <a:lvl3pPr marL="270000" indent="0">
              <a:buNone/>
              <a:defRPr sz="675">
                <a:solidFill>
                  <a:schemeClr val="accent1"/>
                </a:solidFill>
              </a:defRPr>
            </a:lvl3pPr>
            <a:lvl4pPr>
              <a:buNone/>
              <a:defRPr sz="675">
                <a:solidFill>
                  <a:schemeClr val="accent1"/>
                </a:solidFill>
              </a:defRPr>
            </a:lvl4pPr>
            <a:lvl5pPr>
              <a:buNone/>
              <a:defRPr sz="675">
                <a:solidFill>
                  <a:schemeClr val="accent1"/>
                </a:solidFill>
              </a:defRPr>
            </a:lvl5pPr>
          </a:lstStyle>
          <a:p>
            <a:pPr lvl="0"/>
            <a:r>
              <a:rPr lang="en-GB"/>
              <a:t>Click to add Eyebrow text</a:t>
            </a:r>
          </a:p>
        </p:txBody>
      </p:sp>
      <p:sp>
        <p:nvSpPr>
          <p:cNvPr id="16" name="Slide Number Placeholder 4">
            <a:extLst>
              <a:ext uri="{FF2B5EF4-FFF2-40B4-BE49-F238E27FC236}">
                <a16:creationId xmlns:a16="http://schemas.microsoft.com/office/drawing/2014/main" id="{6B641C22-B8F8-FBAB-D502-0EB0931C4B03}"/>
              </a:ext>
            </a:extLst>
          </p:cNvPr>
          <p:cNvSpPr>
            <a:spLocks noGrp="1"/>
          </p:cNvSpPr>
          <p:nvPr>
            <p:ph type="sldNum" sz="quarter" idx="12"/>
          </p:nvPr>
        </p:nvSpPr>
        <p:spPr>
          <a:xfrm>
            <a:off x="404813" y="361364"/>
            <a:ext cx="202500" cy="116100"/>
          </a:xfrm>
        </p:spPr>
        <p:txBody>
          <a:bodyPr/>
          <a:lstStyle>
            <a:lvl1pPr algn="l">
              <a:defRPr>
                <a:solidFill>
                  <a:schemeClr val="accent1"/>
                </a:solidFill>
              </a:defRPr>
            </a:lvl1pPr>
          </a:lstStyle>
          <a:p>
            <a:fld id="{23AA811B-2EBD-4900-905E-5BE206449611}" type="slidenum">
              <a:rPr lang="en-GB" smtClean="0"/>
              <a:pPr/>
              <a:t>‹#›</a:t>
            </a:fld>
            <a:endParaRPr lang="en-GB"/>
          </a:p>
        </p:txBody>
      </p:sp>
      <p:sp>
        <p:nvSpPr>
          <p:cNvPr id="3" name="Title 1">
            <a:extLst>
              <a:ext uri="{FF2B5EF4-FFF2-40B4-BE49-F238E27FC236}">
                <a16:creationId xmlns:a16="http://schemas.microsoft.com/office/drawing/2014/main" id="{D8DEF34D-974F-9E01-4D81-CD4B7943FA70}"/>
              </a:ext>
            </a:extLst>
          </p:cNvPr>
          <p:cNvSpPr>
            <a:spLocks noGrp="1"/>
          </p:cNvSpPr>
          <p:nvPr>
            <p:ph type="title" hasCustomPrompt="1"/>
          </p:nvPr>
        </p:nvSpPr>
        <p:spPr>
          <a:xfrm>
            <a:off x="405000" y="680400"/>
            <a:ext cx="2682291" cy="568566"/>
          </a:xfrm>
        </p:spPr>
        <p:txBody>
          <a:bodyPr/>
          <a:lstStyle>
            <a:lvl1pPr>
              <a:lnSpc>
                <a:spcPts val="2475"/>
              </a:lnSpc>
              <a:defRPr sz="2400"/>
            </a:lvl1pPr>
          </a:lstStyle>
          <a:p>
            <a:r>
              <a:rPr lang="en-GB"/>
              <a:t>Click to add title</a:t>
            </a:r>
          </a:p>
        </p:txBody>
      </p:sp>
      <p:sp>
        <p:nvSpPr>
          <p:cNvPr id="7" name="Logo">
            <a:extLst>
              <a:ext uri="{FF2B5EF4-FFF2-40B4-BE49-F238E27FC236}">
                <a16:creationId xmlns:a16="http://schemas.microsoft.com/office/drawing/2014/main" id="{A725902D-E246-B044-D1BB-CCB46E743421}"/>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bg1"/>
          </a:solidFill>
          <a:ln>
            <a:noFill/>
          </a:ln>
          <a:effectLst/>
        </p:spPr>
        <p:txBody>
          <a:bodyPr wrap="none" anchor="ctr"/>
          <a:lstStyle/>
          <a:p>
            <a:endParaRPr lang="en-GB" sz="1350"/>
          </a:p>
        </p:txBody>
      </p:sp>
      <p:sp>
        <p:nvSpPr>
          <p:cNvPr id="2" name="Text Placeholder 4">
            <a:extLst>
              <a:ext uri="{FF2B5EF4-FFF2-40B4-BE49-F238E27FC236}">
                <a16:creationId xmlns:a16="http://schemas.microsoft.com/office/drawing/2014/main" id="{6B1ECBF4-313A-0761-36BD-E9444E90E4BB}"/>
              </a:ext>
            </a:extLst>
          </p:cNvPr>
          <p:cNvSpPr>
            <a:spLocks noGrp="1"/>
          </p:cNvSpPr>
          <p:nvPr>
            <p:ph type="body" sz="quarter" idx="39" hasCustomPrompt="1"/>
          </p:nvPr>
        </p:nvSpPr>
        <p:spPr>
          <a:xfrm>
            <a:off x="404813" y="4042549"/>
            <a:ext cx="1270294" cy="372345"/>
          </a:xfrm>
          <a:prstGeom prst="roundRect">
            <a:avLst>
              <a:gd name="adj" fmla="val 50000"/>
            </a:avLst>
          </a:prstGeom>
          <a:solidFill>
            <a:srgbClr val="006BDB"/>
          </a:solidFill>
        </p:spPr>
        <p:txBody>
          <a:bodyPr bIns="36000" anchor="ctr" anchorCtr="0"/>
          <a:lstStyle>
            <a:lvl1pPr marL="0" indent="0" algn="ctr">
              <a:buNone/>
              <a:defRPr sz="900" b="1" i="0">
                <a:solidFill>
                  <a:schemeClr val="bg1"/>
                </a:solidFill>
                <a:latin typeface="+mn-lt"/>
              </a:defRPr>
            </a:lvl1pPr>
          </a:lstStyle>
          <a:p>
            <a:pPr lvl="0"/>
            <a:r>
              <a:rPr lang="en-US"/>
              <a:t>Click to add CTA</a:t>
            </a:r>
            <a:endParaRPr lang="en-MX"/>
          </a:p>
        </p:txBody>
      </p:sp>
      <p:sp>
        <p:nvSpPr>
          <p:cNvPr id="4" name="Text Placeholder 5">
            <a:extLst>
              <a:ext uri="{FF2B5EF4-FFF2-40B4-BE49-F238E27FC236}">
                <a16:creationId xmlns:a16="http://schemas.microsoft.com/office/drawing/2014/main" id="{CBAF7A4D-AFC4-FF9A-EE9A-B63914545CC9}"/>
              </a:ext>
            </a:extLst>
          </p:cNvPr>
          <p:cNvSpPr>
            <a:spLocks noGrp="1"/>
          </p:cNvSpPr>
          <p:nvPr>
            <p:ph type="body" sz="quarter" idx="34" hasCustomPrompt="1"/>
          </p:nvPr>
        </p:nvSpPr>
        <p:spPr>
          <a:xfrm>
            <a:off x="404813" y="4539343"/>
            <a:ext cx="2682292" cy="204108"/>
          </a:xfrm>
        </p:spPr>
        <p:txBody>
          <a:bodyPr/>
          <a:lstStyle>
            <a:lvl1pPr marL="0" indent="0">
              <a:buNone/>
              <a:defRPr sz="675">
                <a:solidFill>
                  <a:schemeClr val="tx1"/>
                </a:solidFill>
              </a:defRPr>
            </a:lvl1pPr>
            <a:lvl2pPr marL="135000" indent="0">
              <a:buNone/>
              <a:defRPr sz="825">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noProof="0"/>
              <a:t>Click to add text</a:t>
            </a:r>
          </a:p>
        </p:txBody>
      </p:sp>
    </p:spTree>
    <p:extLst>
      <p:ext uri="{BB962C8B-B14F-4D97-AF65-F5344CB8AC3E}">
        <p14:creationId xmlns:p14="http://schemas.microsoft.com/office/powerpoint/2010/main" val="4165155237"/>
      </p:ext>
    </p:extLst>
  </p:cSld>
  <p:clrMapOvr>
    <a:masterClrMapping/>
  </p:clrMapOvr>
  <p:extLst>
    <p:ext uri="{DCECCB84-F9BA-43D5-87BE-67443E8EF086}">
      <p15:sldGuideLst xmlns:p15="http://schemas.microsoft.com/office/powerpoint/2012/main">
        <p15:guide id="1" orient="horz" pos="104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Header Only">
    <p:bg>
      <p:bgPr>
        <a:solidFill>
          <a:schemeClr val="bg1">
            <a:lumMod val="75000"/>
          </a:schemeClr>
        </a:solidFill>
        <a:effectLst/>
      </p:bgPr>
    </p:bg>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D83966FA-DB6B-4EB7-B191-94841F123E69}"/>
              </a:ext>
            </a:extLst>
          </p:cNvPr>
          <p:cNvSpPr>
            <a:spLocks noGrp="1"/>
          </p:cNvSpPr>
          <p:nvPr>
            <p:ph type="dt" sz="half" idx="10"/>
          </p:nvPr>
        </p:nvSpPr>
        <p:spPr/>
        <p:txBody>
          <a:bodyPr/>
          <a:lstStyle/>
          <a:p>
            <a:fld id="{410409D0-B42B-CC4C-8476-3298F9EFB9D1}" type="datetime4">
              <a:rPr lang="en-US" smtClean="0"/>
              <a:t>November 13, 2025</a:t>
            </a:fld>
            <a:endParaRPr lang="en-GB"/>
          </a:p>
        </p:txBody>
      </p:sp>
      <p:sp>
        <p:nvSpPr>
          <p:cNvPr id="7" name="Logo">
            <a:extLst>
              <a:ext uri="{FF2B5EF4-FFF2-40B4-BE49-F238E27FC236}">
                <a16:creationId xmlns:a16="http://schemas.microsoft.com/office/drawing/2014/main" id="{A725902D-E246-B044-D1BB-CCB46E743421}"/>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bg1"/>
          </a:solidFill>
          <a:ln>
            <a:noFill/>
          </a:ln>
          <a:effectLst/>
        </p:spPr>
        <p:txBody>
          <a:bodyPr wrap="none" anchor="ctr"/>
          <a:lstStyle/>
          <a:p>
            <a:endParaRPr lang="en-GB" sz="1350">
              <a:solidFill>
                <a:schemeClr val="bg1"/>
              </a:solidFill>
            </a:endParaRPr>
          </a:p>
        </p:txBody>
      </p:sp>
      <p:cxnSp>
        <p:nvCxnSpPr>
          <p:cNvPr id="11" name="Straight Connector 10">
            <a:extLst>
              <a:ext uri="{FF2B5EF4-FFF2-40B4-BE49-F238E27FC236}">
                <a16:creationId xmlns:a16="http://schemas.microsoft.com/office/drawing/2014/main" id="{D4D20962-EF44-B764-BEF8-AA6D2911FCBF}"/>
              </a:ext>
            </a:extLst>
          </p:cNvPr>
          <p:cNvCxnSpPr>
            <a:cxnSpLocks/>
          </p:cNvCxnSpPr>
          <p:nvPr userDrawn="1"/>
        </p:nvCxnSpPr>
        <p:spPr>
          <a:xfrm>
            <a:off x="404812" y="492919"/>
            <a:ext cx="2682479"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9969B9C-D38D-A1A3-09C8-340A6B170A98}"/>
              </a:ext>
            </a:extLst>
          </p:cNvPr>
          <p:cNvCxnSpPr>
            <a:cxnSpLocks/>
          </p:cNvCxnSpPr>
          <p:nvPr userDrawn="1"/>
        </p:nvCxnSpPr>
        <p:spPr>
          <a:xfrm>
            <a:off x="3227785" y="492919"/>
            <a:ext cx="551140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3">
            <a:extLst>
              <a:ext uri="{FF2B5EF4-FFF2-40B4-BE49-F238E27FC236}">
                <a16:creationId xmlns:a16="http://schemas.microsoft.com/office/drawing/2014/main" id="{8EEB1879-E619-774F-D494-37829007CA44}"/>
              </a:ext>
            </a:extLst>
          </p:cNvPr>
          <p:cNvSpPr>
            <a:spLocks noGrp="1"/>
          </p:cNvSpPr>
          <p:nvPr>
            <p:ph type="ftr" sz="quarter" idx="11"/>
          </p:nvPr>
        </p:nvSpPr>
        <p:spPr>
          <a:xfrm>
            <a:off x="4639866" y="365166"/>
            <a:ext cx="3394472" cy="112298"/>
          </a:xfrm>
        </p:spPr>
        <p:txBody>
          <a:bodyPr/>
          <a:lstStyle>
            <a:lvl1pPr>
              <a:defRPr>
                <a:solidFill>
                  <a:schemeClr val="bg1"/>
                </a:solidFill>
              </a:defRPr>
            </a:lvl1pPr>
          </a:lstStyle>
          <a:p>
            <a:endParaRPr lang="en-GB"/>
          </a:p>
        </p:txBody>
      </p:sp>
      <p:sp>
        <p:nvSpPr>
          <p:cNvPr id="15" name="Text Placeholder Eyebrow">
            <a:extLst>
              <a:ext uri="{FF2B5EF4-FFF2-40B4-BE49-F238E27FC236}">
                <a16:creationId xmlns:a16="http://schemas.microsoft.com/office/drawing/2014/main" id="{83CC1058-102E-6EE0-1171-635D08014784}"/>
              </a:ext>
            </a:extLst>
          </p:cNvPr>
          <p:cNvSpPr>
            <a:spLocks noGrp="1"/>
          </p:cNvSpPr>
          <p:nvPr>
            <p:ph type="body" sz="quarter" idx="29" hasCustomPrompt="1"/>
          </p:nvPr>
        </p:nvSpPr>
        <p:spPr>
          <a:xfrm>
            <a:off x="975122" y="361364"/>
            <a:ext cx="1981800" cy="116100"/>
          </a:xfrm>
        </p:spPr>
        <p:txBody>
          <a:bodyPr/>
          <a:lstStyle>
            <a:lvl1pPr marL="0" indent="0">
              <a:lnSpc>
                <a:spcPct val="100000"/>
              </a:lnSpc>
              <a:spcBef>
                <a:spcPts val="0"/>
              </a:spcBef>
              <a:spcAft>
                <a:spcPts val="0"/>
              </a:spcAft>
              <a:buNone/>
              <a:defRPr sz="675">
                <a:solidFill>
                  <a:schemeClr val="bg1"/>
                </a:solidFill>
              </a:defRPr>
            </a:lvl1pPr>
            <a:lvl2pPr marL="135000" indent="0">
              <a:buNone/>
              <a:defRPr sz="675">
                <a:solidFill>
                  <a:schemeClr val="accent1"/>
                </a:solidFill>
              </a:defRPr>
            </a:lvl2pPr>
            <a:lvl3pPr marL="270000" indent="0">
              <a:buNone/>
              <a:defRPr sz="675">
                <a:solidFill>
                  <a:schemeClr val="accent1"/>
                </a:solidFill>
              </a:defRPr>
            </a:lvl3pPr>
            <a:lvl4pPr>
              <a:buNone/>
              <a:defRPr sz="675">
                <a:solidFill>
                  <a:schemeClr val="accent1"/>
                </a:solidFill>
              </a:defRPr>
            </a:lvl4pPr>
            <a:lvl5pPr>
              <a:buNone/>
              <a:defRPr sz="675">
                <a:solidFill>
                  <a:schemeClr val="accent1"/>
                </a:solidFill>
              </a:defRPr>
            </a:lvl5pPr>
          </a:lstStyle>
          <a:p>
            <a:pPr lvl="0"/>
            <a:r>
              <a:rPr lang="en-GB"/>
              <a:t>Click to add Eyebrow text</a:t>
            </a:r>
          </a:p>
        </p:txBody>
      </p:sp>
      <p:sp>
        <p:nvSpPr>
          <p:cNvPr id="16" name="Slide Number Placeholder 4">
            <a:extLst>
              <a:ext uri="{FF2B5EF4-FFF2-40B4-BE49-F238E27FC236}">
                <a16:creationId xmlns:a16="http://schemas.microsoft.com/office/drawing/2014/main" id="{6B641C22-B8F8-FBAB-D502-0EB0931C4B03}"/>
              </a:ext>
            </a:extLst>
          </p:cNvPr>
          <p:cNvSpPr>
            <a:spLocks noGrp="1"/>
          </p:cNvSpPr>
          <p:nvPr>
            <p:ph type="sldNum" sz="quarter" idx="12"/>
          </p:nvPr>
        </p:nvSpPr>
        <p:spPr>
          <a:xfrm>
            <a:off x="404813" y="361364"/>
            <a:ext cx="202500" cy="116100"/>
          </a:xfrm>
        </p:spPr>
        <p:txBody>
          <a:bodyPr/>
          <a:lstStyle>
            <a:lvl1pPr algn="l">
              <a:defRPr>
                <a:solidFill>
                  <a:schemeClr val="bg1"/>
                </a:solidFill>
              </a:defRPr>
            </a:lvl1pPr>
          </a:lstStyle>
          <a:p>
            <a:fld id="{23AA811B-2EBD-4900-905E-5BE206449611}" type="slidenum">
              <a:rPr lang="en-GB" smtClean="0"/>
              <a:pPr/>
              <a:t>‹#›</a:t>
            </a:fld>
            <a:endParaRPr lang="en-GB"/>
          </a:p>
        </p:txBody>
      </p:sp>
      <p:sp>
        <p:nvSpPr>
          <p:cNvPr id="3" name="Title 1">
            <a:extLst>
              <a:ext uri="{FF2B5EF4-FFF2-40B4-BE49-F238E27FC236}">
                <a16:creationId xmlns:a16="http://schemas.microsoft.com/office/drawing/2014/main" id="{8A7FBE67-ACB0-8E5E-D1CB-33ADD56F6898}"/>
              </a:ext>
            </a:extLst>
          </p:cNvPr>
          <p:cNvSpPr>
            <a:spLocks noGrp="1"/>
          </p:cNvSpPr>
          <p:nvPr>
            <p:ph type="title" hasCustomPrompt="1"/>
          </p:nvPr>
        </p:nvSpPr>
        <p:spPr>
          <a:xfrm>
            <a:off x="405000" y="680400"/>
            <a:ext cx="8334900" cy="568566"/>
          </a:xfrm>
        </p:spPr>
        <p:txBody>
          <a:bodyPr/>
          <a:lstStyle>
            <a:lvl1pPr>
              <a:lnSpc>
                <a:spcPts val="2475"/>
              </a:lnSpc>
              <a:defRPr sz="2400">
                <a:solidFill>
                  <a:schemeClr val="bg1"/>
                </a:solidFill>
              </a:defRPr>
            </a:lvl1pPr>
          </a:lstStyle>
          <a:p>
            <a:r>
              <a:rPr lang="en-GB"/>
              <a:t>Click to add title</a:t>
            </a:r>
          </a:p>
        </p:txBody>
      </p:sp>
      <p:sp>
        <p:nvSpPr>
          <p:cNvPr id="4" name="Text Placeholder 4">
            <a:extLst>
              <a:ext uri="{FF2B5EF4-FFF2-40B4-BE49-F238E27FC236}">
                <a16:creationId xmlns:a16="http://schemas.microsoft.com/office/drawing/2014/main" id="{2BF9E0B9-14BD-F03A-80F7-961B33608CC0}"/>
              </a:ext>
            </a:extLst>
          </p:cNvPr>
          <p:cNvSpPr>
            <a:spLocks noGrp="1"/>
          </p:cNvSpPr>
          <p:nvPr>
            <p:ph type="body" sz="quarter" idx="39" hasCustomPrompt="1"/>
          </p:nvPr>
        </p:nvSpPr>
        <p:spPr>
          <a:xfrm>
            <a:off x="404813" y="4371105"/>
            <a:ext cx="1270294" cy="372345"/>
          </a:xfrm>
          <a:prstGeom prst="roundRect">
            <a:avLst>
              <a:gd name="adj" fmla="val 50000"/>
            </a:avLst>
          </a:prstGeom>
          <a:solidFill>
            <a:schemeClr val="bg1"/>
          </a:solidFill>
        </p:spPr>
        <p:txBody>
          <a:bodyPr bIns="36000" anchor="ctr" anchorCtr="0"/>
          <a:lstStyle>
            <a:lvl1pPr marL="0" indent="0" algn="ctr">
              <a:buNone/>
              <a:defRPr sz="900" b="1" i="0">
                <a:solidFill>
                  <a:srgbClr val="006BDB"/>
                </a:solidFill>
                <a:latin typeface="+mn-lt"/>
              </a:defRPr>
            </a:lvl1pPr>
          </a:lstStyle>
          <a:p>
            <a:pPr lvl="0"/>
            <a:r>
              <a:rPr lang="en-US"/>
              <a:t>Click to add CTA</a:t>
            </a:r>
            <a:endParaRPr lang="en-MX"/>
          </a:p>
        </p:txBody>
      </p:sp>
    </p:spTree>
    <p:extLst>
      <p:ext uri="{BB962C8B-B14F-4D97-AF65-F5344CB8AC3E}">
        <p14:creationId xmlns:p14="http://schemas.microsoft.com/office/powerpoint/2010/main" val="1042060229"/>
      </p:ext>
    </p:extLst>
  </p:cSld>
  <p:clrMapOvr>
    <a:masterClrMapping/>
  </p:clrMapOvr>
  <p:extLst>
    <p:ext uri="{DCECCB84-F9BA-43D5-87BE-67443E8EF086}">
      <p15:sldGuideLst xmlns:p15="http://schemas.microsoft.com/office/powerpoint/2012/main">
        <p15:guide id="1" orient="horz" pos="104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Date Placeholder 3" hidden="1">
            <a:extLst>
              <a:ext uri="{FF2B5EF4-FFF2-40B4-BE49-F238E27FC236}">
                <a16:creationId xmlns:a16="http://schemas.microsoft.com/office/drawing/2014/main" id="{89EF8E2F-AD04-40B6-823D-52E48F4EACCB}"/>
              </a:ext>
            </a:extLst>
          </p:cNvPr>
          <p:cNvSpPr>
            <a:spLocks noGrp="1"/>
          </p:cNvSpPr>
          <p:nvPr>
            <p:ph type="dt" sz="half" idx="10"/>
          </p:nvPr>
        </p:nvSpPr>
        <p:spPr>
          <a:xfrm>
            <a:off x="9144900" y="5143500"/>
            <a:ext cx="0" cy="0"/>
          </a:xfrm>
        </p:spPr>
        <p:txBody>
          <a:bodyPr/>
          <a:lstStyle/>
          <a:p>
            <a:fld id="{239E8773-B2E7-0F4B-96BA-A43AAE3239F8}" type="datetime4">
              <a:rPr lang="en-US" smtClean="0"/>
              <a:t>November 13, 2025</a:t>
            </a:fld>
            <a:endParaRPr lang="en-GB"/>
          </a:p>
        </p:txBody>
      </p:sp>
      <p:sp>
        <p:nvSpPr>
          <p:cNvPr id="8" name="Logo">
            <a:extLst>
              <a:ext uri="{FF2B5EF4-FFF2-40B4-BE49-F238E27FC236}">
                <a16:creationId xmlns:a16="http://schemas.microsoft.com/office/drawing/2014/main" id="{B5BE10E3-DE45-E1D7-FBE1-73AC879BB78E}"/>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a:solidFill>
                <a:schemeClr val="tx1"/>
              </a:solidFill>
            </a:endParaRPr>
          </a:p>
        </p:txBody>
      </p:sp>
      <p:cxnSp>
        <p:nvCxnSpPr>
          <p:cNvPr id="9" name="Straight Connector 8">
            <a:extLst>
              <a:ext uri="{FF2B5EF4-FFF2-40B4-BE49-F238E27FC236}">
                <a16:creationId xmlns:a16="http://schemas.microsoft.com/office/drawing/2014/main" id="{7F82CB72-8E85-6E2E-E155-D5A0055B4A4E}"/>
              </a:ext>
            </a:extLst>
          </p:cNvPr>
          <p:cNvCxnSpPr>
            <a:cxnSpLocks/>
          </p:cNvCxnSpPr>
          <p:nvPr userDrawn="1"/>
        </p:nvCxnSpPr>
        <p:spPr>
          <a:xfrm>
            <a:off x="404812" y="492919"/>
            <a:ext cx="268247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6086ADD-2B30-6338-A723-67BAA91E2882}"/>
              </a:ext>
            </a:extLst>
          </p:cNvPr>
          <p:cNvCxnSpPr>
            <a:cxnSpLocks/>
          </p:cNvCxnSpPr>
          <p:nvPr userDrawn="1"/>
        </p:nvCxnSpPr>
        <p:spPr>
          <a:xfrm>
            <a:off x="3227785" y="492919"/>
            <a:ext cx="55114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3">
            <a:extLst>
              <a:ext uri="{FF2B5EF4-FFF2-40B4-BE49-F238E27FC236}">
                <a16:creationId xmlns:a16="http://schemas.microsoft.com/office/drawing/2014/main" id="{CE3FEFBC-78F1-FD60-BB89-883E76EA5BCA}"/>
              </a:ext>
            </a:extLst>
          </p:cNvPr>
          <p:cNvSpPr>
            <a:spLocks noGrp="1"/>
          </p:cNvSpPr>
          <p:nvPr>
            <p:ph type="ftr" sz="quarter" idx="11"/>
          </p:nvPr>
        </p:nvSpPr>
        <p:spPr>
          <a:xfrm>
            <a:off x="4639866" y="365166"/>
            <a:ext cx="3394472" cy="112298"/>
          </a:xfrm>
        </p:spPr>
        <p:txBody>
          <a:bodyPr/>
          <a:lstStyle>
            <a:lvl1pPr>
              <a:defRPr>
                <a:solidFill>
                  <a:schemeClr val="tx1"/>
                </a:solidFill>
              </a:defRPr>
            </a:lvl1pPr>
          </a:lstStyle>
          <a:p>
            <a:endParaRPr lang="en-GB"/>
          </a:p>
        </p:txBody>
      </p:sp>
      <p:sp>
        <p:nvSpPr>
          <p:cNvPr id="15" name="Text Placeholder Eyebrow">
            <a:extLst>
              <a:ext uri="{FF2B5EF4-FFF2-40B4-BE49-F238E27FC236}">
                <a16:creationId xmlns:a16="http://schemas.microsoft.com/office/drawing/2014/main" id="{EAE862ED-8BD7-7184-068F-71809A5D1DA8}"/>
              </a:ext>
            </a:extLst>
          </p:cNvPr>
          <p:cNvSpPr>
            <a:spLocks noGrp="1"/>
          </p:cNvSpPr>
          <p:nvPr>
            <p:ph type="body" sz="quarter" idx="29" hasCustomPrompt="1"/>
          </p:nvPr>
        </p:nvSpPr>
        <p:spPr>
          <a:xfrm>
            <a:off x="975122" y="361364"/>
            <a:ext cx="1981800" cy="116100"/>
          </a:xfrm>
        </p:spPr>
        <p:txBody>
          <a:bodyPr/>
          <a:lstStyle>
            <a:lvl1pPr marL="0" indent="0">
              <a:lnSpc>
                <a:spcPct val="100000"/>
              </a:lnSpc>
              <a:spcBef>
                <a:spcPts val="0"/>
              </a:spcBef>
              <a:spcAft>
                <a:spcPts val="0"/>
              </a:spcAft>
              <a:buNone/>
              <a:defRPr sz="675">
                <a:solidFill>
                  <a:schemeClr val="tx1"/>
                </a:solidFill>
              </a:defRPr>
            </a:lvl1pPr>
            <a:lvl2pPr marL="135000" indent="0">
              <a:buNone/>
              <a:defRPr sz="675">
                <a:solidFill>
                  <a:schemeClr val="accent1"/>
                </a:solidFill>
              </a:defRPr>
            </a:lvl2pPr>
            <a:lvl3pPr marL="270000" indent="0">
              <a:buNone/>
              <a:defRPr sz="675">
                <a:solidFill>
                  <a:schemeClr val="accent1"/>
                </a:solidFill>
              </a:defRPr>
            </a:lvl3pPr>
            <a:lvl4pPr>
              <a:buNone/>
              <a:defRPr sz="675">
                <a:solidFill>
                  <a:schemeClr val="accent1"/>
                </a:solidFill>
              </a:defRPr>
            </a:lvl4pPr>
            <a:lvl5pPr>
              <a:buNone/>
              <a:defRPr sz="675">
                <a:solidFill>
                  <a:schemeClr val="accent1"/>
                </a:solidFill>
              </a:defRPr>
            </a:lvl5pPr>
          </a:lstStyle>
          <a:p>
            <a:pPr lvl="0"/>
            <a:r>
              <a:rPr lang="en-GB"/>
              <a:t>Click to add Eyebrow text</a:t>
            </a:r>
          </a:p>
        </p:txBody>
      </p:sp>
      <p:sp>
        <p:nvSpPr>
          <p:cNvPr id="16" name="Slide Number Placeholder 4">
            <a:extLst>
              <a:ext uri="{FF2B5EF4-FFF2-40B4-BE49-F238E27FC236}">
                <a16:creationId xmlns:a16="http://schemas.microsoft.com/office/drawing/2014/main" id="{B2082DEF-609A-2ADB-2E6B-59D0EEEBD71E}"/>
              </a:ext>
            </a:extLst>
          </p:cNvPr>
          <p:cNvSpPr>
            <a:spLocks noGrp="1"/>
          </p:cNvSpPr>
          <p:nvPr>
            <p:ph type="sldNum" sz="quarter" idx="12"/>
          </p:nvPr>
        </p:nvSpPr>
        <p:spPr>
          <a:xfrm>
            <a:off x="404813" y="361364"/>
            <a:ext cx="202500" cy="116100"/>
          </a:xfrm>
        </p:spPr>
        <p:txBody>
          <a:bodyPr/>
          <a:lstStyle>
            <a:lvl1pPr algn="l">
              <a:defRPr>
                <a:solidFill>
                  <a:schemeClr val="tx1"/>
                </a:solidFill>
              </a:defRPr>
            </a:lvl1pPr>
          </a:lstStyle>
          <a:p>
            <a:fld id="{23AA811B-2EBD-4900-905E-5BE206449611}" type="slidenum">
              <a:rPr lang="en-GB" smtClean="0"/>
              <a:pPr/>
              <a:t>‹#›</a:t>
            </a:fld>
            <a:endParaRPr lang="en-GB"/>
          </a:p>
        </p:txBody>
      </p:sp>
      <p:sp>
        <p:nvSpPr>
          <p:cNvPr id="3" name="Title 1">
            <a:extLst>
              <a:ext uri="{FF2B5EF4-FFF2-40B4-BE49-F238E27FC236}">
                <a16:creationId xmlns:a16="http://schemas.microsoft.com/office/drawing/2014/main" id="{2260B914-BB7D-D137-EC5C-F9EDF1607D48}"/>
              </a:ext>
            </a:extLst>
          </p:cNvPr>
          <p:cNvSpPr>
            <a:spLocks noGrp="1"/>
          </p:cNvSpPr>
          <p:nvPr>
            <p:ph type="title" hasCustomPrompt="1"/>
          </p:nvPr>
        </p:nvSpPr>
        <p:spPr>
          <a:xfrm>
            <a:off x="405000" y="680400"/>
            <a:ext cx="8334900" cy="568566"/>
          </a:xfrm>
        </p:spPr>
        <p:txBody>
          <a:bodyPr/>
          <a:lstStyle>
            <a:lvl1pPr>
              <a:lnSpc>
                <a:spcPts val="2475"/>
              </a:lnSpc>
              <a:defRPr sz="2400"/>
            </a:lvl1pPr>
          </a:lstStyle>
          <a:p>
            <a:r>
              <a:rPr lang="en-GB"/>
              <a:t>Click to add title</a:t>
            </a:r>
          </a:p>
        </p:txBody>
      </p:sp>
      <p:sp>
        <p:nvSpPr>
          <p:cNvPr id="2" name="Text Placeholder 4">
            <a:extLst>
              <a:ext uri="{FF2B5EF4-FFF2-40B4-BE49-F238E27FC236}">
                <a16:creationId xmlns:a16="http://schemas.microsoft.com/office/drawing/2014/main" id="{1C4C0B9D-A588-511C-CFE6-0FCB99BCF230}"/>
              </a:ext>
            </a:extLst>
          </p:cNvPr>
          <p:cNvSpPr>
            <a:spLocks noGrp="1"/>
          </p:cNvSpPr>
          <p:nvPr>
            <p:ph type="body" sz="quarter" idx="39" hasCustomPrompt="1"/>
          </p:nvPr>
        </p:nvSpPr>
        <p:spPr>
          <a:xfrm>
            <a:off x="404813" y="4371105"/>
            <a:ext cx="1270294" cy="372345"/>
          </a:xfrm>
          <a:prstGeom prst="roundRect">
            <a:avLst>
              <a:gd name="adj" fmla="val 50000"/>
            </a:avLst>
          </a:prstGeom>
          <a:solidFill>
            <a:srgbClr val="006BDB"/>
          </a:solidFill>
        </p:spPr>
        <p:txBody>
          <a:bodyPr bIns="36000" anchor="ctr" anchorCtr="0"/>
          <a:lstStyle>
            <a:lvl1pPr marL="0" indent="0" algn="ctr">
              <a:buNone/>
              <a:defRPr sz="900" b="1" i="0">
                <a:solidFill>
                  <a:schemeClr val="tx1"/>
                </a:solidFill>
                <a:latin typeface="+mn-lt"/>
              </a:defRPr>
            </a:lvl1pPr>
          </a:lstStyle>
          <a:p>
            <a:pPr lvl="0"/>
            <a:r>
              <a:rPr lang="en-US"/>
              <a:t>Click to add CTA</a:t>
            </a:r>
            <a:endParaRPr lang="en-MX"/>
          </a:p>
        </p:txBody>
      </p:sp>
    </p:spTree>
    <p:extLst>
      <p:ext uri="{BB962C8B-B14F-4D97-AF65-F5344CB8AC3E}">
        <p14:creationId xmlns:p14="http://schemas.microsoft.com/office/powerpoint/2010/main" val="321451995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4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DEBAR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FC62E116-A3A3-9249-BDB2-2821CA0CAD52}" type="datetime4">
              <a:rPr lang="en-US" smtClean="0"/>
              <a:t>November 13, 2025</a:t>
            </a:fld>
            <a:endParaRPr lang="en-GB"/>
          </a:p>
        </p:txBody>
      </p:sp>
      <p:sp>
        <p:nvSpPr>
          <p:cNvPr id="21" name="Freeform: Shape 20">
            <a:extLst>
              <a:ext uri="{FF2B5EF4-FFF2-40B4-BE49-F238E27FC236}">
                <a16:creationId xmlns:a16="http://schemas.microsoft.com/office/drawing/2014/main" id="{783B00A4-20D6-495F-906F-445B9363312B}"/>
              </a:ext>
            </a:extLst>
          </p:cNvPr>
          <p:cNvSpPr/>
          <p:nvPr userDrawn="1"/>
        </p:nvSpPr>
        <p:spPr bwMode="white">
          <a:xfrm>
            <a:off x="3227785" y="0"/>
            <a:ext cx="5916215"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 name="connsiteX0" fmla="*/ 2 w 9007473"/>
              <a:gd name="connsiteY0" fmla="*/ 1865314 h 6858000"/>
              <a:gd name="connsiteX1" fmla="*/ 2 w 9007473"/>
              <a:gd name="connsiteY1" fmla="*/ 2093913 h 6858000"/>
              <a:gd name="connsiteX2" fmla="*/ 228721 w 9007473"/>
              <a:gd name="connsiteY2" fmla="*/ 1985630 h 6858000"/>
              <a:gd name="connsiteX3" fmla="*/ 2 w 9007473"/>
              <a:gd name="connsiteY3" fmla="*/ 1865314 h 6858000"/>
              <a:gd name="connsiteX4" fmla="*/ 0 w 9007473"/>
              <a:gd name="connsiteY4" fmla="*/ 0 h 6858000"/>
              <a:gd name="connsiteX5" fmla="*/ 9007473 w 9007473"/>
              <a:gd name="connsiteY5" fmla="*/ 0 h 6858000"/>
              <a:gd name="connsiteX6" fmla="*/ 9007473 w 9007473"/>
              <a:gd name="connsiteY6" fmla="*/ 6858000 h 6858000"/>
              <a:gd name="connsiteX7" fmla="*/ 0 w 9007473"/>
              <a:gd name="connsiteY7" fmla="*/ 6858000 h 6858000"/>
              <a:gd name="connsiteX8" fmla="*/ 0 w 9007473"/>
              <a:gd name="connsiteY8" fmla="*/ 0 h 6858000"/>
              <a:gd name="connsiteX0" fmla="*/ 2 w 9007473"/>
              <a:gd name="connsiteY0" fmla="*/ 1865314 h 6858000"/>
              <a:gd name="connsiteX1" fmla="*/ 2 w 9007473"/>
              <a:gd name="connsiteY1" fmla="*/ 2093913 h 6858000"/>
              <a:gd name="connsiteX2" fmla="*/ 2 w 9007473"/>
              <a:gd name="connsiteY2" fmla="*/ 18653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 name="connsiteX7" fmla="*/ 0 w 9007473"/>
              <a:gd name="connsiteY7" fmla="*/ 0 h 6858000"/>
              <a:gd name="connsiteX0" fmla="*/ 0 w 9007473"/>
              <a:gd name="connsiteY0" fmla="*/ 0 h 6858000"/>
              <a:gd name="connsiteX1" fmla="*/ 9007473 w 9007473"/>
              <a:gd name="connsiteY1" fmla="*/ 0 h 6858000"/>
              <a:gd name="connsiteX2" fmla="*/ 9007473 w 9007473"/>
              <a:gd name="connsiteY2" fmla="*/ 6858000 h 6858000"/>
              <a:gd name="connsiteX3" fmla="*/ 0 w 9007473"/>
              <a:gd name="connsiteY3" fmla="*/ 6858000 h 6858000"/>
              <a:gd name="connsiteX4" fmla="*/ 0 w 900747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7473" h="6858000">
                <a:moveTo>
                  <a:pt x="0" y="0"/>
                </a:moveTo>
                <a:lnTo>
                  <a:pt x="9007473" y="0"/>
                </a:lnTo>
                <a:lnTo>
                  <a:pt x="9007473"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a:p>
        </p:txBody>
      </p:sp>
      <p:sp>
        <p:nvSpPr>
          <p:cNvPr id="23" name="Logo">
            <a:extLst>
              <a:ext uri="{FF2B5EF4-FFF2-40B4-BE49-F238E27FC236}">
                <a16:creationId xmlns:a16="http://schemas.microsoft.com/office/drawing/2014/main" id="{E4355A66-8151-441E-ACDA-BF23348F00F5}"/>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bwMode="white">
          <a:xfrm>
            <a:off x="405000" y="849509"/>
            <a:ext cx="2682291" cy="635201"/>
          </a:xfrm>
        </p:spPr>
        <p:txBody>
          <a:bodyPr/>
          <a:lstStyle>
            <a:lvl1pPr>
              <a:defRPr sz="2400">
                <a:solidFill>
                  <a:schemeClr val="bg1"/>
                </a:solidFill>
              </a:defRPr>
            </a:lvl1pPr>
          </a:lstStyle>
          <a:p>
            <a:r>
              <a:rPr lang="en-GB"/>
              <a:t>Click to add title</a:t>
            </a:r>
          </a:p>
        </p:txBody>
      </p:sp>
      <p:cxnSp>
        <p:nvCxnSpPr>
          <p:cNvPr id="3" name="Straight Connector 2">
            <a:extLst>
              <a:ext uri="{FF2B5EF4-FFF2-40B4-BE49-F238E27FC236}">
                <a16:creationId xmlns:a16="http://schemas.microsoft.com/office/drawing/2014/main" id="{F3C576C5-4825-D279-A104-CE235DC7F4E2}"/>
              </a:ext>
            </a:extLst>
          </p:cNvPr>
          <p:cNvCxnSpPr>
            <a:cxnSpLocks/>
          </p:cNvCxnSpPr>
          <p:nvPr userDrawn="1"/>
        </p:nvCxnSpPr>
        <p:spPr>
          <a:xfrm>
            <a:off x="404812" y="492919"/>
            <a:ext cx="2682479"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7844D00-6C0B-47FC-84AF-6D9D76C900FA}"/>
              </a:ext>
            </a:extLst>
          </p:cNvPr>
          <p:cNvCxnSpPr>
            <a:cxnSpLocks/>
          </p:cNvCxnSpPr>
          <p:nvPr userDrawn="1"/>
        </p:nvCxnSpPr>
        <p:spPr>
          <a:xfrm>
            <a:off x="3227785" y="492919"/>
            <a:ext cx="551140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5">
            <a:extLst>
              <a:ext uri="{FF2B5EF4-FFF2-40B4-BE49-F238E27FC236}">
                <a16:creationId xmlns:a16="http://schemas.microsoft.com/office/drawing/2014/main" id="{896DB040-D9FF-B841-B31F-E9EE9CA89BF7}"/>
              </a:ext>
            </a:extLst>
          </p:cNvPr>
          <p:cNvSpPr>
            <a:spLocks noGrp="1"/>
          </p:cNvSpPr>
          <p:nvPr>
            <p:ph type="body" sz="quarter" idx="21" hasCustomPrompt="1"/>
          </p:nvPr>
        </p:nvSpPr>
        <p:spPr>
          <a:xfrm>
            <a:off x="405000" y="1885082"/>
            <a:ext cx="2682292" cy="1936905"/>
          </a:xfrm>
        </p:spPr>
        <p:txBody>
          <a:bodyPr/>
          <a:lstStyle>
            <a:lvl1pPr marL="0" indent="0">
              <a:buNone/>
              <a:defRPr>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noProof="0"/>
              <a:t>Click to add</a:t>
            </a:r>
          </a:p>
        </p:txBody>
      </p:sp>
      <p:sp>
        <p:nvSpPr>
          <p:cNvPr id="8" name="Text Placeholder 5">
            <a:extLst>
              <a:ext uri="{FF2B5EF4-FFF2-40B4-BE49-F238E27FC236}">
                <a16:creationId xmlns:a16="http://schemas.microsoft.com/office/drawing/2014/main" id="{E37A7002-F855-9BD2-A413-EFBF05FF6003}"/>
              </a:ext>
            </a:extLst>
          </p:cNvPr>
          <p:cNvSpPr>
            <a:spLocks noGrp="1"/>
          </p:cNvSpPr>
          <p:nvPr>
            <p:ph type="body" sz="quarter" idx="34" hasCustomPrompt="1"/>
          </p:nvPr>
        </p:nvSpPr>
        <p:spPr>
          <a:xfrm>
            <a:off x="405000" y="4539343"/>
            <a:ext cx="2682292" cy="204108"/>
          </a:xfrm>
        </p:spPr>
        <p:txBody>
          <a:bodyPr/>
          <a:lstStyle>
            <a:lvl1pPr marL="0" indent="0">
              <a:buNone/>
              <a:defRPr sz="675">
                <a:solidFill>
                  <a:schemeClr val="bg1"/>
                </a:solidFill>
              </a:defRPr>
            </a:lvl1pPr>
            <a:lvl2pPr marL="135000" indent="0">
              <a:buNone/>
              <a:defRPr sz="825">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noProof="0"/>
              <a:t>Click to add text</a:t>
            </a:r>
          </a:p>
        </p:txBody>
      </p:sp>
      <p:sp>
        <p:nvSpPr>
          <p:cNvPr id="11" name="Footer Placeholder 3">
            <a:extLst>
              <a:ext uri="{FF2B5EF4-FFF2-40B4-BE49-F238E27FC236}">
                <a16:creationId xmlns:a16="http://schemas.microsoft.com/office/drawing/2014/main" id="{60E81EB1-C63D-B429-6AAA-EF6FFA30E528}"/>
              </a:ext>
            </a:extLst>
          </p:cNvPr>
          <p:cNvSpPr>
            <a:spLocks noGrp="1"/>
          </p:cNvSpPr>
          <p:nvPr>
            <p:ph type="ftr" sz="quarter" idx="11"/>
          </p:nvPr>
        </p:nvSpPr>
        <p:spPr>
          <a:xfrm>
            <a:off x="4639866" y="365166"/>
            <a:ext cx="3394472" cy="112298"/>
          </a:xfrm>
        </p:spPr>
        <p:txBody>
          <a:bodyPr/>
          <a:lstStyle/>
          <a:p>
            <a:endParaRPr lang="en-GB"/>
          </a:p>
        </p:txBody>
      </p:sp>
      <p:sp>
        <p:nvSpPr>
          <p:cNvPr id="12" name="Text Placeholder Eyebrow">
            <a:extLst>
              <a:ext uri="{FF2B5EF4-FFF2-40B4-BE49-F238E27FC236}">
                <a16:creationId xmlns:a16="http://schemas.microsoft.com/office/drawing/2014/main" id="{7BC97E57-2E60-963E-6B25-B32E56B18618}"/>
              </a:ext>
            </a:extLst>
          </p:cNvPr>
          <p:cNvSpPr>
            <a:spLocks noGrp="1"/>
          </p:cNvSpPr>
          <p:nvPr>
            <p:ph type="body" sz="quarter" idx="29" hasCustomPrompt="1"/>
          </p:nvPr>
        </p:nvSpPr>
        <p:spPr>
          <a:xfrm>
            <a:off x="975122" y="361364"/>
            <a:ext cx="1981800" cy="116100"/>
          </a:xfrm>
        </p:spPr>
        <p:txBody>
          <a:bodyPr/>
          <a:lstStyle>
            <a:lvl1pPr marL="0" indent="0">
              <a:lnSpc>
                <a:spcPct val="100000"/>
              </a:lnSpc>
              <a:spcBef>
                <a:spcPts val="0"/>
              </a:spcBef>
              <a:spcAft>
                <a:spcPts val="0"/>
              </a:spcAft>
              <a:buNone/>
              <a:defRPr sz="675">
                <a:solidFill>
                  <a:schemeClr val="bg1"/>
                </a:solidFill>
              </a:defRPr>
            </a:lvl1pPr>
            <a:lvl2pPr marL="135000" indent="0">
              <a:buNone/>
              <a:defRPr sz="675">
                <a:solidFill>
                  <a:schemeClr val="accent1"/>
                </a:solidFill>
              </a:defRPr>
            </a:lvl2pPr>
            <a:lvl3pPr marL="270000" indent="0">
              <a:buNone/>
              <a:defRPr sz="675">
                <a:solidFill>
                  <a:schemeClr val="accent1"/>
                </a:solidFill>
              </a:defRPr>
            </a:lvl3pPr>
            <a:lvl4pPr>
              <a:buNone/>
              <a:defRPr sz="675">
                <a:solidFill>
                  <a:schemeClr val="accent1"/>
                </a:solidFill>
              </a:defRPr>
            </a:lvl4pPr>
            <a:lvl5pPr>
              <a:buNone/>
              <a:defRPr sz="675">
                <a:solidFill>
                  <a:schemeClr val="accent1"/>
                </a:solidFill>
              </a:defRPr>
            </a:lvl5pPr>
          </a:lstStyle>
          <a:p>
            <a:pPr lvl="0"/>
            <a:r>
              <a:rPr lang="en-GB"/>
              <a:t>Click to add Eyebrow text</a:t>
            </a:r>
          </a:p>
        </p:txBody>
      </p:sp>
      <p:sp>
        <p:nvSpPr>
          <p:cNvPr id="14" name="Slide Number Placeholder 4">
            <a:extLst>
              <a:ext uri="{FF2B5EF4-FFF2-40B4-BE49-F238E27FC236}">
                <a16:creationId xmlns:a16="http://schemas.microsoft.com/office/drawing/2014/main" id="{C64F68F8-8F02-F688-08FD-9DCEA43C3BB4}"/>
              </a:ext>
            </a:extLst>
          </p:cNvPr>
          <p:cNvSpPr>
            <a:spLocks noGrp="1"/>
          </p:cNvSpPr>
          <p:nvPr>
            <p:ph type="sldNum" sz="quarter" idx="12"/>
          </p:nvPr>
        </p:nvSpPr>
        <p:spPr>
          <a:xfrm>
            <a:off x="404813" y="361364"/>
            <a:ext cx="202500" cy="116100"/>
          </a:xfrm>
        </p:spPr>
        <p:txBody>
          <a:bodyPr/>
          <a:lstStyle>
            <a:lvl1pPr algn="l">
              <a:defRPr>
                <a:solidFill>
                  <a:schemeClr val="bg1"/>
                </a:solidFill>
              </a:defRPr>
            </a:lvl1pPr>
          </a:lstStyle>
          <a:p>
            <a:fld id="{23AA811B-2EBD-4900-905E-5BE206449611}" type="slidenum">
              <a:rPr lang="en-GB" smtClean="0"/>
              <a:pPr/>
              <a:t>‹#›</a:t>
            </a:fld>
            <a:endParaRPr lang="en-GB"/>
          </a:p>
        </p:txBody>
      </p:sp>
      <p:sp>
        <p:nvSpPr>
          <p:cNvPr id="9" name="Text Placeholder 19">
            <a:extLst>
              <a:ext uri="{FF2B5EF4-FFF2-40B4-BE49-F238E27FC236}">
                <a16:creationId xmlns:a16="http://schemas.microsoft.com/office/drawing/2014/main" id="{441EBD67-CB1A-7349-DDF7-37E1977754FC}"/>
              </a:ext>
            </a:extLst>
          </p:cNvPr>
          <p:cNvSpPr>
            <a:spLocks noGrp="1"/>
          </p:cNvSpPr>
          <p:nvPr>
            <p:ph type="body" sz="quarter" idx="40"/>
          </p:nvPr>
        </p:nvSpPr>
        <p:spPr>
          <a:xfrm>
            <a:off x="3786810" y="848528"/>
            <a:ext cx="4976302" cy="347663"/>
          </a:xfrm>
        </p:spPr>
        <p:txBody>
          <a:bodyPr/>
          <a:lstStyle>
            <a:lvl1pPr marL="0" indent="0">
              <a:buNone/>
              <a:defRPr sz="1650" b="1" i="0">
                <a:latin typeface="Graphik Bold" panose="020B0503030202060203" pitchFamily="34" charset="77"/>
              </a:defRPr>
            </a:lvl1pPr>
          </a:lstStyle>
          <a:p>
            <a:pPr lvl="0"/>
            <a:endParaRPr lang="en-MX"/>
          </a:p>
        </p:txBody>
      </p:sp>
      <p:sp>
        <p:nvSpPr>
          <p:cNvPr id="6" name="Text Placeholder 4">
            <a:extLst>
              <a:ext uri="{FF2B5EF4-FFF2-40B4-BE49-F238E27FC236}">
                <a16:creationId xmlns:a16="http://schemas.microsoft.com/office/drawing/2014/main" id="{BF4C418B-9D58-B923-EC9B-870210DAFF2A}"/>
              </a:ext>
            </a:extLst>
          </p:cNvPr>
          <p:cNvSpPr>
            <a:spLocks noGrp="1"/>
          </p:cNvSpPr>
          <p:nvPr>
            <p:ph type="body" sz="quarter" idx="39" hasCustomPrompt="1"/>
          </p:nvPr>
        </p:nvSpPr>
        <p:spPr>
          <a:xfrm>
            <a:off x="404813" y="4042549"/>
            <a:ext cx="1270294" cy="372345"/>
          </a:xfrm>
          <a:prstGeom prst="roundRect">
            <a:avLst>
              <a:gd name="adj" fmla="val 50000"/>
            </a:avLst>
          </a:prstGeom>
          <a:solidFill>
            <a:srgbClr val="006BDB"/>
          </a:solidFill>
        </p:spPr>
        <p:txBody>
          <a:bodyPr bIns="36000" anchor="ctr" anchorCtr="0"/>
          <a:lstStyle>
            <a:lvl1pPr marL="0" indent="0" algn="ctr">
              <a:buNone/>
              <a:defRPr sz="900" b="1" i="0">
                <a:solidFill>
                  <a:schemeClr val="bg1"/>
                </a:solidFill>
                <a:latin typeface="+mn-lt"/>
              </a:defRPr>
            </a:lvl1pPr>
          </a:lstStyle>
          <a:p>
            <a:pPr lvl="0"/>
            <a:r>
              <a:rPr lang="en-US"/>
              <a:t>Click to add CTA</a:t>
            </a:r>
            <a:endParaRPr lang="en-MX"/>
          </a:p>
        </p:txBody>
      </p:sp>
    </p:spTree>
    <p:extLst>
      <p:ext uri="{BB962C8B-B14F-4D97-AF65-F5344CB8AC3E}">
        <p14:creationId xmlns:p14="http://schemas.microsoft.com/office/powerpoint/2010/main" val="3020426514"/>
      </p:ext>
    </p:extLst>
  </p:cSld>
  <p:clrMapOvr>
    <a:masterClrMapping/>
  </p:clrMapOvr>
  <p:extLst>
    <p:ext uri="{DCECCB84-F9BA-43D5-87BE-67443E8EF086}">
      <p15:sldGuideLst xmlns:p15="http://schemas.microsoft.com/office/powerpoint/2012/main">
        <p15:guide id="1" orient="horz" pos="1570">
          <p15:clr>
            <a:srgbClr val="FBAE40"/>
          </p15:clr>
        </p15:guide>
        <p15:guide id="2" orient="horz" pos="3453">
          <p15:clr>
            <a:srgbClr val="FBAE40"/>
          </p15:clr>
        </p15:guide>
        <p15:guide id="3" orient="horz" pos="709">
          <p15:clr>
            <a:srgbClr val="FBAE40"/>
          </p15:clr>
        </p15:guide>
        <p15:guide id="4" orient="horz" pos="93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IDEBAR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FC62E116-A3A3-9249-BDB2-2821CA0CAD52}" type="datetime4">
              <a:rPr lang="en-US" smtClean="0"/>
              <a:t>November 13, 2025</a:t>
            </a:fld>
            <a:endParaRPr lang="en-GB"/>
          </a:p>
        </p:txBody>
      </p:sp>
      <p:sp>
        <p:nvSpPr>
          <p:cNvPr id="21" name="Freeform: Shape 20">
            <a:extLst>
              <a:ext uri="{FF2B5EF4-FFF2-40B4-BE49-F238E27FC236}">
                <a16:creationId xmlns:a16="http://schemas.microsoft.com/office/drawing/2014/main" id="{783B00A4-20D6-495F-906F-445B9363312B}"/>
              </a:ext>
            </a:extLst>
          </p:cNvPr>
          <p:cNvSpPr/>
          <p:nvPr userDrawn="1"/>
        </p:nvSpPr>
        <p:spPr bwMode="white">
          <a:xfrm>
            <a:off x="3227785" y="0"/>
            <a:ext cx="5916215"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 name="connsiteX0" fmla="*/ 2 w 9007473"/>
              <a:gd name="connsiteY0" fmla="*/ 1865314 h 6858000"/>
              <a:gd name="connsiteX1" fmla="*/ 2 w 9007473"/>
              <a:gd name="connsiteY1" fmla="*/ 2093913 h 6858000"/>
              <a:gd name="connsiteX2" fmla="*/ 228721 w 9007473"/>
              <a:gd name="connsiteY2" fmla="*/ 1985630 h 6858000"/>
              <a:gd name="connsiteX3" fmla="*/ 2 w 9007473"/>
              <a:gd name="connsiteY3" fmla="*/ 1865314 h 6858000"/>
              <a:gd name="connsiteX4" fmla="*/ 0 w 9007473"/>
              <a:gd name="connsiteY4" fmla="*/ 0 h 6858000"/>
              <a:gd name="connsiteX5" fmla="*/ 9007473 w 9007473"/>
              <a:gd name="connsiteY5" fmla="*/ 0 h 6858000"/>
              <a:gd name="connsiteX6" fmla="*/ 9007473 w 9007473"/>
              <a:gd name="connsiteY6" fmla="*/ 6858000 h 6858000"/>
              <a:gd name="connsiteX7" fmla="*/ 0 w 9007473"/>
              <a:gd name="connsiteY7" fmla="*/ 6858000 h 6858000"/>
              <a:gd name="connsiteX8" fmla="*/ 0 w 9007473"/>
              <a:gd name="connsiteY8" fmla="*/ 0 h 6858000"/>
              <a:gd name="connsiteX0" fmla="*/ 2 w 9007473"/>
              <a:gd name="connsiteY0" fmla="*/ 1865314 h 6858000"/>
              <a:gd name="connsiteX1" fmla="*/ 2 w 9007473"/>
              <a:gd name="connsiteY1" fmla="*/ 2093913 h 6858000"/>
              <a:gd name="connsiteX2" fmla="*/ 2 w 9007473"/>
              <a:gd name="connsiteY2" fmla="*/ 18653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 name="connsiteX7" fmla="*/ 0 w 9007473"/>
              <a:gd name="connsiteY7" fmla="*/ 0 h 6858000"/>
              <a:gd name="connsiteX0" fmla="*/ 0 w 9007473"/>
              <a:gd name="connsiteY0" fmla="*/ 0 h 6858000"/>
              <a:gd name="connsiteX1" fmla="*/ 9007473 w 9007473"/>
              <a:gd name="connsiteY1" fmla="*/ 0 h 6858000"/>
              <a:gd name="connsiteX2" fmla="*/ 9007473 w 9007473"/>
              <a:gd name="connsiteY2" fmla="*/ 6858000 h 6858000"/>
              <a:gd name="connsiteX3" fmla="*/ 0 w 9007473"/>
              <a:gd name="connsiteY3" fmla="*/ 6858000 h 6858000"/>
              <a:gd name="connsiteX4" fmla="*/ 0 w 900747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7473" h="6858000">
                <a:moveTo>
                  <a:pt x="0" y="0"/>
                </a:moveTo>
                <a:lnTo>
                  <a:pt x="9007473" y="0"/>
                </a:lnTo>
                <a:lnTo>
                  <a:pt x="9007473"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a:p>
        </p:txBody>
      </p:sp>
      <p:sp>
        <p:nvSpPr>
          <p:cNvPr id="23" name="Logo">
            <a:extLst>
              <a:ext uri="{FF2B5EF4-FFF2-40B4-BE49-F238E27FC236}">
                <a16:creationId xmlns:a16="http://schemas.microsoft.com/office/drawing/2014/main" id="{E4355A66-8151-441E-ACDA-BF23348F00F5}"/>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cxnSp>
        <p:nvCxnSpPr>
          <p:cNvPr id="3" name="Straight Connector 2">
            <a:extLst>
              <a:ext uri="{FF2B5EF4-FFF2-40B4-BE49-F238E27FC236}">
                <a16:creationId xmlns:a16="http://schemas.microsoft.com/office/drawing/2014/main" id="{F3C576C5-4825-D279-A104-CE235DC7F4E2}"/>
              </a:ext>
            </a:extLst>
          </p:cNvPr>
          <p:cNvCxnSpPr>
            <a:cxnSpLocks/>
          </p:cNvCxnSpPr>
          <p:nvPr userDrawn="1"/>
        </p:nvCxnSpPr>
        <p:spPr>
          <a:xfrm>
            <a:off x="404812" y="492919"/>
            <a:ext cx="2682479"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7844D00-6C0B-47FC-84AF-6D9D76C900FA}"/>
              </a:ext>
            </a:extLst>
          </p:cNvPr>
          <p:cNvCxnSpPr>
            <a:cxnSpLocks/>
          </p:cNvCxnSpPr>
          <p:nvPr userDrawn="1"/>
        </p:nvCxnSpPr>
        <p:spPr>
          <a:xfrm>
            <a:off x="3227785" y="492919"/>
            <a:ext cx="551140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Footer Placeholder 3">
            <a:extLst>
              <a:ext uri="{FF2B5EF4-FFF2-40B4-BE49-F238E27FC236}">
                <a16:creationId xmlns:a16="http://schemas.microsoft.com/office/drawing/2014/main" id="{60E81EB1-C63D-B429-6AAA-EF6FFA30E528}"/>
              </a:ext>
            </a:extLst>
          </p:cNvPr>
          <p:cNvSpPr>
            <a:spLocks noGrp="1"/>
          </p:cNvSpPr>
          <p:nvPr>
            <p:ph type="ftr" sz="quarter" idx="11"/>
          </p:nvPr>
        </p:nvSpPr>
        <p:spPr>
          <a:xfrm>
            <a:off x="4639866" y="365166"/>
            <a:ext cx="3394472" cy="112298"/>
          </a:xfrm>
        </p:spPr>
        <p:txBody>
          <a:bodyPr/>
          <a:lstStyle/>
          <a:p>
            <a:endParaRPr lang="en-GB"/>
          </a:p>
        </p:txBody>
      </p:sp>
      <p:sp>
        <p:nvSpPr>
          <p:cNvPr id="6" name="Text Placeholder 5">
            <a:extLst>
              <a:ext uri="{FF2B5EF4-FFF2-40B4-BE49-F238E27FC236}">
                <a16:creationId xmlns:a16="http://schemas.microsoft.com/office/drawing/2014/main" id="{D5AE4886-143F-61A2-E29A-8B533BF3768A}"/>
              </a:ext>
            </a:extLst>
          </p:cNvPr>
          <p:cNvSpPr txBox="1">
            <a:spLocks/>
          </p:cNvSpPr>
          <p:nvPr userDrawn="1"/>
        </p:nvSpPr>
        <p:spPr>
          <a:xfrm>
            <a:off x="3725831" y="1871241"/>
            <a:ext cx="2515959" cy="335090"/>
          </a:xfrm>
          <a:prstGeom prst="roundRect">
            <a:avLst>
              <a:gd name="adj" fmla="val 50000"/>
            </a:avLst>
          </a:prstGeom>
          <a:blipFill>
            <a:blip r:embed="rId3" cstate="screen">
              <a:extLst>
                <a:ext uri="{28A0092B-C50C-407E-A947-70E740481C1C}">
                  <a14:useLocalDpi xmlns:a14="http://schemas.microsoft.com/office/drawing/2010/main"/>
                </a:ext>
              </a:extLst>
            </a:blip>
            <a:stretch>
              <a:fillRect/>
            </a:stretch>
          </a:blipFill>
        </p:spPr>
        <p:txBody>
          <a:bodyPr vert="horz" lIns="0" tIns="0" rIns="0" bIns="0" rtlCol="0" anchor="ctr" anchorCtr="0">
            <a:noAutofit/>
          </a:bodyPr>
          <a:lstStyle>
            <a:lvl1pPr marL="180000" indent="-180000" algn="l" defTabSz="914400" rtl="0" eaLnBrk="1" latinLnBrk="0" hangingPunct="1">
              <a:lnSpc>
                <a:spcPct val="120000"/>
              </a:lnSpc>
              <a:spcBef>
                <a:spcPts val="500"/>
              </a:spcBef>
              <a:spcAft>
                <a:spcPts val="500"/>
              </a:spcAft>
              <a:buFont typeface="Arial" panose="020B0604020202020204" pitchFamily="34" charset="0"/>
              <a:buChar char="•"/>
              <a:defRPr sz="1400" kern="1200">
                <a:solidFill>
                  <a:schemeClr val="tx1"/>
                </a:solidFill>
                <a:latin typeface="Graphik Regular" panose="020B0503030202060203" pitchFamily="34" charset="77"/>
                <a:ea typeface="+mn-ea"/>
                <a:cs typeface="+mn-cs"/>
              </a:defRPr>
            </a:lvl1pPr>
            <a:lvl2pPr marL="360000" indent="-180000" algn="l" defTabSz="914400" rtl="0" eaLnBrk="1" latinLnBrk="0" hangingPunct="1">
              <a:lnSpc>
                <a:spcPct val="120000"/>
              </a:lnSpc>
              <a:spcBef>
                <a:spcPts val="500"/>
              </a:spcBef>
              <a:spcAft>
                <a:spcPts val="500"/>
              </a:spcAft>
              <a:buFont typeface="Arial" panose="020B0604020202020204" pitchFamily="34" charset="0"/>
              <a:buChar char="•"/>
              <a:defRPr sz="1400" kern="1200">
                <a:solidFill>
                  <a:schemeClr val="tx1"/>
                </a:solidFill>
                <a:latin typeface="Graphik Regular" panose="020B0503030202060203" pitchFamily="34" charset="77"/>
                <a:ea typeface="+mn-ea"/>
                <a:cs typeface="+mn-cs"/>
              </a:defRPr>
            </a:lvl2pPr>
            <a:lvl3pPr marL="540000" indent="-180000" algn="l" defTabSz="914400" rtl="0" eaLnBrk="1" latinLnBrk="0" hangingPunct="1">
              <a:lnSpc>
                <a:spcPct val="120000"/>
              </a:lnSpc>
              <a:spcBef>
                <a:spcPts val="500"/>
              </a:spcBef>
              <a:spcAft>
                <a:spcPts val="500"/>
              </a:spcAft>
              <a:buFont typeface="Arial" panose="020B0604020202020204" pitchFamily="34" charset="0"/>
              <a:buChar char="•"/>
              <a:defRPr sz="1400" kern="1200">
                <a:solidFill>
                  <a:schemeClr val="tx1"/>
                </a:solidFill>
                <a:latin typeface="Graphik Regular" panose="020B0503030202060203" pitchFamily="34" charset="77"/>
                <a:ea typeface="+mn-ea"/>
                <a:cs typeface="+mn-cs"/>
              </a:defRPr>
            </a:lvl3pPr>
            <a:lvl4pPr marL="0" indent="0" algn="l" defTabSz="914400" rtl="0" eaLnBrk="1" latinLnBrk="0" hangingPunct="1">
              <a:lnSpc>
                <a:spcPct val="90000"/>
              </a:lnSpc>
              <a:spcBef>
                <a:spcPts val="500"/>
              </a:spcBef>
              <a:spcAft>
                <a:spcPts val="0"/>
              </a:spcAft>
              <a:buFont typeface="Arial" panose="020B0604020202020204" pitchFamily="34" charset="0"/>
              <a:buChar char="​"/>
              <a:defRPr sz="1400" b="1" i="0" kern="1200" cap="none" baseline="0">
                <a:solidFill>
                  <a:schemeClr val="tx1"/>
                </a:solidFill>
                <a:latin typeface="Graphik Bold" panose="020B0503030202060203" pitchFamily="34" charset="77"/>
                <a:ea typeface="+mn-ea"/>
                <a:cs typeface="+mn-cs"/>
              </a:defRPr>
            </a:lvl4pPr>
            <a:lvl5pPr marL="0" indent="0" algn="l" defTabSz="914400" rtl="0" eaLnBrk="1" latinLnBrk="0" hangingPunct="1">
              <a:lnSpc>
                <a:spcPct val="120000"/>
              </a:lnSpc>
              <a:spcBef>
                <a:spcPts val="500"/>
              </a:spcBef>
              <a:spcAft>
                <a:spcPts val="500"/>
              </a:spcAft>
              <a:buFont typeface="Arial" panose="020B0604020202020204" pitchFamily="34" charset="0"/>
              <a:buChar char="​"/>
              <a:tabLst/>
              <a:defRPr sz="1400" kern="1200">
                <a:solidFill>
                  <a:schemeClr val="tx1"/>
                </a:solidFill>
                <a:latin typeface="Graphik Regular" panose="020B0503030202060203" pitchFamily="34" charset="77"/>
                <a:ea typeface="+mn-ea"/>
                <a:cs typeface="+mn-cs"/>
              </a:defRPr>
            </a:lvl5pPr>
            <a:lvl6pPr marL="0" indent="0" algn="l" defTabSz="914400" rtl="0" eaLnBrk="1" latinLnBrk="0" hangingPunct="1">
              <a:lnSpc>
                <a:spcPct val="90000"/>
              </a:lnSpc>
              <a:spcBef>
                <a:spcPts val="500"/>
              </a:spcBef>
              <a:spcAft>
                <a:spcPts val="0"/>
              </a:spcAft>
              <a:buFont typeface="Arial" panose="020B0604020202020204" pitchFamily="34" charset="0"/>
              <a:buChar char="​"/>
              <a:defRPr sz="1000" kern="1200">
                <a:solidFill>
                  <a:schemeClr val="tx1"/>
                </a:solidFill>
                <a:latin typeface="Graphik Regular" panose="020B0503030202060203" pitchFamily="34" charset="77"/>
                <a:ea typeface="+mn-ea"/>
                <a:cs typeface="+mn-cs"/>
              </a:defRPr>
            </a:lvl6pPr>
            <a:lvl7pPr marL="0" indent="0" algn="l" defTabSz="914400" rtl="0" eaLnBrk="1" latinLnBrk="0" hangingPunct="1">
              <a:lnSpc>
                <a:spcPct val="120000"/>
              </a:lnSpc>
              <a:spcBef>
                <a:spcPts val="500"/>
              </a:spcBef>
              <a:spcAft>
                <a:spcPts val="500"/>
              </a:spcAft>
              <a:buFont typeface="Arial" panose="020B0604020202020204" pitchFamily="34" charset="0"/>
              <a:buChar char="​"/>
              <a:defRPr sz="1000" b="0" kern="1200" baseline="0">
                <a:solidFill>
                  <a:schemeClr val="tx1"/>
                </a:solidFill>
                <a:latin typeface="Graphik Regular" panose="020B0503030202060203" pitchFamily="34" charset="77"/>
                <a:ea typeface="+mn-ea"/>
                <a:cs typeface="+mn-cs"/>
              </a:defRPr>
            </a:lvl7pPr>
            <a:lvl8pPr marL="180000" indent="-180000" algn="l" defTabSz="914400" rtl="0" eaLnBrk="1" latinLnBrk="0" hangingPunct="1">
              <a:lnSpc>
                <a:spcPct val="120000"/>
              </a:lnSpc>
              <a:spcBef>
                <a:spcPts val="500"/>
              </a:spcBef>
              <a:spcAft>
                <a:spcPts val="500"/>
              </a:spcAft>
              <a:buFont typeface="Arial" panose="020B0604020202020204" pitchFamily="34" charset="0"/>
              <a:buChar char="•"/>
              <a:defRPr sz="1000" kern="1200">
                <a:solidFill>
                  <a:schemeClr val="tx1"/>
                </a:solidFill>
                <a:latin typeface="Graphik Regular" panose="020B0503030202060203" pitchFamily="34" charset="77"/>
                <a:ea typeface="+mn-ea"/>
                <a:cs typeface="+mn-cs"/>
              </a:defRPr>
            </a:lvl8pPr>
            <a:lvl9pPr marL="0" indent="0" algn="l" defTabSz="914400" rtl="0" eaLnBrk="1" latinLnBrk="0" hangingPunct="1">
              <a:lnSpc>
                <a:spcPct val="90000"/>
              </a:lnSpc>
              <a:spcBef>
                <a:spcPts val="50"/>
              </a:spcBef>
              <a:spcAft>
                <a:spcPts val="50"/>
              </a:spcAft>
              <a:buFont typeface="Arial" panose="020B0604020202020204" pitchFamily="34" charset="0"/>
              <a:buChar char="​"/>
              <a:defRPr sz="2000" kern="1200" baseline="0">
                <a:solidFill>
                  <a:schemeClr val="tx1"/>
                </a:solidFill>
                <a:latin typeface="Graphik Regular" panose="020B0503030202060203" pitchFamily="34" charset="77"/>
                <a:ea typeface="+mn-ea"/>
                <a:cs typeface="+mn-cs"/>
              </a:defRPr>
            </a:lvl9pPr>
          </a:lstStyle>
          <a:p>
            <a:pPr marL="0" indent="0" algn="ctr">
              <a:buFont typeface="Arial" panose="020B0604020202020204" pitchFamily="34" charset="0"/>
              <a:buNone/>
            </a:pPr>
            <a:endParaRPr lang="en-IN" sz="825" b="1">
              <a:solidFill>
                <a:schemeClr val="bg1"/>
              </a:solidFill>
              <a:latin typeface="Graphik Bold" panose="020B0503030202060203" pitchFamily="34" charset="77"/>
            </a:endParaRPr>
          </a:p>
        </p:txBody>
      </p:sp>
      <p:sp>
        <p:nvSpPr>
          <p:cNvPr id="14" name="Text Placeholder 19">
            <a:extLst>
              <a:ext uri="{FF2B5EF4-FFF2-40B4-BE49-F238E27FC236}">
                <a16:creationId xmlns:a16="http://schemas.microsoft.com/office/drawing/2014/main" id="{F95CFDE0-2C32-C257-AA82-9AD1540287FA}"/>
              </a:ext>
            </a:extLst>
          </p:cNvPr>
          <p:cNvSpPr>
            <a:spLocks noGrp="1"/>
          </p:cNvSpPr>
          <p:nvPr>
            <p:ph type="body" sz="quarter" idx="35"/>
          </p:nvPr>
        </p:nvSpPr>
        <p:spPr>
          <a:xfrm>
            <a:off x="3790270" y="1298848"/>
            <a:ext cx="2350400" cy="466890"/>
          </a:xfrm>
        </p:spPr>
        <p:txBody>
          <a:bodyPr/>
          <a:lstStyle>
            <a:lvl4pPr marL="0" indent="0">
              <a:buFont typeface="Arial" panose="020B0604020202020204" pitchFamily="34" charset="0"/>
              <a:buNone/>
              <a:defRPr b="1" i="0">
                <a:latin typeface="Graphik Bold" panose="020B0503030202060203" pitchFamily="34" charset="77"/>
              </a:defRPr>
            </a:lvl4pPr>
          </a:lstStyle>
          <a:p>
            <a:pPr lvl="3"/>
            <a:endParaRPr lang="en-US"/>
          </a:p>
        </p:txBody>
      </p:sp>
      <p:sp>
        <p:nvSpPr>
          <p:cNvPr id="15" name="Text Placeholder 19">
            <a:extLst>
              <a:ext uri="{FF2B5EF4-FFF2-40B4-BE49-F238E27FC236}">
                <a16:creationId xmlns:a16="http://schemas.microsoft.com/office/drawing/2014/main" id="{31577DB3-6379-DF04-ACBA-DC218D91078D}"/>
              </a:ext>
            </a:extLst>
          </p:cNvPr>
          <p:cNvSpPr>
            <a:spLocks noGrp="1"/>
          </p:cNvSpPr>
          <p:nvPr>
            <p:ph type="body" sz="quarter" idx="36"/>
          </p:nvPr>
        </p:nvSpPr>
        <p:spPr>
          <a:xfrm>
            <a:off x="6399117" y="1299830"/>
            <a:ext cx="2340071" cy="473790"/>
          </a:xfrm>
        </p:spPr>
        <p:txBody>
          <a:bodyPr/>
          <a:lstStyle>
            <a:lvl4pPr marL="0" indent="0">
              <a:buFont typeface="Arial" panose="020B0604020202020204" pitchFamily="34" charset="0"/>
              <a:buNone/>
              <a:defRPr/>
            </a:lvl4pPr>
          </a:lstStyle>
          <a:p>
            <a:pPr lvl="3"/>
            <a:endParaRPr lang="en-US"/>
          </a:p>
        </p:txBody>
      </p:sp>
      <p:sp>
        <p:nvSpPr>
          <p:cNvPr id="16" name="Table Placeholder 23">
            <a:extLst>
              <a:ext uri="{FF2B5EF4-FFF2-40B4-BE49-F238E27FC236}">
                <a16:creationId xmlns:a16="http://schemas.microsoft.com/office/drawing/2014/main" id="{32612384-2305-66B9-D57F-5BAEBCA7C854}"/>
              </a:ext>
            </a:extLst>
          </p:cNvPr>
          <p:cNvSpPr>
            <a:spLocks noGrp="1"/>
          </p:cNvSpPr>
          <p:nvPr>
            <p:ph type="tbl" sz="quarter" idx="37"/>
          </p:nvPr>
        </p:nvSpPr>
        <p:spPr>
          <a:xfrm>
            <a:off x="3798093" y="1871242"/>
            <a:ext cx="2334693" cy="2606442"/>
          </a:xfrm>
        </p:spPr>
        <p:txBody>
          <a:bodyPr/>
          <a:lstStyle/>
          <a:p>
            <a:endParaRPr lang="en-MX"/>
          </a:p>
        </p:txBody>
      </p:sp>
      <p:sp>
        <p:nvSpPr>
          <p:cNvPr id="20" name="Text Placeholder 19">
            <a:extLst>
              <a:ext uri="{FF2B5EF4-FFF2-40B4-BE49-F238E27FC236}">
                <a16:creationId xmlns:a16="http://schemas.microsoft.com/office/drawing/2014/main" id="{EFDDF8DA-0B71-3CCB-FA7B-82AEC5F379B4}"/>
              </a:ext>
            </a:extLst>
          </p:cNvPr>
          <p:cNvSpPr>
            <a:spLocks noGrp="1"/>
          </p:cNvSpPr>
          <p:nvPr>
            <p:ph type="body" sz="quarter" idx="40"/>
          </p:nvPr>
        </p:nvSpPr>
        <p:spPr>
          <a:xfrm>
            <a:off x="3786810" y="848528"/>
            <a:ext cx="4976302" cy="347663"/>
          </a:xfrm>
        </p:spPr>
        <p:txBody>
          <a:bodyPr/>
          <a:lstStyle>
            <a:lvl1pPr marL="0" indent="0">
              <a:buNone/>
              <a:defRPr sz="1650" b="1" i="0">
                <a:latin typeface="Graphik Bold" panose="020B0503030202060203" pitchFamily="34" charset="77"/>
              </a:defRPr>
            </a:lvl1pPr>
          </a:lstStyle>
          <a:p>
            <a:pPr lvl="0"/>
            <a:endParaRPr lang="en-MX"/>
          </a:p>
        </p:txBody>
      </p:sp>
      <p:sp>
        <p:nvSpPr>
          <p:cNvPr id="24" name="Text Placeholder 5">
            <a:extLst>
              <a:ext uri="{FF2B5EF4-FFF2-40B4-BE49-F238E27FC236}">
                <a16:creationId xmlns:a16="http://schemas.microsoft.com/office/drawing/2014/main" id="{225B0631-C95F-AF75-F002-8CE20B28C632}"/>
              </a:ext>
            </a:extLst>
          </p:cNvPr>
          <p:cNvSpPr txBox="1">
            <a:spLocks/>
          </p:cNvSpPr>
          <p:nvPr userDrawn="1"/>
        </p:nvSpPr>
        <p:spPr>
          <a:xfrm>
            <a:off x="6304848" y="1871242"/>
            <a:ext cx="2515959" cy="335090"/>
          </a:xfrm>
          <a:prstGeom prst="roundRect">
            <a:avLst>
              <a:gd name="adj" fmla="val 50000"/>
            </a:avLst>
          </a:prstGeom>
          <a:blipFill>
            <a:blip r:embed="rId3" cstate="screen">
              <a:extLst>
                <a:ext uri="{28A0092B-C50C-407E-A947-70E740481C1C}">
                  <a14:useLocalDpi xmlns:a14="http://schemas.microsoft.com/office/drawing/2010/main"/>
                </a:ext>
              </a:extLst>
            </a:blip>
            <a:stretch>
              <a:fillRect/>
            </a:stretch>
          </a:blipFill>
        </p:spPr>
        <p:txBody>
          <a:bodyPr vert="horz" lIns="0" tIns="0" rIns="0" bIns="0" rtlCol="0" anchor="ctr" anchorCtr="0">
            <a:noAutofit/>
          </a:bodyPr>
          <a:lstStyle>
            <a:lvl1pPr marL="180000" indent="-180000" algn="l" defTabSz="914400" rtl="0" eaLnBrk="1" latinLnBrk="0" hangingPunct="1">
              <a:lnSpc>
                <a:spcPct val="120000"/>
              </a:lnSpc>
              <a:spcBef>
                <a:spcPts val="500"/>
              </a:spcBef>
              <a:spcAft>
                <a:spcPts val="500"/>
              </a:spcAft>
              <a:buFont typeface="Arial" panose="020B0604020202020204" pitchFamily="34" charset="0"/>
              <a:buChar char="•"/>
              <a:defRPr sz="1400" kern="1200">
                <a:solidFill>
                  <a:schemeClr val="tx1"/>
                </a:solidFill>
                <a:latin typeface="Graphik Regular" panose="020B0503030202060203" pitchFamily="34" charset="77"/>
                <a:ea typeface="+mn-ea"/>
                <a:cs typeface="+mn-cs"/>
              </a:defRPr>
            </a:lvl1pPr>
            <a:lvl2pPr marL="360000" indent="-180000" algn="l" defTabSz="914400" rtl="0" eaLnBrk="1" latinLnBrk="0" hangingPunct="1">
              <a:lnSpc>
                <a:spcPct val="120000"/>
              </a:lnSpc>
              <a:spcBef>
                <a:spcPts val="500"/>
              </a:spcBef>
              <a:spcAft>
                <a:spcPts val="500"/>
              </a:spcAft>
              <a:buFont typeface="Arial" panose="020B0604020202020204" pitchFamily="34" charset="0"/>
              <a:buChar char="•"/>
              <a:defRPr sz="1400" kern="1200">
                <a:solidFill>
                  <a:schemeClr val="tx1"/>
                </a:solidFill>
                <a:latin typeface="Graphik Regular" panose="020B0503030202060203" pitchFamily="34" charset="77"/>
                <a:ea typeface="+mn-ea"/>
                <a:cs typeface="+mn-cs"/>
              </a:defRPr>
            </a:lvl2pPr>
            <a:lvl3pPr marL="540000" indent="-180000" algn="l" defTabSz="914400" rtl="0" eaLnBrk="1" latinLnBrk="0" hangingPunct="1">
              <a:lnSpc>
                <a:spcPct val="120000"/>
              </a:lnSpc>
              <a:spcBef>
                <a:spcPts val="500"/>
              </a:spcBef>
              <a:spcAft>
                <a:spcPts val="500"/>
              </a:spcAft>
              <a:buFont typeface="Arial" panose="020B0604020202020204" pitchFamily="34" charset="0"/>
              <a:buChar char="•"/>
              <a:defRPr sz="1400" kern="1200">
                <a:solidFill>
                  <a:schemeClr val="tx1"/>
                </a:solidFill>
                <a:latin typeface="Graphik Regular" panose="020B0503030202060203" pitchFamily="34" charset="77"/>
                <a:ea typeface="+mn-ea"/>
                <a:cs typeface="+mn-cs"/>
              </a:defRPr>
            </a:lvl3pPr>
            <a:lvl4pPr marL="0" indent="0" algn="l" defTabSz="914400" rtl="0" eaLnBrk="1" latinLnBrk="0" hangingPunct="1">
              <a:lnSpc>
                <a:spcPct val="90000"/>
              </a:lnSpc>
              <a:spcBef>
                <a:spcPts val="500"/>
              </a:spcBef>
              <a:spcAft>
                <a:spcPts val="0"/>
              </a:spcAft>
              <a:buFont typeface="Arial" panose="020B0604020202020204" pitchFamily="34" charset="0"/>
              <a:buChar char="​"/>
              <a:defRPr sz="1400" b="1" i="0" kern="1200" cap="none" baseline="0">
                <a:solidFill>
                  <a:schemeClr val="tx1"/>
                </a:solidFill>
                <a:latin typeface="Graphik Bold" panose="020B0503030202060203" pitchFamily="34" charset="77"/>
                <a:ea typeface="+mn-ea"/>
                <a:cs typeface="+mn-cs"/>
              </a:defRPr>
            </a:lvl4pPr>
            <a:lvl5pPr marL="0" indent="0" algn="l" defTabSz="914400" rtl="0" eaLnBrk="1" latinLnBrk="0" hangingPunct="1">
              <a:lnSpc>
                <a:spcPct val="120000"/>
              </a:lnSpc>
              <a:spcBef>
                <a:spcPts val="500"/>
              </a:spcBef>
              <a:spcAft>
                <a:spcPts val="500"/>
              </a:spcAft>
              <a:buFont typeface="Arial" panose="020B0604020202020204" pitchFamily="34" charset="0"/>
              <a:buChar char="​"/>
              <a:tabLst/>
              <a:defRPr sz="1400" kern="1200">
                <a:solidFill>
                  <a:schemeClr val="tx1"/>
                </a:solidFill>
                <a:latin typeface="Graphik Regular" panose="020B0503030202060203" pitchFamily="34" charset="77"/>
                <a:ea typeface="+mn-ea"/>
                <a:cs typeface="+mn-cs"/>
              </a:defRPr>
            </a:lvl5pPr>
            <a:lvl6pPr marL="0" indent="0" algn="l" defTabSz="914400" rtl="0" eaLnBrk="1" latinLnBrk="0" hangingPunct="1">
              <a:lnSpc>
                <a:spcPct val="90000"/>
              </a:lnSpc>
              <a:spcBef>
                <a:spcPts val="500"/>
              </a:spcBef>
              <a:spcAft>
                <a:spcPts val="0"/>
              </a:spcAft>
              <a:buFont typeface="Arial" panose="020B0604020202020204" pitchFamily="34" charset="0"/>
              <a:buChar char="​"/>
              <a:defRPr sz="1000" kern="1200">
                <a:solidFill>
                  <a:schemeClr val="tx1"/>
                </a:solidFill>
                <a:latin typeface="Graphik Regular" panose="020B0503030202060203" pitchFamily="34" charset="77"/>
                <a:ea typeface="+mn-ea"/>
                <a:cs typeface="+mn-cs"/>
              </a:defRPr>
            </a:lvl6pPr>
            <a:lvl7pPr marL="0" indent="0" algn="l" defTabSz="914400" rtl="0" eaLnBrk="1" latinLnBrk="0" hangingPunct="1">
              <a:lnSpc>
                <a:spcPct val="120000"/>
              </a:lnSpc>
              <a:spcBef>
                <a:spcPts val="500"/>
              </a:spcBef>
              <a:spcAft>
                <a:spcPts val="500"/>
              </a:spcAft>
              <a:buFont typeface="Arial" panose="020B0604020202020204" pitchFamily="34" charset="0"/>
              <a:buChar char="​"/>
              <a:defRPr sz="1000" b="0" kern="1200" baseline="0">
                <a:solidFill>
                  <a:schemeClr val="tx1"/>
                </a:solidFill>
                <a:latin typeface="Graphik Regular" panose="020B0503030202060203" pitchFamily="34" charset="77"/>
                <a:ea typeface="+mn-ea"/>
                <a:cs typeface="+mn-cs"/>
              </a:defRPr>
            </a:lvl7pPr>
            <a:lvl8pPr marL="180000" indent="-180000" algn="l" defTabSz="914400" rtl="0" eaLnBrk="1" latinLnBrk="0" hangingPunct="1">
              <a:lnSpc>
                <a:spcPct val="120000"/>
              </a:lnSpc>
              <a:spcBef>
                <a:spcPts val="500"/>
              </a:spcBef>
              <a:spcAft>
                <a:spcPts val="500"/>
              </a:spcAft>
              <a:buFont typeface="Arial" panose="020B0604020202020204" pitchFamily="34" charset="0"/>
              <a:buChar char="•"/>
              <a:defRPr sz="1000" kern="1200">
                <a:solidFill>
                  <a:schemeClr val="tx1"/>
                </a:solidFill>
                <a:latin typeface="Graphik Regular" panose="020B0503030202060203" pitchFamily="34" charset="77"/>
                <a:ea typeface="+mn-ea"/>
                <a:cs typeface="+mn-cs"/>
              </a:defRPr>
            </a:lvl8pPr>
            <a:lvl9pPr marL="0" indent="0" algn="l" defTabSz="914400" rtl="0" eaLnBrk="1" latinLnBrk="0" hangingPunct="1">
              <a:lnSpc>
                <a:spcPct val="90000"/>
              </a:lnSpc>
              <a:spcBef>
                <a:spcPts val="50"/>
              </a:spcBef>
              <a:spcAft>
                <a:spcPts val="50"/>
              </a:spcAft>
              <a:buFont typeface="Arial" panose="020B0604020202020204" pitchFamily="34" charset="0"/>
              <a:buChar char="​"/>
              <a:defRPr sz="2000" kern="1200" baseline="0">
                <a:solidFill>
                  <a:schemeClr val="tx1"/>
                </a:solidFill>
                <a:latin typeface="Graphik Regular" panose="020B0503030202060203" pitchFamily="34" charset="77"/>
                <a:ea typeface="+mn-ea"/>
                <a:cs typeface="+mn-cs"/>
              </a:defRPr>
            </a:lvl9pPr>
          </a:lstStyle>
          <a:p>
            <a:pPr marL="0" indent="0" algn="ctr">
              <a:buFont typeface="Arial" panose="020B0604020202020204" pitchFamily="34" charset="0"/>
              <a:buNone/>
            </a:pPr>
            <a:endParaRPr lang="en-IN" sz="825" b="1">
              <a:solidFill>
                <a:schemeClr val="bg1"/>
              </a:solidFill>
              <a:latin typeface="Graphik Bold" panose="020B0503030202060203" pitchFamily="34" charset="77"/>
            </a:endParaRPr>
          </a:p>
        </p:txBody>
      </p:sp>
      <p:sp>
        <p:nvSpPr>
          <p:cNvPr id="25" name="Table Placeholder 23">
            <a:extLst>
              <a:ext uri="{FF2B5EF4-FFF2-40B4-BE49-F238E27FC236}">
                <a16:creationId xmlns:a16="http://schemas.microsoft.com/office/drawing/2014/main" id="{642DFCA0-4468-D7C3-2A32-5FD77A69FDCD}"/>
              </a:ext>
            </a:extLst>
          </p:cNvPr>
          <p:cNvSpPr>
            <a:spLocks noGrp="1"/>
          </p:cNvSpPr>
          <p:nvPr>
            <p:ph type="tbl" sz="quarter" idx="41"/>
          </p:nvPr>
        </p:nvSpPr>
        <p:spPr>
          <a:xfrm>
            <a:off x="6408204" y="1871242"/>
            <a:ext cx="2334693" cy="2606442"/>
          </a:xfrm>
        </p:spPr>
        <p:txBody>
          <a:bodyPr/>
          <a:lstStyle/>
          <a:p>
            <a:endParaRPr lang="en-MX"/>
          </a:p>
        </p:txBody>
      </p:sp>
      <p:sp>
        <p:nvSpPr>
          <p:cNvPr id="26" name="Text Placeholder 5">
            <a:extLst>
              <a:ext uri="{FF2B5EF4-FFF2-40B4-BE49-F238E27FC236}">
                <a16:creationId xmlns:a16="http://schemas.microsoft.com/office/drawing/2014/main" id="{1575219B-47C9-5070-B639-9B5DF69A3099}"/>
              </a:ext>
            </a:extLst>
          </p:cNvPr>
          <p:cNvSpPr>
            <a:spLocks noGrp="1"/>
          </p:cNvSpPr>
          <p:nvPr>
            <p:ph type="body" sz="quarter" idx="42" hasCustomPrompt="1"/>
          </p:nvPr>
        </p:nvSpPr>
        <p:spPr>
          <a:xfrm>
            <a:off x="3792269" y="4539343"/>
            <a:ext cx="2332636" cy="204108"/>
          </a:xfrm>
        </p:spPr>
        <p:txBody>
          <a:bodyPr/>
          <a:lstStyle>
            <a:lvl1pPr marL="0" indent="0">
              <a:buNone/>
              <a:defRPr sz="675">
                <a:solidFill>
                  <a:schemeClr val="bg1">
                    <a:lumMod val="65000"/>
                  </a:schemeClr>
                </a:solidFill>
              </a:defRPr>
            </a:lvl1pPr>
            <a:lvl2pPr marL="135000" indent="0">
              <a:buNone/>
              <a:defRPr sz="825">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noProof="0"/>
              <a:t>Click to add text</a:t>
            </a:r>
          </a:p>
        </p:txBody>
      </p:sp>
      <p:sp>
        <p:nvSpPr>
          <p:cNvPr id="27" name="Text Placeholder 5">
            <a:extLst>
              <a:ext uri="{FF2B5EF4-FFF2-40B4-BE49-F238E27FC236}">
                <a16:creationId xmlns:a16="http://schemas.microsoft.com/office/drawing/2014/main" id="{00783121-E02B-5013-062C-988A75F61835}"/>
              </a:ext>
            </a:extLst>
          </p:cNvPr>
          <p:cNvSpPr>
            <a:spLocks noGrp="1"/>
          </p:cNvSpPr>
          <p:nvPr>
            <p:ph type="body" sz="quarter" idx="43" hasCustomPrompt="1"/>
          </p:nvPr>
        </p:nvSpPr>
        <p:spPr>
          <a:xfrm>
            <a:off x="6408204" y="4539343"/>
            <a:ext cx="2332636" cy="204108"/>
          </a:xfrm>
        </p:spPr>
        <p:txBody>
          <a:bodyPr/>
          <a:lstStyle>
            <a:lvl1pPr marL="0" indent="0">
              <a:buNone/>
              <a:defRPr sz="675">
                <a:solidFill>
                  <a:schemeClr val="bg1">
                    <a:lumMod val="65000"/>
                  </a:schemeClr>
                </a:solidFill>
              </a:defRPr>
            </a:lvl1pPr>
            <a:lvl2pPr marL="135000" indent="0">
              <a:buNone/>
              <a:defRPr sz="825">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noProof="0"/>
              <a:t>Click to add text</a:t>
            </a:r>
          </a:p>
        </p:txBody>
      </p:sp>
      <p:sp>
        <p:nvSpPr>
          <p:cNvPr id="17" name="Text Placeholder Eyebrow">
            <a:extLst>
              <a:ext uri="{FF2B5EF4-FFF2-40B4-BE49-F238E27FC236}">
                <a16:creationId xmlns:a16="http://schemas.microsoft.com/office/drawing/2014/main" id="{326A8C4E-08FA-9AAB-9A73-D892A8C9839D}"/>
              </a:ext>
            </a:extLst>
          </p:cNvPr>
          <p:cNvSpPr>
            <a:spLocks noGrp="1"/>
          </p:cNvSpPr>
          <p:nvPr>
            <p:ph type="body" sz="quarter" idx="29" hasCustomPrompt="1"/>
          </p:nvPr>
        </p:nvSpPr>
        <p:spPr>
          <a:xfrm>
            <a:off x="975122" y="361364"/>
            <a:ext cx="1981800" cy="116100"/>
          </a:xfrm>
        </p:spPr>
        <p:txBody>
          <a:bodyPr/>
          <a:lstStyle>
            <a:lvl1pPr marL="0" indent="0">
              <a:lnSpc>
                <a:spcPct val="100000"/>
              </a:lnSpc>
              <a:spcBef>
                <a:spcPts val="0"/>
              </a:spcBef>
              <a:spcAft>
                <a:spcPts val="0"/>
              </a:spcAft>
              <a:buNone/>
              <a:defRPr sz="675">
                <a:solidFill>
                  <a:schemeClr val="bg1"/>
                </a:solidFill>
              </a:defRPr>
            </a:lvl1pPr>
            <a:lvl2pPr marL="135000" indent="0">
              <a:buNone/>
              <a:defRPr sz="675">
                <a:solidFill>
                  <a:schemeClr val="accent1"/>
                </a:solidFill>
              </a:defRPr>
            </a:lvl2pPr>
            <a:lvl3pPr marL="270000" indent="0">
              <a:buNone/>
              <a:defRPr sz="675">
                <a:solidFill>
                  <a:schemeClr val="accent1"/>
                </a:solidFill>
              </a:defRPr>
            </a:lvl3pPr>
            <a:lvl4pPr>
              <a:buNone/>
              <a:defRPr sz="675">
                <a:solidFill>
                  <a:schemeClr val="accent1"/>
                </a:solidFill>
              </a:defRPr>
            </a:lvl4pPr>
            <a:lvl5pPr>
              <a:buNone/>
              <a:defRPr sz="675">
                <a:solidFill>
                  <a:schemeClr val="accent1"/>
                </a:solidFill>
              </a:defRPr>
            </a:lvl5pPr>
          </a:lstStyle>
          <a:p>
            <a:pPr lvl="0"/>
            <a:r>
              <a:rPr lang="en-GB"/>
              <a:t>Click to add Eyebrow text</a:t>
            </a:r>
          </a:p>
        </p:txBody>
      </p:sp>
      <p:sp>
        <p:nvSpPr>
          <p:cNvPr id="18" name="Slide Number Placeholder 4">
            <a:extLst>
              <a:ext uri="{FF2B5EF4-FFF2-40B4-BE49-F238E27FC236}">
                <a16:creationId xmlns:a16="http://schemas.microsoft.com/office/drawing/2014/main" id="{7415D704-D34F-FC32-7EEE-F7C5BC75E321}"/>
              </a:ext>
            </a:extLst>
          </p:cNvPr>
          <p:cNvSpPr>
            <a:spLocks noGrp="1"/>
          </p:cNvSpPr>
          <p:nvPr>
            <p:ph type="sldNum" sz="quarter" idx="12"/>
          </p:nvPr>
        </p:nvSpPr>
        <p:spPr>
          <a:xfrm>
            <a:off x="404813" y="361364"/>
            <a:ext cx="202500" cy="116100"/>
          </a:xfrm>
        </p:spPr>
        <p:txBody>
          <a:bodyPr/>
          <a:lstStyle>
            <a:lvl1pPr algn="l">
              <a:defRPr>
                <a:solidFill>
                  <a:schemeClr val="bg1"/>
                </a:solidFill>
              </a:defRPr>
            </a:lvl1pPr>
          </a:lstStyle>
          <a:p>
            <a:fld id="{23AA811B-2EBD-4900-905E-5BE206449611}" type="slidenum">
              <a:rPr lang="en-GB" smtClean="0"/>
              <a:pPr/>
              <a:t>‹#›</a:t>
            </a:fld>
            <a:endParaRPr lang="en-GB"/>
          </a:p>
        </p:txBody>
      </p:sp>
      <p:sp>
        <p:nvSpPr>
          <p:cNvPr id="19" name="Title 3">
            <a:extLst>
              <a:ext uri="{FF2B5EF4-FFF2-40B4-BE49-F238E27FC236}">
                <a16:creationId xmlns:a16="http://schemas.microsoft.com/office/drawing/2014/main" id="{5B752225-BD7C-653D-DE63-50F13355D718}"/>
              </a:ext>
            </a:extLst>
          </p:cNvPr>
          <p:cNvSpPr>
            <a:spLocks noGrp="1"/>
          </p:cNvSpPr>
          <p:nvPr>
            <p:ph type="title" hasCustomPrompt="1"/>
          </p:nvPr>
        </p:nvSpPr>
        <p:spPr bwMode="white">
          <a:xfrm>
            <a:off x="405000" y="849509"/>
            <a:ext cx="2682291" cy="635201"/>
          </a:xfrm>
        </p:spPr>
        <p:txBody>
          <a:bodyPr/>
          <a:lstStyle>
            <a:lvl1pPr>
              <a:defRPr sz="2400">
                <a:solidFill>
                  <a:schemeClr val="bg1"/>
                </a:solidFill>
              </a:defRPr>
            </a:lvl1pPr>
          </a:lstStyle>
          <a:p>
            <a:r>
              <a:rPr lang="en-GB"/>
              <a:t>Click to add title</a:t>
            </a:r>
          </a:p>
        </p:txBody>
      </p:sp>
      <p:sp>
        <p:nvSpPr>
          <p:cNvPr id="28" name="Text Placeholder 5">
            <a:extLst>
              <a:ext uri="{FF2B5EF4-FFF2-40B4-BE49-F238E27FC236}">
                <a16:creationId xmlns:a16="http://schemas.microsoft.com/office/drawing/2014/main" id="{9ED93F64-2EF4-9AC1-1274-A63B5E99C678}"/>
              </a:ext>
            </a:extLst>
          </p:cNvPr>
          <p:cNvSpPr>
            <a:spLocks noGrp="1"/>
          </p:cNvSpPr>
          <p:nvPr>
            <p:ph type="body" sz="quarter" idx="21" hasCustomPrompt="1"/>
          </p:nvPr>
        </p:nvSpPr>
        <p:spPr>
          <a:xfrm>
            <a:off x="405000" y="1885082"/>
            <a:ext cx="2682292" cy="1936905"/>
          </a:xfrm>
        </p:spPr>
        <p:txBody>
          <a:bodyPr/>
          <a:lstStyle>
            <a:lvl1pPr marL="0" indent="0">
              <a:buNone/>
              <a:defRPr>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noProof="0"/>
              <a:t>Click to add</a:t>
            </a:r>
          </a:p>
        </p:txBody>
      </p:sp>
      <p:sp>
        <p:nvSpPr>
          <p:cNvPr id="29" name="Text Placeholder 5">
            <a:extLst>
              <a:ext uri="{FF2B5EF4-FFF2-40B4-BE49-F238E27FC236}">
                <a16:creationId xmlns:a16="http://schemas.microsoft.com/office/drawing/2014/main" id="{0CF96F2F-9459-0961-3501-1DF8EFDBFF2B}"/>
              </a:ext>
            </a:extLst>
          </p:cNvPr>
          <p:cNvSpPr>
            <a:spLocks noGrp="1"/>
          </p:cNvSpPr>
          <p:nvPr>
            <p:ph type="body" sz="quarter" idx="34" hasCustomPrompt="1"/>
          </p:nvPr>
        </p:nvSpPr>
        <p:spPr>
          <a:xfrm>
            <a:off x="405000" y="4539343"/>
            <a:ext cx="2682292" cy="204108"/>
          </a:xfrm>
        </p:spPr>
        <p:txBody>
          <a:bodyPr/>
          <a:lstStyle>
            <a:lvl1pPr marL="0" indent="0">
              <a:buNone/>
              <a:defRPr sz="675">
                <a:solidFill>
                  <a:schemeClr val="bg1"/>
                </a:solidFill>
              </a:defRPr>
            </a:lvl1pPr>
            <a:lvl2pPr marL="135000" indent="0">
              <a:buNone/>
              <a:defRPr sz="825">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noProof="0"/>
              <a:t>Click to add text</a:t>
            </a:r>
          </a:p>
        </p:txBody>
      </p:sp>
      <p:sp>
        <p:nvSpPr>
          <p:cNvPr id="4" name="Text Placeholder 4">
            <a:extLst>
              <a:ext uri="{FF2B5EF4-FFF2-40B4-BE49-F238E27FC236}">
                <a16:creationId xmlns:a16="http://schemas.microsoft.com/office/drawing/2014/main" id="{9C42D859-76BD-8322-7060-CF10A66FB0A3}"/>
              </a:ext>
            </a:extLst>
          </p:cNvPr>
          <p:cNvSpPr>
            <a:spLocks noGrp="1"/>
          </p:cNvSpPr>
          <p:nvPr>
            <p:ph type="body" sz="quarter" idx="39" hasCustomPrompt="1"/>
          </p:nvPr>
        </p:nvSpPr>
        <p:spPr>
          <a:xfrm>
            <a:off x="404813" y="4042549"/>
            <a:ext cx="1270294" cy="372345"/>
          </a:xfrm>
          <a:prstGeom prst="roundRect">
            <a:avLst>
              <a:gd name="adj" fmla="val 50000"/>
            </a:avLst>
          </a:prstGeom>
          <a:solidFill>
            <a:srgbClr val="006BDB"/>
          </a:solidFill>
        </p:spPr>
        <p:txBody>
          <a:bodyPr bIns="36000" anchor="ctr" anchorCtr="0"/>
          <a:lstStyle>
            <a:lvl1pPr marL="0" indent="0" algn="ctr">
              <a:buNone/>
              <a:defRPr sz="900" b="1" i="0">
                <a:solidFill>
                  <a:schemeClr val="bg1"/>
                </a:solidFill>
                <a:latin typeface="+mn-lt"/>
              </a:defRPr>
            </a:lvl1pPr>
          </a:lstStyle>
          <a:p>
            <a:pPr lvl="0"/>
            <a:r>
              <a:rPr lang="en-US"/>
              <a:t>Click to add CTA</a:t>
            </a:r>
            <a:endParaRPr lang="en-MX"/>
          </a:p>
        </p:txBody>
      </p:sp>
    </p:spTree>
    <p:extLst>
      <p:ext uri="{BB962C8B-B14F-4D97-AF65-F5344CB8AC3E}">
        <p14:creationId xmlns:p14="http://schemas.microsoft.com/office/powerpoint/2010/main" val="2984972504"/>
      </p:ext>
    </p:extLst>
  </p:cSld>
  <p:clrMapOvr>
    <a:masterClrMapping/>
  </p:clrMapOvr>
  <p:extLst>
    <p:ext uri="{DCECCB84-F9BA-43D5-87BE-67443E8EF086}">
      <p15:sldGuideLst xmlns:p15="http://schemas.microsoft.com/office/powerpoint/2012/main">
        <p15:guide id="1" orient="horz" pos="1570">
          <p15:clr>
            <a:srgbClr val="FBAE40"/>
          </p15:clr>
        </p15:guide>
        <p15:guide id="2" orient="horz" pos="345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IDEBAR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783B00A4-20D6-495F-906F-445B9363312B}"/>
              </a:ext>
            </a:extLst>
          </p:cNvPr>
          <p:cNvSpPr/>
          <p:nvPr userDrawn="1"/>
        </p:nvSpPr>
        <p:spPr bwMode="white">
          <a:xfrm>
            <a:off x="0" y="0"/>
            <a:ext cx="3227785"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 name="connsiteX0" fmla="*/ 2 w 9007473"/>
              <a:gd name="connsiteY0" fmla="*/ 1865314 h 6858000"/>
              <a:gd name="connsiteX1" fmla="*/ 2 w 9007473"/>
              <a:gd name="connsiteY1" fmla="*/ 2093913 h 6858000"/>
              <a:gd name="connsiteX2" fmla="*/ 228721 w 9007473"/>
              <a:gd name="connsiteY2" fmla="*/ 1985630 h 6858000"/>
              <a:gd name="connsiteX3" fmla="*/ 2 w 9007473"/>
              <a:gd name="connsiteY3" fmla="*/ 1865314 h 6858000"/>
              <a:gd name="connsiteX4" fmla="*/ 0 w 9007473"/>
              <a:gd name="connsiteY4" fmla="*/ 0 h 6858000"/>
              <a:gd name="connsiteX5" fmla="*/ 9007473 w 9007473"/>
              <a:gd name="connsiteY5" fmla="*/ 0 h 6858000"/>
              <a:gd name="connsiteX6" fmla="*/ 9007473 w 9007473"/>
              <a:gd name="connsiteY6" fmla="*/ 6858000 h 6858000"/>
              <a:gd name="connsiteX7" fmla="*/ 0 w 9007473"/>
              <a:gd name="connsiteY7" fmla="*/ 6858000 h 6858000"/>
              <a:gd name="connsiteX8" fmla="*/ 0 w 9007473"/>
              <a:gd name="connsiteY8" fmla="*/ 0 h 6858000"/>
              <a:gd name="connsiteX0" fmla="*/ 2 w 9007473"/>
              <a:gd name="connsiteY0" fmla="*/ 1865314 h 6858000"/>
              <a:gd name="connsiteX1" fmla="*/ 2 w 9007473"/>
              <a:gd name="connsiteY1" fmla="*/ 2093913 h 6858000"/>
              <a:gd name="connsiteX2" fmla="*/ 2 w 9007473"/>
              <a:gd name="connsiteY2" fmla="*/ 18653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 name="connsiteX7" fmla="*/ 0 w 9007473"/>
              <a:gd name="connsiteY7" fmla="*/ 0 h 6858000"/>
              <a:gd name="connsiteX0" fmla="*/ 0 w 9007473"/>
              <a:gd name="connsiteY0" fmla="*/ 0 h 6858000"/>
              <a:gd name="connsiteX1" fmla="*/ 9007473 w 9007473"/>
              <a:gd name="connsiteY1" fmla="*/ 0 h 6858000"/>
              <a:gd name="connsiteX2" fmla="*/ 9007473 w 9007473"/>
              <a:gd name="connsiteY2" fmla="*/ 6858000 h 6858000"/>
              <a:gd name="connsiteX3" fmla="*/ 0 w 9007473"/>
              <a:gd name="connsiteY3" fmla="*/ 6858000 h 6858000"/>
              <a:gd name="connsiteX4" fmla="*/ 0 w 900747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7473" h="6858000">
                <a:moveTo>
                  <a:pt x="0" y="0"/>
                </a:moveTo>
                <a:lnTo>
                  <a:pt x="9007473" y="0"/>
                </a:lnTo>
                <a:lnTo>
                  <a:pt x="9007473"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a:p>
        </p:txBody>
      </p:sp>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FC62E116-A3A3-9249-BDB2-2821CA0CAD52}" type="datetime4">
              <a:rPr lang="en-US" smtClean="0"/>
              <a:t>November 13, 2025</a:t>
            </a:fld>
            <a:endParaRPr lang="en-GB"/>
          </a:p>
        </p:txBody>
      </p:sp>
      <p:sp>
        <p:nvSpPr>
          <p:cNvPr id="8" name="Logo">
            <a:extLst>
              <a:ext uri="{FF2B5EF4-FFF2-40B4-BE49-F238E27FC236}">
                <a16:creationId xmlns:a16="http://schemas.microsoft.com/office/drawing/2014/main" id="{D138E432-0509-AFEF-B2F2-88C44B132A04}"/>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bg1"/>
          </a:solidFill>
          <a:ln>
            <a:noFill/>
          </a:ln>
          <a:effectLst/>
        </p:spPr>
        <p:txBody>
          <a:bodyPr wrap="none" anchor="ctr"/>
          <a:lstStyle/>
          <a:p>
            <a:endParaRPr lang="en-GB" sz="1350"/>
          </a:p>
        </p:txBody>
      </p:sp>
      <p:cxnSp>
        <p:nvCxnSpPr>
          <p:cNvPr id="13" name="Straight Connector 12">
            <a:extLst>
              <a:ext uri="{FF2B5EF4-FFF2-40B4-BE49-F238E27FC236}">
                <a16:creationId xmlns:a16="http://schemas.microsoft.com/office/drawing/2014/main" id="{A849AF23-E13B-69C9-69E4-A16879E2F780}"/>
              </a:ext>
            </a:extLst>
          </p:cNvPr>
          <p:cNvCxnSpPr>
            <a:cxnSpLocks/>
          </p:cNvCxnSpPr>
          <p:nvPr userDrawn="1"/>
        </p:nvCxnSpPr>
        <p:spPr>
          <a:xfrm>
            <a:off x="404812" y="492919"/>
            <a:ext cx="2682479"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791FE23-F4D4-1895-9E81-EBF7619294E0}"/>
              </a:ext>
            </a:extLst>
          </p:cNvPr>
          <p:cNvCxnSpPr>
            <a:cxnSpLocks/>
          </p:cNvCxnSpPr>
          <p:nvPr userDrawn="1"/>
        </p:nvCxnSpPr>
        <p:spPr>
          <a:xfrm>
            <a:off x="3227785" y="492919"/>
            <a:ext cx="551140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ooter Placeholder 3">
            <a:extLst>
              <a:ext uri="{FF2B5EF4-FFF2-40B4-BE49-F238E27FC236}">
                <a16:creationId xmlns:a16="http://schemas.microsoft.com/office/drawing/2014/main" id="{E6B07EE4-3397-F1B6-C759-2CE32A11C55C}"/>
              </a:ext>
            </a:extLst>
          </p:cNvPr>
          <p:cNvSpPr>
            <a:spLocks noGrp="1"/>
          </p:cNvSpPr>
          <p:nvPr>
            <p:ph type="ftr" sz="quarter" idx="11"/>
          </p:nvPr>
        </p:nvSpPr>
        <p:spPr>
          <a:xfrm>
            <a:off x="4639866" y="365166"/>
            <a:ext cx="3394472" cy="112298"/>
          </a:xfrm>
        </p:spPr>
        <p:txBody>
          <a:bodyPr/>
          <a:lstStyle>
            <a:lvl1pPr>
              <a:defRPr>
                <a:solidFill>
                  <a:schemeClr val="bg1"/>
                </a:solidFill>
              </a:defRPr>
            </a:lvl1pPr>
          </a:lstStyle>
          <a:p>
            <a:endParaRPr lang="en-GB"/>
          </a:p>
        </p:txBody>
      </p:sp>
      <p:sp>
        <p:nvSpPr>
          <p:cNvPr id="11" name="Text Placeholder Eyebrow">
            <a:extLst>
              <a:ext uri="{FF2B5EF4-FFF2-40B4-BE49-F238E27FC236}">
                <a16:creationId xmlns:a16="http://schemas.microsoft.com/office/drawing/2014/main" id="{4A405EAB-8014-59FE-200E-823871407D12}"/>
              </a:ext>
            </a:extLst>
          </p:cNvPr>
          <p:cNvSpPr>
            <a:spLocks noGrp="1"/>
          </p:cNvSpPr>
          <p:nvPr>
            <p:ph type="body" sz="quarter" idx="29" hasCustomPrompt="1"/>
          </p:nvPr>
        </p:nvSpPr>
        <p:spPr>
          <a:xfrm>
            <a:off x="975122" y="361364"/>
            <a:ext cx="1981800" cy="116100"/>
          </a:xfrm>
        </p:spPr>
        <p:txBody>
          <a:bodyPr/>
          <a:lstStyle>
            <a:lvl1pPr marL="0" indent="0">
              <a:lnSpc>
                <a:spcPct val="100000"/>
              </a:lnSpc>
              <a:spcBef>
                <a:spcPts val="0"/>
              </a:spcBef>
              <a:spcAft>
                <a:spcPts val="0"/>
              </a:spcAft>
              <a:buNone/>
              <a:defRPr sz="675">
                <a:solidFill>
                  <a:schemeClr val="accent1"/>
                </a:solidFill>
              </a:defRPr>
            </a:lvl1pPr>
            <a:lvl2pPr marL="135000" indent="0">
              <a:buNone/>
              <a:defRPr sz="675">
                <a:solidFill>
                  <a:schemeClr val="accent1"/>
                </a:solidFill>
              </a:defRPr>
            </a:lvl2pPr>
            <a:lvl3pPr marL="270000" indent="0">
              <a:buNone/>
              <a:defRPr sz="675">
                <a:solidFill>
                  <a:schemeClr val="accent1"/>
                </a:solidFill>
              </a:defRPr>
            </a:lvl3pPr>
            <a:lvl4pPr>
              <a:buNone/>
              <a:defRPr sz="675">
                <a:solidFill>
                  <a:schemeClr val="accent1"/>
                </a:solidFill>
              </a:defRPr>
            </a:lvl4pPr>
            <a:lvl5pPr>
              <a:buNone/>
              <a:defRPr sz="675">
                <a:solidFill>
                  <a:schemeClr val="accent1"/>
                </a:solidFill>
              </a:defRPr>
            </a:lvl5pPr>
          </a:lstStyle>
          <a:p>
            <a:pPr lvl="0"/>
            <a:r>
              <a:rPr lang="en-GB"/>
              <a:t>Click to add Eyebrow text</a:t>
            </a:r>
          </a:p>
        </p:txBody>
      </p:sp>
      <p:sp>
        <p:nvSpPr>
          <p:cNvPr id="12" name="Slide Number Placeholder 4">
            <a:extLst>
              <a:ext uri="{FF2B5EF4-FFF2-40B4-BE49-F238E27FC236}">
                <a16:creationId xmlns:a16="http://schemas.microsoft.com/office/drawing/2014/main" id="{E21E0F99-C445-7A50-4BBC-ADFE45BD23BF}"/>
              </a:ext>
            </a:extLst>
          </p:cNvPr>
          <p:cNvSpPr>
            <a:spLocks noGrp="1"/>
          </p:cNvSpPr>
          <p:nvPr>
            <p:ph type="sldNum" sz="quarter" idx="12"/>
          </p:nvPr>
        </p:nvSpPr>
        <p:spPr>
          <a:xfrm>
            <a:off x="404813" y="361364"/>
            <a:ext cx="202500" cy="116100"/>
          </a:xfrm>
        </p:spPr>
        <p:txBody>
          <a:bodyPr/>
          <a:lstStyle>
            <a:lvl1pPr algn="l">
              <a:defRPr/>
            </a:lvl1pPr>
          </a:lstStyle>
          <a:p>
            <a:fld id="{23AA811B-2EBD-4900-905E-5BE206449611}" type="slidenum">
              <a:rPr lang="en-GB" smtClean="0"/>
              <a:pPr/>
              <a:t>‹#›</a:t>
            </a:fld>
            <a:endParaRPr lang="en-GB"/>
          </a:p>
        </p:txBody>
      </p:sp>
      <p:sp>
        <p:nvSpPr>
          <p:cNvPr id="18" name="Title 3">
            <a:extLst>
              <a:ext uri="{FF2B5EF4-FFF2-40B4-BE49-F238E27FC236}">
                <a16:creationId xmlns:a16="http://schemas.microsoft.com/office/drawing/2014/main" id="{ACBF7BA0-1080-67D0-7C70-049DD4998682}"/>
              </a:ext>
            </a:extLst>
          </p:cNvPr>
          <p:cNvSpPr>
            <a:spLocks noGrp="1"/>
          </p:cNvSpPr>
          <p:nvPr>
            <p:ph type="title" hasCustomPrompt="1"/>
          </p:nvPr>
        </p:nvSpPr>
        <p:spPr bwMode="white">
          <a:xfrm>
            <a:off x="405000" y="849509"/>
            <a:ext cx="2682291" cy="635201"/>
          </a:xfrm>
        </p:spPr>
        <p:txBody>
          <a:bodyPr/>
          <a:lstStyle>
            <a:lvl1pPr>
              <a:defRPr sz="2400">
                <a:solidFill>
                  <a:schemeClr val="tx1"/>
                </a:solidFill>
              </a:defRPr>
            </a:lvl1pPr>
          </a:lstStyle>
          <a:p>
            <a:r>
              <a:rPr lang="en-GB"/>
              <a:t>Click to add title</a:t>
            </a:r>
          </a:p>
        </p:txBody>
      </p:sp>
      <p:sp>
        <p:nvSpPr>
          <p:cNvPr id="19" name="Text Placeholder 5">
            <a:extLst>
              <a:ext uri="{FF2B5EF4-FFF2-40B4-BE49-F238E27FC236}">
                <a16:creationId xmlns:a16="http://schemas.microsoft.com/office/drawing/2014/main" id="{76FE726B-FA20-7F53-4977-68CDC41BB739}"/>
              </a:ext>
            </a:extLst>
          </p:cNvPr>
          <p:cNvSpPr>
            <a:spLocks noGrp="1"/>
          </p:cNvSpPr>
          <p:nvPr>
            <p:ph type="body" sz="quarter" idx="21" hasCustomPrompt="1"/>
          </p:nvPr>
        </p:nvSpPr>
        <p:spPr>
          <a:xfrm>
            <a:off x="405000" y="1885082"/>
            <a:ext cx="2682292" cy="1936905"/>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noProof="0"/>
              <a:t>Click to add</a:t>
            </a:r>
          </a:p>
        </p:txBody>
      </p:sp>
      <p:sp>
        <p:nvSpPr>
          <p:cNvPr id="20" name="Text Placeholder 5">
            <a:extLst>
              <a:ext uri="{FF2B5EF4-FFF2-40B4-BE49-F238E27FC236}">
                <a16:creationId xmlns:a16="http://schemas.microsoft.com/office/drawing/2014/main" id="{45B3D3DF-847B-4083-18A6-F4166D184C3A}"/>
              </a:ext>
            </a:extLst>
          </p:cNvPr>
          <p:cNvSpPr>
            <a:spLocks noGrp="1"/>
          </p:cNvSpPr>
          <p:nvPr>
            <p:ph type="body" sz="quarter" idx="34" hasCustomPrompt="1"/>
          </p:nvPr>
        </p:nvSpPr>
        <p:spPr>
          <a:xfrm>
            <a:off x="405000" y="4539343"/>
            <a:ext cx="2682292" cy="204108"/>
          </a:xfrm>
        </p:spPr>
        <p:txBody>
          <a:bodyPr/>
          <a:lstStyle>
            <a:lvl1pPr marL="0" indent="0">
              <a:buNone/>
              <a:defRPr sz="675">
                <a:solidFill>
                  <a:schemeClr val="tx1"/>
                </a:solidFill>
              </a:defRPr>
            </a:lvl1pPr>
            <a:lvl2pPr marL="135000" indent="0">
              <a:buNone/>
              <a:defRPr sz="825">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noProof="0"/>
              <a:t>Click to add text</a:t>
            </a:r>
          </a:p>
        </p:txBody>
      </p:sp>
      <p:sp>
        <p:nvSpPr>
          <p:cNvPr id="3" name="Text Placeholder 4">
            <a:extLst>
              <a:ext uri="{FF2B5EF4-FFF2-40B4-BE49-F238E27FC236}">
                <a16:creationId xmlns:a16="http://schemas.microsoft.com/office/drawing/2014/main" id="{B02A1E84-B0E9-4DFE-D79D-9C53612781D4}"/>
              </a:ext>
            </a:extLst>
          </p:cNvPr>
          <p:cNvSpPr>
            <a:spLocks noGrp="1"/>
          </p:cNvSpPr>
          <p:nvPr>
            <p:ph type="body" sz="quarter" idx="39" hasCustomPrompt="1"/>
          </p:nvPr>
        </p:nvSpPr>
        <p:spPr>
          <a:xfrm>
            <a:off x="404813" y="4042549"/>
            <a:ext cx="1270294" cy="372345"/>
          </a:xfrm>
          <a:prstGeom prst="roundRect">
            <a:avLst>
              <a:gd name="adj" fmla="val 50000"/>
            </a:avLst>
          </a:prstGeom>
          <a:solidFill>
            <a:srgbClr val="006BDB"/>
          </a:solidFill>
        </p:spPr>
        <p:txBody>
          <a:bodyPr bIns="36000" anchor="ctr" anchorCtr="0"/>
          <a:lstStyle>
            <a:lvl1pPr marL="0" indent="0" algn="ctr">
              <a:buNone/>
              <a:defRPr sz="900" b="1" i="0">
                <a:solidFill>
                  <a:schemeClr val="bg1"/>
                </a:solidFill>
                <a:latin typeface="+mn-lt"/>
              </a:defRPr>
            </a:lvl1pPr>
          </a:lstStyle>
          <a:p>
            <a:pPr lvl="0"/>
            <a:r>
              <a:rPr lang="en-US"/>
              <a:t>Click to add CTA</a:t>
            </a:r>
            <a:endParaRPr lang="en-MX"/>
          </a:p>
        </p:txBody>
      </p:sp>
    </p:spTree>
    <p:extLst>
      <p:ext uri="{BB962C8B-B14F-4D97-AF65-F5344CB8AC3E}">
        <p14:creationId xmlns:p14="http://schemas.microsoft.com/office/powerpoint/2010/main" val="4081149530"/>
      </p:ext>
    </p:extLst>
  </p:cSld>
  <p:clrMapOvr>
    <a:masterClrMapping/>
  </p:clrMapOvr>
  <p:extLst>
    <p:ext uri="{DCECCB84-F9BA-43D5-87BE-67443E8EF086}">
      <p15:sldGuideLst xmlns:p15="http://schemas.microsoft.com/office/powerpoint/2012/main">
        <p15:guide id="1" orient="horz" pos="1570">
          <p15:clr>
            <a:srgbClr val="FBAE40"/>
          </p15:clr>
        </p15:guide>
        <p15:guide id="2" orient="horz" pos="345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Divider/Promo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A4E0A4-BBD7-690E-DF12-1DE4BCC35279}"/>
              </a:ext>
            </a:extLst>
          </p:cNvPr>
          <p:cNvPicPr>
            <a:picLocks noChangeAspect="1"/>
          </p:cNvPicPr>
          <p:nvPr userDrawn="1"/>
        </p:nvPicPr>
        <p:blipFill>
          <a:blip r:embed="rId2"/>
          <a:srcRect/>
          <a:stretch/>
        </p:blipFill>
        <p:spPr>
          <a:xfrm>
            <a:off x="268" y="1556"/>
            <a:ext cx="9145965" cy="5141793"/>
          </a:xfrm>
          <a:prstGeom prst="rect">
            <a:avLst/>
          </a:prstGeom>
        </p:spPr>
      </p:pic>
      <p:sp>
        <p:nvSpPr>
          <p:cNvPr id="2" name="Title 1"/>
          <p:cNvSpPr>
            <a:spLocks noGrp="1"/>
          </p:cNvSpPr>
          <p:nvPr>
            <p:ph type="title"/>
          </p:nvPr>
        </p:nvSpPr>
        <p:spPr>
          <a:xfrm>
            <a:off x="384629" y="597756"/>
            <a:ext cx="8253641" cy="1082902"/>
          </a:xfrm>
        </p:spPr>
        <p:txBody>
          <a:bodyPr anchor="t">
            <a:normAutofit/>
          </a:bodyPr>
          <a:lstStyle>
            <a:lvl1pPr>
              <a:lnSpc>
                <a:spcPts val="3000"/>
              </a:lnSpc>
              <a:defRPr sz="3600" b="1">
                <a:solidFill>
                  <a:srgbClr val="FFFFFF"/>
                </a:solidFill>
              </a:defRPr>
            </a:lvl1pPr>
          </a:lstStyle>
          <a:p>
            <a:r>
              <a:rPr lang="en-GB"/>
              <a:t>Click to edit Master title style</a:t>
            </a:r>
            <a:endParaRPr lang="en-US"/>
          </a:p>
        </p:txBody>
      </p:sp>
      <p:sp>
        <p:nvSpPr>
          <p:cNvPr id="3" name="Text Placeholder 2"/>
          <p:cNvSpPr>
            <a:spLocks noGrp="1"/>
          </p:cNvSpPr>
          <p:nvPr>
            <p:ph type="body" idx="1"/>
          </p:nvPr>
        </p:nvSpPr>
        <p:spPr>
          <a:xfrm>
            <a:off x="384629" y="1680658"/>
            <a:ext cx="8253641" cy="628097"/>
          </a:xfrm>
        </p:spPr>
        <p:txBody>
          <a:bodyPr>
            <a:normAutofit/>
          </a:bodyPr>
          <a:lstStyle>
            <a:lvl1pPr marL="0" indent="0">
              <a:lnSpc>
                <a:spcPts val="1600"/>
              </a:lnSpc>
              <a:buNone/>
              <a:defRPr sz="2000">
                <a:solidFill>
                  <a:srgbClr val="FFFFFF"/>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365542818"/>
      </p:ext>
    </p:extLst>
  </p:cSld>
  <p:clrMapOvr>
    <a:masterClrMapping/>
  </p:clrMapOvr>
  <p:extLst>
    <p:ext uri="{DCECCB84-F9BA-43D5-87BE-67443E8EF086}">
      <p15:sldGuideLst xmlns:p15="http://schemas.microsoft.com/office/powerpoint/2012/main">
        <p15:guide id="1" pos="295"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DEBAR White">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C075CE24-89FC-0F4E-B233-D8453C832470}" type="datetime4">
              <a:rPr lang="en-US" smtClean="0"/>
              <a:t>November 13, 2025</a:t>
            </a:fld>
            <a:endParaRPr lang="en-GB"/>
          </a:p>
        </p:txBody>
      </p:sp>
      <p:sp>
        <p:nvSpPr>
          <p:cNvPr id="3" name="Content Placeholder 2">
            <a:extLst>
              <a:ext uri="{FF2B5EF4-FFF2-40B4-BE49-F238E27FC236}">
                <a16:creationId xmlns:a16="http://schemas.microsoft.com/office/drawing/2014/main" id="{2565FEA0-2762-772D-BAD2-52001BD7AD4F}"/>
              </a:ext>
            </a:extLst>
          </p:cNvPr>
          <p:cNvSpPr>
            <a:spLocks noGrp="1"/>
          </p:cNvSpPr>
          <p:nvPr>
            <p:ph idx="1" hasCustomPrompt="1"/>
          </p:nvPr>
        </p:nvSpPr>
        <p:spPr>
          <a:xfrm>
            <a:off x="3227785" y="678656"/>
            <a:ext cx="5511403" cy="4064794"/>
          </a:xfrm>
          <a:prstGeom prst="roundRect">
            <a:avLst>
              <a:gd name="adj" fmla="val 3213"/>
            </a:avLst>
          </a:prstGeom>
          <a:solidFill>
            <a:schemeClr val="bg1"/>
          </a:solidFill>
          <a:effectLst>
            <a:outerShdw blurRad="176568" sx="102000" sy="102000" algn="ctr" rotWithShape="0">
              <a:prstClr val="black">
                <a:alpha val="9949"/>
              </a:prstClr>
            </a:outerShdw>
          </a:effectLst>
        </p:spPr>
        <p:txBody>
          <a:bodyPr lIns="251999" tIns="251999" rIns="251999" bIns="251999"/>
          <a:lstStyle>
            <a:lvl1pPr marL="0" indent="0">
              <a:buFont typeface="Arial" panose="020B0604020202020204" pitchFamily="34" charset="0"/>
              <a:buNone/>
              <a:defRPr/>
            </a:lvl1pPr>
            <a:lvl2pPr marL="349313" indent="-214313">
              <a:buFontTx/>
              <a:buBlip>
                <a:blip r:embed="rId2">
                  <a:extLst>
                    <a:ext uri="{96DAC541-7B7A-43D3-8B79-37D633B846F1}">
                      <asvg:svgBlip xmlns:asvg="http://schemas.microsoft.com/office/drawing/2016/SVG/main" r:embed="rId3"/>
                    </a:ext>
                  </a:extLst>
                </a:blip>
              </a:buBlip>
              <a:defRPr/>
            </a:lvl2pPr>
            <a:lvl3pPr marL="270000" indent="0">
              <a:buNone/>
              <a:defRPr/>
            </a:lvl3pPr>
            <a:lvl4pPr>
              <a:buNone/>
              <a:defRPr/>
            </a:lvl4pPr>
            <a:lvl5pPr>
              <a:buNone/>
              <a:defRPr/>
            </a:lvl5pPr>
            <a:lvl6pPr>
              <a:buNone/>
              <a:defRPr/>
            </a:lvl6pPr>
            <a:lvl7pPr>
              <a:buNone/>
              <a:defRPr/>
            </a:lvl7pPr>
            <a:lvl8pPr marL="0" indent="0">
              <a:buNone/>
              <a:defRPr/>
            </a:lvl8pPr>
            <a:lvl9pPr>
              <a:buNone/>
              <a:defRPr/>
            </a:lvl9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8" name="Logo">
            <a:extLst>
              <a:ext uri="{FF2B5EF4-FFF2-40B4-BE49-F238E27FC236}">
                <a16:creationId xmlns:a16="http://schemas.microsoft.com/office/drawing/2014/main" id="{4E5A8B58-223F-3D06-C4EF-F276A535CE70}"/>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cxnSp>
        <p:nvCxnSpPr>
          <p:cNvPr id="9" name="Straight Connector 8">
            <a:extLst>
              <a:ext uri="{FF2B5EF4-FFF2-40B4-BE49-F238E27FC236}">
                <a16:creationId xmlns:a16="http://schemas.microsoft.com/office/drawing/2014/main" id="{AC1990F8-31EF-24BF-021B-874B2FE337EA}"/>
              </a:ext>
            </a:extLst>
          </p:cNvPr>
          <p:cNvCxnSpPr>
            <a:cxnSpLocks/>
          </p:cNvCxnSpPr>
          <p:nvPr userDrawn="1"/>
        </p:nvCxnSpPr>
        <p:spPr>
          <a:xfrm>
            <a:off x="404812" y="492919"/>
            <a:ext cx="2682479"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EBBEAB2-EC38-A8BD-D928-0156E683D709}"/>
              </a:ext>
            </a:extLst>
          </p:cNvPr>
          <p:cNvCxnSpPr>
            <a:cxnSpLocks/>
          </p:cNvCxnSpPr>
          <p:nvPr userDrawn="1"/>
        </p:nvCxnSpPr>
        <p:spPr>
          <a:xfrm>
            <a:off x="3227785" y="492919"/>
            <a:ext cx="551140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Footer Placeholder 3">
            <a:extLst>
              <a:ext uri="{FF2B5EF4-FFF2-40B4-BE49-F238E27FC236}">
                <a16:creationId xmlns:a16="http://schemas.microsoft.com/office/drawing/2014/main" id="{1FEC49FE-3BDA-CFDD-7A3C-C9023915FEFD}"/>
              </a:ext>
            </a:extLst>
          </p:cNvPr>
          <p:cNvSpPr>
            <a:spLocks noGrp="1"/>
          </p:cNvSpPr>
          <p:nvPr>
            <p:ph type="ftr" sz="quarter" idx="11"/>
          </p:nvPr>
        </p:nvSpPr>
        <p:spPr>
          <a:xfrm>
            <a:off x="4639866" y="365166"/>
            <a:ext cx="3394472" cy="112298"/>
          </a:xfrm>
        </p:spPr>
        <p:txBody>
          <a:bodyPr/>
          <a:lstStyle/>
          <a:p>
            <a:endParaRPr lang="en-GB"/>
          </a:p>
        </p:txBody>
      </p:sp>
      <p:sp>
        <p:nvSpPr>
          <p:cNvPr id="18" name="Text Placeholder Eyebrow">
            <a:extLst>
              <a:ext uri="{FF2B5EF4-FFF2-40B4-BE49-F238E27FC236}">
                <a16:creationId xmlns:a16="http://schemas.microsoft.com/office/drawing/2014/main" id="{01D3A029-C1A7-D376-1D16-B56DC1D747AC}"/>
              </a:ext>
            </a:extLst>
          </p:cNvPr>
          <p:cNvSpPr>
            <a:spLocks noGrp="1"/>
          </p:cNvSpPr>
          <p:nvPr>
            <p:ph type="body" sz="quarter" idx="29" hasCustomPrompt="1"/>
          </p:nvPr>
        </p:nvSpPr>
        <p:spPr>
          <a:xfrm>
            <a:off x="975122" y="361364"/>
            <a:ext cx="1981800" cy="116100"/>
          </a:xfrm>
        </p:spPr>
        <p:txBody>
          <a:bodyPr/>
          <a:lstStyle>
            <a:lvl1pPr marL="0" indent="0">
              <a:lnSpc>
                <a:spcPct val="100000"/>
              </a:lnSpc>
              <a:spcBef>
                <a:spcPts val="0"/>
              </a:spcBef>
              <a:spcAft>
                <a:spcPts val="0"/>
              </a:spcAft>
              <a:buNone/>
              <a:defRPr sz="675">
                <a:solidFill>
                  <a:schemeClr val="accent1"/>
                </a:solidFill>
              </a:defRPr>
            </a:lvl1pPr>
            <a:lvl2pPr marL="135000" indent="0">
              <a:buNone/>
              <a:defRPr sz="675">
                <a:solidFill>
                  <a:schemeClr val="accent1"/>
                </a:solidFill>
              </a:defRPr>
            </a:lvl2pPr>
            <a:lvl3pPr marL="270000" indent="0">
              <a:buNone/>
              <a:defRPr sz="675">
                <a:solidFill>
                  <a:schemeClr val="accent1"/>
                </a:solidFill>
              </a:defRPr>
            </a:lvl3pPr>
            <a:lvl4pPr>
              <a:buNone/>
              <a:defRPr sz="675">
                <a:solidFill>
                  <a:schemeClr val="accent1"/>
                </a:solidFill>
              </a:defRPr>
            </a:lvl4pPr>
            <a:lvl5pPr>
              <a:buNone/>
              <a:defRPr sz="675">
                <a:solidFill>
                  <a:schemeClr val="accent1"/>
                </a:solidFill>
              </a:defRPr>
            </a:lvl5pPr>
          </a:lstStyle>
          <a:p>
            <a:pPr lvl="0"/>
            <a:r>
              <a:rPr lang="en-GB"/>
              <a:t>Click to add Eyebrow text</a:t>
            </a:r>
          </a:p>
        </p:txBody>
      </p:sp>
      <p:sp>
        <p:nvSpPr>
          <p:cNvPr id="19" name="Slide Number Placeholder 4">
            <a:extLst>
              <a:ext uri="{FF2B5EF4-FFF2-40B4-BE49-F238E27FC236}">
                <a16:creationId xmlns:a16="http://schemas.microsoft.com/office/drawing/2014/main" id="{5B89060F-7B54-B0F7-DFB1-5A1F59521ED4}"/>
              </a:ext>
            </a:extLst>
          </p:cNvPr>
          <p:cNvSpPr>
            <a:spLocks noGrp="1"/>
          </p:cNvSpPr>
          <p:nvPr>
            <p:ph type="sldNum" sz="quarter" idx="12"/>
          </p:nvPr>
        </p:nvSpPr>
        <p:spPr>
          <a:xfrm>
            <a:off x="404813" y="361364"/>
            <a:ext cx="202500" cy="116100"/>
          </a:xfrm>
        </p:spPr>
        <p:txBody>
          <a:bodyPr/>
          <a:lstStyle>
            <a:lvl1pPr algn="l">
              <a:defRPr/>
            </a:lvl1pPr>
          </a:lstStyle>
          <a:p>
            <a:fld id="{23AA811B-2EBD-4900-905E-5BE206449611}" type="slidenum">
              <a:rPr lang="en-GB" smtClean="0"/>
              <a:pPr/>
              <a:t>‹#›</a:t>
            </a:fld>
            <a:endParaRPr lang="en-GB"/>
          </a:p>
        </p:txBody>
      </p:sp>
      <p:sp>
        <p:nvSpPr>
          <p:cNvPr id="20" name="Title 3">
            <a:extLst>
              <a:ext uri="{FF2B5EF4-FFF2-40B4-BE49-F238E27FC236}">
                <a16:creationId xmlns:a16="http://schemas.microsoft.com/office/drawing/2014/main" id="{54ECE5E0-A780-8347-8298-816E47594EA1}"/>
              </a:ext>
            </a:extLst>
          </p:cNvPr>
          <p:cNvSpPr>
            <a:spLocks noGrp="1"/>
          </p:cNvSpPr>
          <p:nvPr>
            <p:ph type="title" hasCustomPrompt="1"/>
          </p:nvPr>
        </p:nvSpPr>
        <p:spPr bwMode="white">
          <a:xfrm>
            <a:off x="405000" y="849509"/>
            <a:ext cx="2682291" cy="635201"/>
          </a:xfrm>
        </p:spPr>
        <p:txBody>
          <a:bodyPr/>
          <a:lstStyle>
            <a:lvl1pPr>
              <a:defRPr sz="2400">
                <a:solidFill>
                  <a:schemeClr val="tx1"/>
                </a:solidFill>
              </a:defRPr>
            </a:lvl1pPr>
          </a:lstStyle>
          <a:p>
            <a:r>
              <a:rPr lang="en-GB"/>
              <a:t>Click to add title</a:t>
            </a:r>
          </a:p>
        </p:txBody>
      </p:sp>
      <p:sp>
        <p:nvSpPr>
          <p:cNvPr id="21" name="Text Placeholder 5">
            <a:extLst>
              <a:ext uri="{FF2B5EF4-FFF2-40B4-BE49-F238E27FC236}">
                <a16:creationId xmlns:a16="http://schemas.microsoft.com/office/drawing/2014/main" id="{C8F357EF-D5F8-41D2-087D-00899CB94216}"/>
              </a:ext>
            </a:extLst>
          </p:cNvPr>
          <p:cNvSpPr>
            <a:spLocks noGrp="1"/>
          </p:cNvSpPr>
          <p:nvPr>
            <p:ph type="body" sz="quarter" idx="21" hasCustomPrompt="1"/>
          </p:nvPr>
        </p:nvSpPr>
        <p:spPr>
          <a:xfrm>
            <a:off x="405000" y="1885082"/>
            <a:ext cx="2682292" cy="1936905"/>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noProof="0"/>
              <a:t>Click to add</a:t>
            </a:r>
          </a:p>
        </p:txBody>
      </p:sp>
      <p:sp>
        <p:nvSpPr>
          <p:cNvPr id="4" name="Text Placeholder 4">
            <a:extLst>
              <a:ext uri="{FF2B5EF4-FFF2-40B4-BE49-F238E27FC236}">
                <a16:creationId xmlns:a16="http://schemas.microsoft.com/office/drawing/2014/main" id="{3F102B4F-3599-866D-5A5F-7057AED5BB10}"/>
              </a:ext>
            </a:extLst>
          </p:cNvPr>
          <p:cNvSpPr>
            <a:spLocks noGrp="1"/>
          </p:cNvSpPr>
          <p:nvPr>
            <p:ph type="body" sz="quarter" idx="39" hasCustomPrompt="1"/>
          </p:nvPr>
        </p:nvSpPr>
        <p:spPr>
          <a:xfrm>
            <a:off x="404813" y="4042549"/>
            <a:ext cx="1270294" cy="372345"/>
          </a:xfrm>
          <a:prstGeom prst="roundRect">
            <a:avLst>
              <a:gd name="adj" fmla="val 50000"/>
            </a:avLst>
          </a:prstGeom>
          <a:solidFill>
            <a:srgbClr val="006BDB"/>
          </a:solidFill>
        </p:spPr>
        <p:txBody>
          <a:bodyPr bIns="36000" anchor="ctr" anchorCtr="0"/>
          <a:lstStyle>
            <a:lvl1pPr marL="0" indent="0" algn="ctr">
              <a:buNone/>
              <a:defRPr sz="900" b="1" i="0">
                <a:solidFill>
                  <a:schemeClr val="bg1"/>
                </a:solidFill>
                <a:latin typeface="+mn-lt"/>
              </a:defRPr>
            </a:lvl1pPr>
          </a:lstStyle>
          <a:p>
            <a:pPr lvl="0"/>
            <a:r>
              <a:rPr lang="en-US"/>
              <a:t>Click to add CTA</a:t>
            </a:r>
            <a:endParaRPr lang="en-MX"/>
          </a:p>
        </p:txBody>
      </p:sp>
    </p:spTree>
    <p:extLst>
      <p:ext uri="{BB962C8B-B14F-4D97-AF65-F5344CB8AC3E}">
        <p14:creationId xmlns:p14="http://schemas.microsoft.com/office/powerpoint/2010/main" val="3301349245"/>
      </p:ext>
    </p:extLst>
  </p:cSld>
  <p:clrMapOvr>
    <a:masterClrMapping/>
  </p:clrMapOvr>
  <p:extLst>
    <p:ext uri="{DCECCB84-F9BA-43D5-87BE-67443E8EF086}">
      <p15:sldGuideLst xmlns:p15="http://schemas.microsoft.com/office/powerpoint/2012/main">
        <p15:guide id="1" orient="horz" pos="1570">
          <p15:clr>
            <a:srgbClr val="FBAE40"/>
          </p15:clr>
        </p15:guide>
        <p15:guide id="2" orient="horz" pos="320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IDEBAR White">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C075CE24-89FC-0F4E-B233-D8453C832470}" type="datetime4">
              <a:rPr lang="en-US" smtClean="0"/>
              <a:t>November 13, 2025</a:t>
            </a:fld>
            <a:endParaRPr lang="en-GB"/>
          </a:p>
        </p:txBody>
      </p:sp>
      <p:sp>
        <p:nvSpPr>
          <p:cNvPr id="5" name="Rounded Rectangle 4">
            <a:extLst>
              <a:ext uri="{FF2B5EF4-FFF2-40B4-BE49-F238E27FC236}">
                <a16:creationId xmlns:a16="http://schemas.microsoft.com/office/drawing/2014/main" id="{9D0BD250-AD35-28FA-5370-6E6259FF7EC9}"/>
              </a:ext>
            </a:extLst>
          </p:cNvPr>
          <p:cNvSpPr/>
          <p:nvPr userDrawn="1"/>
        </p:nvSpPr>
        <p:spPr>
          <a:xfrm>
            <a:off x="3227785" y="678657"/>
            <a:ext cx="5511403" cy="4064794"/>
          </a:xfrm>
          <a:prstGeom prst="roundRect">
            <a:avLst>
              <a:gd name="adj" fmla="val 3405"/>
            </a:avLst>
          </a:prstGeom>
          <a:solidFill>
            <a:schemeClr val="bg1"/>
          </a:solidFill>
          <a:ln>
            <a:noFill/>
          </a:ln>
          <a:effectLst>
            <a:outerShdw blurRad="193425" sx="102000" sy="102000" algn="ctr" rotWithShape="0">
              <a:prstClr val="black">
                <a:alpha val="10085"/>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MX" sz="1050" noProof="0" err="1"/>
          </a:p>
        </p:txBody>
      </p:sp>
      <p:sp>
        <p:nvSpPr>
          <p:cNvPr id="10" name="Text Placeholder 5">
            <a:extLst>
              <a:ext uri="{FF2B5EF4-FFF2-40B4-BE49-F238E27FC236}">
                <a16:creationId xmlns:a16="http://schemas.microsoft.com/office/drawing/2014/main" id="{9A745A5E-E861-7EF2-19E2-BD837A447812}"/>
              </a:ext>
            </a:extLst>
          </p:cNvPr>
          <p:cNvSpPr txBox="1">
            <a:spLocks/>
          </p:cNvSpPr>
          <p:nvPr userDrawn="1"/>
        </p:nvSpPr>
        <p:spPr>
          <a:xfrm>
            <a:off x="3438380" y="1484710"/>
            <a:ext cx="1967020" cy="335090"/>
          </a:xfrm>
          <a:prstGeom prst="roundRect">
            <a:avLst>
              <a:gd name="adj" fmla="val 50000"/>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chor="ctr" anchorCtr="0">
            <a:noAutofit/>
          </a:bodyPr>
          <a:lstStyle>
            <a:lvl1pPr marL="180000" indent="-180000" algn="l" defTabSz="914400" rtl="0" eaLnBrk="1" latinLnBrk="0" hangingPunct="1">
              <a:lnSpc>
                <a:spcPct val="120000"/>
              </a:lnSpc>
              <a:spcBef>
                <a:spcPts val="500"/>
              </a:spcBef>
              <a:spcAft>
                <a:spcPts val="500"/>
              </a:spcAft>
              <a:buFont typeface="Arial" panose="020B0604020202020204" pitchFamily="34" charset="0"/>
              <a:buChar char="•"/>
              <a:defRPr sz="1400" kern="1200">
                <a:solidFill>
                  <a:schemeClr val="tx1"/>
                </a:solidFill>
                <a:latin typeface="Graphik Regular" panose="020B0503030202060203" pitchFamily="34" charset="77"/>
                <a:ea typeface="+mn-ea"/>
                <a:cs typeface="+mn-cs"/>
              </a:defRPr>
            </a:lvl1pPr>
            <a:lvl2pPr marL="360000" indent="-180000" algn="l" defTabSz="914400" rtl="0" eaLnBrk="1" latinLnBrk="0" hangingPunct="1">
              <a:lnSpc>
                <a:spcPct val="120000"/>
              </a:lnSpc>
              <a:spcBef>
                <a:spcPts val="500"/>
              </a:spcBef>
              <a:spcAft>
                <a:spcPts val="500"/>
              </a:spcAft>
              <a:buFont typeface="Arial" panose="020B0604020202020204" pitchFamily="34" charset="0"/>
              <a:buChar char="•"/>
              <a:defRPr sz="1400" kern="1200">
                <a:solidFill>
                  <a:schemeClr val="tx1"/>
                </a:solidFill>
                <a:latin typeface="Graphik Regular" panose="020B0503030202060203" pitchFamily="34" charset="77"/>
                <a:ea typeface="+mn-ea"/>
                <a:cs typeface="+mn-cs"/>
              </a:defRPr>
            </a:lvl2pPr>
            <a:lvl3pPr marL="540000" indent="-180000" algn="l" defTabSz="914400" rtl="0" eaLnBrk="1" latinLnBrk="0" hangingPunct="1">
              <a:lnSpc>
                <a:spcPct val="120000"/>
              </a:lnSpc>
              <a:spcBef>
                <a:spcPts val="500"/>
              </a:spcBef>
              <a:spcAft>
                <a:spcPts val="500"/>
              </a:spcAft>
              <a:buFont typeface="Arial" panose="020B0604020202020204" pitchFamily="34" charset="0"/>
              <a:buChar char="•"/>
              <a:defRPr sz="1400" kern="1200">
                <a:solidFill>
                  <a:schemeClr val="tx1"/>
                </a:solidFill>
                <a:latin typeface="Graphik Regular" panose="020B0503030202060203" pitchFamily="34" charset="77"/>
                <a:ea typeface="+mn-ea"/>
                <a:cs typeface="+mn-cs"/>
              </a:defRPr>
            </a:lvl3pPr>
            <a:lvl4pPr marL="0" indent="0" algn="l" defTabSz="914400" rtl="0" eaLnBrk="1" latinLnBrk="0" hangingPunct="1">
              <a:lnSpc>
                <a:spcPct val="90000"/>
              </a:lnSpc>
              <a:spcBef>
                <a:spcPts val="500"/>
              </a:spcBef>
              <a:spcAft>
                <a:spcPts val="0"/>
              </a:spcAft>
              <a:buFont typeface="Arial" panose="020B0604020202020204" pitchFamily="34" charset="0"/>
              <a:buChar char="​"/>
              <a:defRPr sz="1400" b="1" i="0" kern="1200" cap="none" baseline="0">
                <a:solidFill>
                  <a:schemeClr val="tx1"/>
                </a:solidFill>
                <a:latin typeface="Graphik Bold" panose="020B0503030202060203" pitchFamily="34" charset="77"/>
                <a:ea typeface="+mn-ea"/>
                <a:cs typeface="+mn-cs"/>
              </a:defRPr>
            </a:lvl4pPr>
            <a:lvl5pPr marL="0" indent="0" algn="l" defTabSz="914400" rtl="0" eaLnBrk="1" latinLnBrk="0" hangingPunct="1">
              <a:lnSpc>
                <a:spcPct val="120000"/>
              </a:lnSpc>
              <a:spcBef>
                <a:spcPts val="500"/>
              </a:spcBef>
              <a:spcAft>
                <a:spcPts val="500"/>
              </a:spcAft>
              <a:buFont typeface="Arial" panose="020B0604020202020204" pitchFamily="34" charset="0"/>
              <a:buChar char="​"/>
              <a:tabLst/>
              <a:defRPr sz="1400" kern="1200">
                <a:solidFill>
                  <a:schemeClr val="tx1"/>
                </a:solidFill>
                <a:latin typeface="Graphik Regular" panose="020B0503030202060203" pitchFamily="34" charset="77"/>
                <a:ea typeface="+mn-ea"/>
                <a:cs typeface="+mn-cs"/>
              </a:defRPr>
            </a:lvl5pPr>
            <a:lvl6pPr marL="0" indent="0" algn="l" defTabSz="914400" rtl="0" eaLnBrk="1" latinLnBrk="0" hangingPunct="1">
              <a:lnSpc>
                <a:spcPct val="90000"/>
              </a:lnSpc>
              <a:spcBef>
                <a:spcPts val="500"/>
              </a:spcBef>
              <a:spcAft>
                <a:spcPts val="0"/>
              </a:spcAft>
              <a:buFont typeface="Arial" panose="020B0604020202020204" pitchFamily="34" charset="0"/>
              <a:buChar char="​"/>
              <a:defRPr sz="1000" kern="1200">
                <a:solidFill>
                  <a:schemeClr val="tx1"/>
                </a:solidFill>
                <a:latin typeface="Graphik Regular" panose="020B0503030202060203" pitchFamily="34" charset="77"/>
                <a:ea typeface="+mn-ea"/>
                <a:cs typeface="+mn-cs"/>
              </a:defRPr>
            </a:lvl6pPr>
            <a:lvl7pPr marL="0" indent="0" algn="l" defTabSz="914400" rtl="0" eaLnBrk="1" latinLnBrk="0" hangingPunct="1">
              <a:lnSpc>
                <a:spcPct val="120000"/>
              </a:lnSpc>
              <a:spcBef>
                <a:spcPts val="500"/>
              </a:spcBef>
              <a:spcAft>
                <a:spcPts val="500"/>
              </a:spcAft>
              <a:buFont typeface="Arial" panose="020B0604020202020204" pitchFamily="34" charset="0"/>
              <a:buChar char="​"/>
              <a:defRPr sz="1000" b="0" kern="1200" baseline="0">
                <a:solidFill>
                  <a:schemeClr val="tx1"/>
                </a:solidFill>
                <a:latin typeface="Graphik Regular" panose="020B0503030202060203" pitchFamily="34" charset="77"/>
                <a:ea typeface="+mn-ea"/>
                <a:cs typeface="+mn-cs"/>
              </a:defRPr>
            </a:lvl7pPr>
            <a:lvl8pPr marL="180000" indent="-180000" algn="l" defTabSz="914400" rtl="0" eaLnBrk="1" latinLnBrk="0" hangingPunct="1">
              <a:lnSpc>
                <a:spcPct val="120000"/>
              </a:lnSpc>
              <a:spcBef>
                <a:spcPts val="500"/>
              </a:spcBef>
              <a:spcAft>
                <a:spcPts val="500"/>
              </a:spcAft>
              <a:buFont typeface="Arial" panose="020B0604020202020204" pitchFamily="34" charset="0"/>
              <a:buChar char="•"/>
              <a:defRPr sz="1000" kern="1200">
                <a:solidFill>
                  <a:schemeClr val="tx1"/>
                </a:solidFill>
                <a:latin typeface="Graphik Regular" panose="020B0503030202060203" pitchFamily="34" charset="77"/>
                <a:ea typeface="+mn-ea"/>
                <a:cs typeface="+mn-cs"/>
              </a:defRPr>
            </a:lvl8pPr>
            <a:lvl9pPr marL="0" indent="0" algn="l" defTabSz="914400" rtl="0" eaLnBrk="1" latinLnBrk="0" hangingPunct="1">
              <a:lnSpc>
                <a:spcPct val="90000"/>
              </a:lnSpc>
              <a:spcBef>
                <a:spcPts val="50"/>
              </a:spcBef>
              <a:spcAft>
                <a:spcPts val="50"/>
              </a:spcAft>
              <a:buFont typeface="Arial" panose="020B0604020202020204" pitchFamily="34" charset="0"/>
              <a:buChar char="​"/>
              <a:defRPr sz="2000" kern="1200" baseline="0">
                <a:solidFill>
                  <a:schemeClr val="tx1"/>
                </a:solidFill>
                <a:latin typeface="Graphik Regular" panose="020B0503030202060203" pitchFamily="34" charset="77"/>
                <a:ea typeface="+mn-ea"/>
                <a:cs typeface="+mn-cs"/>
              </a:defRPr>
            </a:lvl9pPr>
          </a:lstStyle>
          <a:p>
            <a:pPr marL="0" indent="0" algn="ctr">
              <a:buFont typeface="Arial" panose="020B0604020202020204" pitchFamily="34" charset="0"/>
              <a:buNone/>
            </a:pPr>
            <a:endParaRPr lang="en-IN" sz="825" b="1">
              <a:solidFill>
                <a:schemeClr val="bg1"/>
              </a:solidFill>
              <a:latin typeface="Graphik Bold" panose="020B0503030202060203" pitchFamily="34" charset="77"/>
            </a:endParaRPr>
          </a:p>
        </p:txBody>
      </p:sp>
      <p:sp>
        <p:nvSpPr>
          <p:cNvPr id="13" name="Text Placeholder 5">
            <a:extLst>
              <a:ext uri="{FF2B5EF4-FFF2-40B4-BE49-F238E27FC236}">
                <a16:creationId xmlns:a16="http://schemas.microsoft.com/office/drawing/2014/main" id="{6BE8D8D5-B8DB-00B5-CBBF-430FF1E5A3BC}"/>
              </a:ext>
            </a:extLst>
          </p:cNvPr>
          <p:cNvSpPr txBox="1">
            <a:spLocks/>
          </p:cNvSpPr>
          <p:nvPr userDrawn="1"/>
        </p:nvSpPr>
        <p:spPr>
          <a:xfrm>
            <a:off x="5496594" y="1484710"/>
            <a:ext cx="3050816" cy="335090"/>
          </a:xfrm>
          <a:prstGeom prst="roundRect">
            <a:avLst>
              <a:gd name="adj" fmla="val 50000"/>
            </a:avLst>
          </a:prstGeom>
          <a:blipFill>
            <a:blip r:embed="rId3" cstate="screen">
              <a:extLst>
                <a:ext uri="{28A0092B-C50C-407E-A947-70E740481C1C}">
                  <a14:useLocalDpi xmlns:a14="http://schemas.microsoft.com/office/drawing/2010/main"/>
                </a:ext>
              </a:extLst>
            </a:blip>
            <a:stretch>
              <a:fillRect/>
            </a:stretch>
          </a:blipFill>
        </p:spPr>
        <p:txBody>
          <a:bodyPr vert="horz" lIns="0" tIns="0" rIns="0" bIns="0" rtlCol="0" anchor="ctr" anchorCtr="0">
            <a:noAutofit/>
          </a:bodyPr>
          <a:lstStyle>
            <a:lvl1pPr marL="180000" indent="-180000" algn="l" defTabSz="914400" rtl="0" eaLnBrk="1" latinLnBrk="0" hangingPunct="1">
              <a:lnSpc>
                <a:spcPct val="120000"/>
              </a:lnSpc>
              <a:spcBef>
                <a:spcPts val="500"/>
              </a:spcBef>
              <a:spcAft>
                <a:spcPts val="500"/>
              </a:spcAft>
              <a:buFont typeface="Arial" panose="020B0604020202020204" pitchFamily="34" charset="0"/>
              <a:buChar char="•"/>
              <a:defRPr sz="1400" kern="1200">
                <a:solidFill>
                  <a:schemeClr val="tx1"/>
                </a:solidFill>
                <a:latin typeface="Graphik Regular" panose="020B0503030202060203" pitchFamily="34" charset="77"/>
                <a:ea typeface="+mn-ea"/>
                <a:cs typeface="+mn-cs"/>
              </a:defRPr>
            </a:lvl1pPr>
            <a:lvl2pPr marL="360000" indent="-180000" algn="l" defTabSz="914400" rtl="0" eaLnBrk="1" latinLnBrk="0" hangingPunct="1">
              <a:lnSpc>
                <a:spcPct val="120000"/>
              </a:lnSpc>
              <a:spcBef>
                <a:spcPts val="500"/>
              </a:spcBef>
              <a:spcAft>
                <a:spcPts val="500"/>
              </a:spcAft>
              <a:buFont typeface="Arial" panose="020B0604020202020204" pitchFamily="34" charset="0"/>
              <a:buChar char="•"/>
              <a:defRPr sz="1400" kern="1200">
                <a:solidFill>
                  <a:schemeClr val="tx1"/>
                </a:solidFill>
                <a:latin typeface="Graphik Regular" panose="020B0503030202060203" pitchFamily="34" charset="77"/>
                <a:ea typeface="+mn-ea"/>
                <a:cs typeface="+mn-cs"/>
              </a:defRPr>
            </a:lvl2pPr>
            <a:lvl3pPr marL="540000" indent="-180000" algn="l" defTabSz="914400" rtl="0" eaLnBrk="1" latinLnBrk="0" hangingPunct="1">
              <a:lnSpc>
                <a:spcPct val="120000"/>
              </a:lnSpc>
              <a:spcBef>
                <a:spcPts val="500"/>
              </a:spcBef>
              <a:spcAft>
                <a:spcPts val="500"/>
              </a:spcAft>
              <a:buFont typeface="Arial" panose="020B0604020202020204" pitchFamily="34" charset="0"/>
              <a:buChar char="•"/>
              <a:defRPr sz="1400" kern="1200">
                <a:solidFill>
                  <a:schemeClr val="tx1"/>
                </a:solidFill>
                <a:latin typeface="Graphik Regular" panose="020B0503030202060203" pitchFamily="34" charset="77"/>
                <a:ea typeface="+mn-ea"/>
                <a:cs typeface="+mn-cs"/>
              </a:defRPr>
            </a:lvl3pPr>
            <a:lvl4pPr marL="0" indent="0" algn="l" defTabSz="914400" rtl="0" eaLnBrk="1" latinLnBrk="0" hangingPunct="1">
              <a:lnSpc>
                <a:spcPct val="90000"/>
              </a:lnSpc>
              <a:spcBef>
                <a:spcPts val="500"/>
              </a:spcBef>
              <a:spcAft>
                <a:spcPts val="0"/>
              </a:spcAft>
              <a:buFont typeface="Arial" panose="020B0604020202020204" pitchFamily="34" charset="0"/>
              <a:buChar char="​"/>
              <a:defRPr sz="1400" b="1" i="0" kern="1200" cap="none" baseline="0">
                <a:solidFill>
                  <a:schemeClr val="tx1"/>
                </a:solidFill>
                <a:latin typeface="Graphik Bold" panose="020B0503030202060203" pitchFamily="34" charset="77"/>
                <a:ea typeface="+mn-ea"/>
                <a:cs typeface="+mn-cs"/>
              </a:defRPr>
            </a:lvl4pPr>
            <a:lvl5pPr marL="0" indent="0" algn="l" defTabSz="914400" rtl="0" eaLnBrk="1" latinLnBrk="0" hangingPunct="1">
              <a:lnSpc>
                <a:spcPct val="120000"/>
              </a:lnSpc>
              <a:spcBef>
                <a:spcPts val="500"/>
              </a:spcBef>
              <a:spcAft>
                <a:spcPts val="500"/>
              </a:spcAft>
              <a:buFont typeface="Arial" panose="020B0604020202020204" pitchFamily="34" charset="0"/>
              <a:buChar char="​"/>
              <a:tabLst/>
              <a:defRPr sz="1400" kern="1200">
                <a:solidFill>
                  <a:schemeClr val="tx1"/>
                </a:solidFill>
                <a:latin typeface="Graphik Regular" panose="020B0503030202060203" pitchFamily="34" charset="77"/>
                <a:ea typeface="+mn-ea"/>
                <a:cs typeface="+mn-cs"/>
              </a:defRPr>
            </a:lvl5pPr>
            <a:lvl6pPr marL="0" indent="0" algn="l" defTabSz="914400" rtl="0" eaLnBrk="1" latinLnBrk="0" hangingPunct="1">
              <a:lnSpc>
                <a:spcPct val="90000"/>
              </a:lnSpc>
              <a:spcBef>
                <a:spcPts val="500"/>
              </a:spcBef>
              <a:spcAft>
                <a:spcPts val="0"/>
              </a:spcAft>
              <a:buFont typeface="Arial" panose="020B0604020202020204" pitchFamily="34" charset="0"/>
              <a:buChar char="​"/>
              <a:defRPr sz="1000" kern="1200">
                <a:solidFill>
                  <a:schemeClr val="tx1"/>
                </a:solidFill>
                <a:latin typeface="Graphik Regular" panose="020B0503030202060203" pitchFamily="34" charset="77"/>
                <a:ea typeface="+mn-ea"/>
                <a:cs typeface="+mn-cs"/>
              </a:defRPr>
            </a:lvl6pPr>
            <a:lvl7pPr marL="0" indent="0" algn="l" defTabSz="914400" rtl="0" eaLnBrk="1" latinLnBrk="0" hangingPunct="1">
              <a:lnSpc>
                <a:spcPct val="120000"/>
              </a:lnSpc>
              <a:spcBef>
                <a:spcPts val="500"/>
              </a:spcBef>
              <a:spcAft>
                <a:spcPts val="500"/>
              </a:spcAft>
              <a:buFont typeface="Arial" panose="020B0604020202020204" pitchFamily="34" charset="0"/>
              <a:buChar char="​"/>
              <a:defRPr sz="1000" b="0" kern="1200" baseline="0">
                <a:solidFill>
                  <a:schemeClr val="tx1"/>
                </a:solidFill>
                <a:latin typeface="Graphik Regular" panose="020B0503030202060203" pitchFamily="34" charset="77"/>
                <a:ea typeface="+mn-ea"/>
                <a:cs typeface="+mn-cs"/>
              </a:defRPr>
            </a:lvl7pPr>
            <a:lvl8pPr marL="180000" indent="-180000" algn="l" defTabSz="914400" rtl="0" eaLnBrk="1" latinLnBrk="0" hangingPunct="1">
              <a:lnSpc>
                <a:spcPct val="120000"/>
              </a:lnSpc>
              <a:spcBef>
                <a:spcPts val="500"/>
              </a:spcBef>
              <a:spcAft>
                <a:spcPts val="500"/>
              </a:spcAft>
              <a:buFont typeface="Arial" panose="020B0604020202020204" pitchFamily="34" charset="0"/>
              <a:buChar char="•"/>
              <a:defRPr sz="1000" kern="1200">
                <a:solidFill>
                  <a:schemeClr val="tx1"/>
                </a:solidFill>
                <a:latin typeface="Graphik Regular" panose="020B0503030202060203" pitchFamily="34" charset="77"/>
                <a:ea typeface="+mn-ea"/>
                <a:cs typeface="+mn-cs"/>
              </a:defRPr>
            </a:lvl8pPr>
            <a:lvl9pPr marL="0" indent="0" algn="l" defTabSz="914400" rtl="0" eaLnBrk="1" latinLnBrk="0" hangingPunct="1">
              <a:lnSpc>
                <a:spcPct val="90000"/>
              </a:lnSpc>
              <a:spcBef>
                <a:spcPts val="50"/>
              </a:spcBef>
              <a:spcAft>
                <a:spcPts val="50"/>
              </a:spcAft>
              <a:buFont typeface="Arial" panose="020B0604020202020204" pitchFamily="34" charset="0"/>
              <a:buChar char="​"/>
              <a:defRPr sz="2000" kern="1200" baseline="0">
                <a:solidFill>
                  <a:schemeClr val="tx1"/>
                </a:solidFill>
                <a:latin typeface="Graphik Regular" panose="020B0503030202060203" pitchFamily="34" charset="77"/>
                <a:ea typeface="+mn-ea"/>
                <a:cs typeface="+mn-cs"/>
              </a:defRPr>
            </a:lvl9pPr>
          </a:lstStyle>
          <a:p>
            <a:pPr marL="0" indent="0" algn="ctr">
              <a:buFont typeface="Arial" panose="020B0604020202020204" pitchFamily="34" charset="0"/>
              <a:buNone/>
            </a:pPr>
            <a:endParaRPr lang="en-IN" sz="825" b="1">
              <a:solidFill>
                <a:schemeClr val="bg1"/>
              </a:solidFill>
              <a:latin typeface="Graphik Bold" panose="020B0503030202060203" pitchFamily="34" charset="77"/>
            </a:endParaRPr>
          </a:p>
        </p:txBody>
      </p:sp>
      <p:sp>
        <p:nvSpPr>
          <p:cNvPr id="20" name="Text Placeholder 19">
            <a:extLst>
              <a:ext uri="{FF2B5EF4-FFF2-40B4-BE49-F238E27FC236}">
                <a16:creationId xmlns:a16="http://schemas.microsoft.com/office/drawing/2014/main" id="{A6C10D10-539B-ECD1-AEE0-8792BE8EE837}"/>
              </a:ext>
            </a:extLst>
          </p:cNvPr>
          <p:cNvSpPr>
            <a:spLocks noGrp="1"/>
          </p:cNvSpPr>
          <p:nvPr>
            <p:ph type="body" sz="quarter" idx="35" hasCustomPrompt="1"/>
          </p:nvPr>
        </p:nvSpPr>
        <p:spPr>
          <a:xfrm>
            <a:off x="3502819" y="1232297"/>
            <a:ext cx="1707356" cy="171450"/>
          </a:xfrm>
        </p:spPr>
        <p:txBody>
          <a:bodyPr/>
          <a:lstStyle/>
          <a:p>
            <a:pPr lvl="3"/>
            <a:r>
              <a:rPr lang="en-US"/>
              <a:t>Fourth level</a:t>
            </a:r>
          </a:p>
        </p:txBody>
      </p:sp>
      <p:sp>
        <p:nvSpPr>
          <p:cNvPr id="21" name="Text Placeholder 19">
            <a:extLst>
              <a:ext uri="{FF2B5EF4-FFF2-40B4-BE49-F238E27FC236}">
                <a16:creationId xmlns:a16="http://schemas.microsoft.com/office/drawing/2014/main" id="{DDE5F0AC-E276-05D7-5D41-7C61A5AC196E}"/>
              </a:ext>
            </a:extLst>
          </p:cNvPr>
          <p:cNvSpPr>
            <a:spLocks noGrp="1"/>
          </p:cNvSpPr>
          <p:nvPr>
            <p:ph type="body" sz="quarter" idx="36" hasCustomPrompt="1"/>
          </p:nvPr>
        </p:nvSpPr>
        <p:spPr>
          <a:xfrm>
            <a:off x="5544109" y="1232297"/>
            <a:ext cx="1707356" cy="171450"/>
          </a:xfrm>
        </p:spPr>
        <p:txBody>
          <a:bodyPr/>
          <a:lstStyle/>
          <a:p>
            <a:pPr lvl="3"/>
            <a:r>
              <a:rPr lang="en-US"/>
              <a:t>Fourth level</a:t>
            </a:r>
          </a:p>
        </p:txBody>
      </p:sp>
      <p:sp>
        <p:nvSpPr>
          <p:cNvPr id="24" name="Table Placeholder 23">
            <a:extLst>
              <a:ext uri="{FF2B5EF4-FFF2-40B4-BE49-F238E27FC236}">
                <a16:creationId xmlns:a16="http://schemas.microsoft.com/office/drawing/2014/main" id="{F24FFA63-A98A-690E-048A-6657BF8552F4}"/>
              </a:ext>
            </a:extLst>
          </p:cNvPr>
          <p:cNvSpPr>
            <a:spLocks noGrp="1"/>
          </p:cNvSpPr>
          <p:nvPr>
            <p:ph type="tbl" sz="quarter" idx="37"/>
          </p:nvPr>
        </p:nvSpPr>
        <p:spPr>
          <a:xfrm>
            <a:off x="3510643" y="1484710"/>
            <a:ext cx="1835264" cy="3258740"/>
          </a:xfrm>
        </p:spPr>
        <p:txBody>
          <a:bodyPr/>
          <a:lstStyle>
            <a:lvl1pPr marL="0" indent="0">
              <a:buNone/>
              <a:defRPr/>
            </a:lvl1pPr>
          </a:lstStyle>
          <a:p>
            <a:endParaRPr lang="en-MX"/>
          </a:p>
        </p:txBody>
      </p:sp>
      <p:sp>
        <p:nvSpPr>
          <p:cNvPr id="25" name="Table Placeholder 23">
            <a:extLst>
              <a:ext uri="{FF2B5EF4-FFF2-40B4-BE49-F238E27FC236}">
                <a16:creationId xmlns:a16="http://schemas.microsoft.com/office/drawing/2014/main" id="{6C10B3AD-F4F5-5657-5401-41502AE32A7C}"/>
              </a:ext>
            </a:extLst>
          </p:cNvPr>
          <p:cNvSpPr>
            <a:spLocks noGrp="1"/>
          </p:cNvSpPr>
          <p:nvPr>
            <p:ph type="tbl" sz="quarter" idx="38"/>
          </p:nvPr>
        </p:nvSpPr>
        <p:spPr>
          <a:xfrm>
            <a:off x="5598114" y="1484710"/>
            <a:ext cx="2868251" cy="3258740"/>
          </a:xfrm>
        </p:spPr>
        <p:txBody>
          <a:bodyPr/>
          <a:lstStyle>
            <a:lvl1pPr marL="0" indent="0">
              <a:buNone/>
              <a:defRPr/>
            </a:lvl1pPr>
          </a:lstStyle>
          <a:p>
            <a:endParaRPr lang="en-MX"/>
          </a:p>
        </p:txBody>
      </p:sp>
      <p:sp>
        <p:nvSpPr>
          <p:cNvPr id="32" name="Logo">
            <a:extLst>
              <a:ext uri="{FF2B5EF4-FFF2-40B4-BE49-F238E27FC236}">
                <a16:creationId xmlns:a16="http://schemas.microsoft.com/office/drawing/2014/main" id="{BB116AF8-8381-B72B-F4A3-74697DE6536B}"/>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cxnSp>
        <p:nvCxnSpPr>
          <p:cNvPr id="33" name="Straight Connector 32">
            <a:extLst>
              <a:ext uri="{FF2B5EF4-FFF2-40B4-BE49-F238E27FC236}">
                <a16:creationId xmlns:a16="http://schemas.microsoft.com/office/drawing/2014/main" id="{CCC7153D-9533-0AF3-BDC0-E0960C5B9AD6}"/>
              </a:ext>
            </a:extLst>
          </p:cNvPr>
          <p:cNvCxnSpPr>
            <a:cxnSpLocks/>
          </p:cNvCxnSpPr>
          <p:nvPr userDrawn="1"/>
        </p:nvCxnSpPr>
        <p:spPr>
          <a:xfrm>
            <a:off x="404812" y="492919"/>
            <a:ext cx="2682479"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5AD71DF-FA65-33B2-8695-C06159BB8396}"/>
              </a:ext>
            </a:extLst>
          </p:cNvPr>
          <p:cNvCxnSpPr>
            <a:cxnSpLocks/>
          </p:cNvCxnSpPr>
          <p:nvPr userDrawn="1"/>
        </p:nvCxnSpPr>
        <p:spPr>
          <a:xfrm>
            <a:off x="3227785" y="492919"/>
            <a:ext cx="551140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Footer Placeholder 3">
            <a:extLst>
              <a:ext uri="{FF2B5EF4-FFF2-40B4-BE49-F238E27FC236}">
                <a16:creationId xmlns:a16="http://schemas.microsoft.com/office/drawing/2014/main" id="{CDC9BDEB-9C02-2553-15E9-805FDA739BD8}"/>
              </a:ext>
            </a:extLst>
          </p:cNvPr>
          <p:cNvSpPr>
            <a:spLocks noGrp="1"/>
          </p:cNvSpPr>
          <p:nvPr>
            <p:ph type="ftr" sz="quarter" idx="11"/>
          </p:nvPr>
        </p:nvSpPr>
        <p:spPr>
          <a:xfrm>
            <a:off x="4639866" y="365166"/>
            <a:ext cx="3394472" cy="112298"/>
          </a:xfrm>
        </p:spPr>
        <p:txBody>
          <a:bodyPr/>
          <a:lstStyle/>
          <a:p>
            <a:endParaRPr lang="en-GB"/>
          </a:p>
        </p:txBody>
      </p:sp>
      <p:sp>
        <p:nvSpPr>
          <p:cNvPr id="7" name="Text Placeholder Eyebrow">
            <a:extLst>
              <a:ext uri="{FF2B5EF4-FFF2-40B4-BE49-F238E27FC236}">
                <a16:creationId xmlns:a16="http://schemas.microsoft.com/office/drawing/2014/main" id="{2FED1214-FA2E-CAAC-1A57-41A20E80BA77}"/>
              </a:ext>
            </a:extLst>
          </p:cNvPr>
          <p:cNvSpPr>
            <a:spLocks noGrp="1"/>
          </p:cNvSpPr>
          <p:nvPr>
            <p:ph type="body" sz="quarter" idx="29" hasCustomPrompt="1"/>
          </p:nvPr>
        </p:nvSpPr>
        <p:spPr>
          <a:xfrm>
            <a:off x="975122" y="361364"/>
            <a:ext cx="1981800" cy="116100"/>
          </a:xfrm>
        </p:spPr>
        <p:txBody>
          <a:bodyPr/>
          <a:lstStyle>
            <a:lvl1pPr marL="0" indent="0">
              <a:lnSpc>
                <a:spcPct val="100000"/>
              </a:lnSpc>
              <a:spcBef>
                <a:spcPts val="0"/>
              </a:spcBef>
              <a:spcAft>
                <a:spcPts val="0"/>
              </a:spcAft>
              <a:buNone/>
              <a:defRPr sz="675">
                <a:solidFill>
                  <a:schemeClr val="accent1"/>
                </a:solidFill>
              </a:defRPr>
            </a:lvl1pPr>
            <a:lvl2pPr marL="135000" indent="0">
              <a:buNone/>
              <a:defRPr sz="675">
                <a:solidFill>
                  <a:schemeClr val="accent1"/>
                </a:solidFill>
              </a:defRPr>
            </a:lvl2pPr>
            <a:lvl3pPr marL="270000" indent="0">
              <a:buNone/>
              <a:defRPr sz="675">
                <a:solidFill>
                  <a:schemeClr val="accent1"/>
                </a:solidFill>
              </a:defRPr>
            </a:lvl3pPr>
            <a:lvl4pPr>
              <a:buNone/>
              <a:defRPr sz="675">
                <a:solidFill>
                  <a:schemeClr val="accent1"/>
                </a:solidFill>
              </a:defRPr>
            </a:lvl4pPr>
            <a:lvl5pPr>
              <a:buNone/>
              <a:defRPr sz="675">
                <a:solidFill>
                  <a:schemeClr val="accent1"/>
                </a:solidFill>
              </a:defRPr>
            </a:lvl5pPr>
          </a:lstStyle>
          <a:p>
            <a:pPr lvl="0"/>
            <a:r>
              <a:rPr lang="en-GB"/>
              <a:t>Click to add Eyebrow text</a:t>
            </a:r>
          </a:p>
        </p:txBody>
      </p:sp>
      <p:sp>
        <p:nvSpPr>
          <p:cNvPr id="8" name="Slide Number Placeholder 4">
            <a:extLst>
              <a:ext uri="{FF2B5EF4-FFF2-40B4-BE49-F238E27FC236}">
                <a16:creationId xmlns:a16="http://schemas.microsoft.com/office/drawing/2014/main" id="{7B033BBA-4792-0DE0-A56E-C3ED082C996B}"/>
              </a:ext>
            </a:extLst>
          </p:cNvPr>
          <p:cNvSpPr>
            <a:spLocks noGrp="1"/>
          </p:cNvSpPr>
          <p:nvPr>
            <p:ph type="sldNum" sz="quarter" idx="12"/>
          </p:nvPr>
        </p:nvSpPr>
        <p:spPr>
          <a:xfrm>
            <a:off x="404813" y="361364"/>
            <a:ext cx="202500" cy="116100"/>
          </a:xfrm>
        </p:spPr>
        <p:txBody>
          <a:bodyPr/>
          <a:lstStyle>
            <a:lvl1pPr algn="l">
              <a:defRPr/>
            </a:lvl1pPr>
          </a:lstStyle>
          <a:p>
            <a:fld id="{23AA811B-2EBD-4900-905E-5BE206449611}" type="slidenum">
              <a:rPr lang="en-GB" smtClean="0"/>
              <a:pPr/>
              <a:t>‹#›</a:t>
            </a:fld>
            <a:endParaRPr lang="en-GB"/>
          </a:p>
        </p:txBody>
      </p:sp>
      <p:sp>
        <p:nvSpPr>
          <p:cNvPr id="9" name="Title 3">
            <a:extLst>
              <a:ext uri="{FF2B5EF4-FFF2-40B4-BE49-F238E27FC236}">
                <a16:creationId xmlns:a16="http://schemas.microsoft.com/office/drawing/2014/main" id="{72B83114-D5FA-B53C-93BF-2B48E38AAEC8}"/>
              </a:ext>
            </a:extLst>
          </p:cNvPr>
          <p:cNvSpPr>
            <a:spLocks noGrp="1"/>
          </p:cNvSpPr>
          <p:nvPr>
            <p:ph type="title" hasCustomPrompt="1"/>
          </p:nvPr>
        </p:nvSpPr>
        <p:spPr bwMode="white">
          <a:xfrm>
            <a:off x="405000" y="849509"/>
            <a:ext cx="2682291" cy="635201"/>
          </a:xfrm>
        </p:spPr>
        <p:txBody>
          <a:bodyPr/>
          <a:lstStyle>
            <a:lvl1pPr>
              <a:defRPr sz="2400">
                <a:solidFill>
                  <a:schemeClr val="tx1"/>
                </a:solidFill>
              </a:defRPr>
            </a:lvl1pPr>
          </a:lstStyle>
          <a:p>
            <a:r>
              <a:rPr lang="en-GB"/>
              <a:t>Click to add title</a:t>
            </a:r>
          </a:p>
        </p:txBody>
      </p:sp>
      <p:sp>
        <p:nvSpPr>
          <p:cNvPr id="11" name="Text Placeholder 5">
            <a:extLst>
              <a:ext uri="{FF2B5EF4-FFF2-40B4-BE49-F238E27FC236}">
                <a16:creationId xmlns:a16="http://schemas.microsoft.com/office/drawing/2014/main" id="{A083C955-6988-96BE-116D-B5C4245D409B}"/>
              </a:ext>
            </a:extLst>
          </p:cNvPr>
          <p:cNvSpPr>
            <a:spLocks noGrp="1"/>
          </p:cNvSpPr>
          <p:nvPr>
            <p:ph type="body" sz="quarter" idx="21" hasCustomPrompt="1"/>
          </p:nvPr>
        </p:nvSpPr>
        <p:spPr>
          <a:xfrm>
            <a:off x="405000" y="1885082"/>
            <a:ext cx="2682292" cy="1936905"/>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noProof="0"/>
              <a:t>Click to add</a:t>
            </a:r>
          </a:p>
        </p:txBody>
      </p:sp>
      <p:sp>
        <p:nvSpPr>
          <p:cNvPr id="12" name="Text Placeholder 5">
            <a:extLst>
              <a:ext uri="{FF2B5EF4-FFF2-40B4-BE49-F238E27FC236}">
                <a16:creationId xmlns:a16="http://schemas.microsoft.com/office/drawing/2014/main" id="{967F9BF2-5EA0-A36C-1193-5C5081AFEE87}"/>
              </a:ext>
            </a:extLst>
          </p:cNvPr>
          <p:cNvSpPr>
            <a:spLocks noGrp="1"/>
          </p:cNvSpPr>
          <p:nvPr>
            <p:ph type="body" sz="quarter" idx="34" hasCustomPrompt="1"/>
          </p:nvPr>
        </p:nvSpPr>
        <p:spPr>
          <a:xfrm>
            <a:off x="405000" y="4539343"/>
            <a:ext cx="2682292" cy="204108"/>
          </a:xfrm>
        </p:spPr>
        <p:txBody>
          <a:bodyPr/>
          <a:lstStyle>
            <a:lvl1pPr marL="0" indent="0">
              <a:buNone/>
              <a:defRPr sz="675">
                <a:solidFill>
                  <a:schemeClr val="tx1"/>
                </a:solidFill>
              </a:defRPr>
            </a:lvl1pPr>
            <a:lvl2pPr marL="135000" indent="0">
              <a:buNone/>
              <a:defRPr sz="825">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noProof="0"/>
              <a:t>Click to add text</a:t>
            </a:r>
          </a:p>
        </p:txBody>
      </p:sp>
      <p:sp>
        <p:nvSpPr>
          <p:cNvPr id="3" name="Text Placeholder 4">
            <a:extLst>
              <a:ext uri="{FF2B5EF4-FFF2-40B4-BE49-F238E27FC236}">
                <a16:creationId xmlns:a16="http://schemas.microsoft.com/office/drawing/2014/main" id="{DF25AFE0-FD96-4073-92F8-3827B3E6F4C9}"/>
              </a:ext>
            </a:extLst>
          </p:cNvPr>
          <p:cNvSpPr>
            <a:spLocks noGrp="1"/>
          </p:cNvSpPr>
          <p:nvPr>
            <p:ph type="body" sz="quarter" idx="39" hasCustomPrompt="1"/>
          </p:nvPr>
        </p:nvSpPr>
        <p:spPr>
          <a:xfrm>
            <a:off x="404813" y="4042549"/>
            <a:ext cx="1270294" cy="372345"/>
          </a:xfrm>
          <a:prstGeom prst="roundRect">
            <a:avLst>
              <a:gd name="adj" fmla="val 50000"/>
            </a:avLst>
          </a:prstGeom>
          <a:solidFill>
            <a:srgbClr val="006BDB"/>
          </a:solidFill>
        </p:spPr>
        <p:txBody>
          <a:bodyPr bIns="36000" anchor="ctr" anchorCtr="0"/>
          <a:lstStyle>
            <a:lvl1pPr marL="0" indent="0" algn="ctr">
              <a:buNone/>
              <a:defRPr sz="900" b="1" i="0">
                <a:solidFill>
                  <a:schemeClr val="bg1"/>
                </a:solidFill>
                <a:latin typeface="+mn-lt"/>
              </a:defRPr>
            </a:lvl1pPr>
          </a:lstStyle>
          <a:p>
            <a:pPr lvl="0"/>
            <a:r>
              <a:rPr lang="en-US"/>
              <a:t>Click to add CTA</a:t>
            </a:r>
            <a:endParaRPr lang="en-MX"/>
          </a:p>
        </p:txBody>
      </p:sp>
    </p:spTree>
    <p:extLst>
      <p:ext uri="{BB962C8B-B14F-4D97-AF65-F5344CB8AC3E}">
        <p14:creationId xmlns:p14="http://schemas.microsoft.com/office/powerpoint/2010/main" val="991987574"/>
      </p:ext>
    </p:extLst>
  </p:cSld>
  <p:clrMapOvr>
    <a:masterClrMapping/>
  </p:clrMapOvr>
  <p:extLst>
    <p:ext uri="{DCECCB84-F9BA-43D5-87BE-67443E8EF086}">
      <p15:sldGuideLst xmlns:p15="http://schemas.microsoft.com/office/powerpoint/2012/main">
        <p15:guide id="1" orient="horz" pos="1570">
          <p15:clr>
            <a:srgbClr val="FBAE40"/>
          </p15:clr>
        </p15:guide>
        <p15:guide id="2" orient="horz" pos="345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ACKGROUND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Date Placeholder 3" hidden="1">
            <a:extLst>
              <a:ext uri="{FF2B5EF4-FFF2-40B4-BE49-F238E27FC236}">
                <a16:creationId xmlns:a16="http://schemas.microsoft.com/office/drawing/2014/main" id="{89EF8E2F-AD04-40B6-823D-52E48F4EACCB}"/>
              </a:ext>
            </a:extLst>
          </p:cNvPr>
          <p:cNvSpPr>
            <a:spLocks noGrp="1"/>
          </p:cNvSpPr>
          <p:nvPr>
            <p:ph type="dt" sz="half" idx="10"/>
          </p:nvPr>
        </p:nvSpPr>
        <p:spPr>
          <a:xfrm>
            <a:off x="9144900" y="5143500"/>
            <a:ext cx="0" cy="0"/>
          </a:xfrm>
        </p:spPr>
        <p:txBody>
          <a:bodyPr/>
          <a:lstStyle/>
          <a:p>
            <a:fld id="{239E8773-B2E7-0F4B-96BA-A43AAE3239F8}" type="datetime4">
              <a:rPr lang="en-US" smtClean="0"/>
              <a:t>November 13, 2025</a:t>
            </a:fld>
            <a:endParaRPr lang="en-GB"/>
          </a:p>
        </p:txBody>
      </p:sp>
      <p:sp>
        <p:nvSpPr>
          <p:cNvPr id="8" name="Logo">
            <a:extLst>
              <a:ext uri="{FF2B5EF4-FFF2-40B4-BE49-F238E27FC236}">
                <a16:creationId xmlns:a16="http://schemas.microsoft.com/office/drawing/2014/main" id="{B5BE10E3-DE45-E1D7-FBE1-73AC879BB78E}"/>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a:solidFill>
                <a:schemeClr val="tx1"/>
              </a:solidFill>
            </a:endParaRPr>
          </a:p>
        </p:txBody>
      </p:sp>
      <p:cxnSp>
        <p:nvCxnSpPr>
          <p:cNvPr id="9" name="Straight Connector 8">
            <a:extLst>
              <a:ext uri="{FF2B5EF4-FFF2-40B4-BE49-F238E27FC236}">
                <a16:creationId xmlns:a16="http://schemas.microsoft.com/office/drawing/2014/main" id="{7F82CB72-8E85-6E2E-E155-D5A0055B4A4E}"/>
              </a:ext>
            </a:extLst>
          </p:cNvPr>
          <p:cNvCxnSpPr>
            <a:cxnSpLocks/>
          </p:cNvCxnSpPr>
          <p:nvPr userDrawn="1"/>
        </p:nvCxnSpPr>
        <p:spPr>
          <a:xfrm>
            <a:off x="404812" y="492919"/>
            <a:ext cx="268247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6086ADD-2B30-6338-A723-67BAA91E2882}"/>
              </a:ext>
            </a:extLst>
          </p:cNvPr>
          <p:cNvCxnSpPr>
            <a:cxnSpLocks/>
          </p:cNvCxnSpPr>
          <p:nvPr userDrawn="1"/>
        </p:nvCxnSpPr>
        <p:spPr>
          <a:xfrm>
            <a:off x="3227785" y="492919"/>
            <a:ext cx="55114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3">
            <a:extLst>
              <a:ext uri="{FF2B5EF4-FFF2-40B4-BE49-F238E27FC236}">
                <a16:creationId xmlns:a16="http://schemas.microsoft.com/office/drawing/2014/main" id="{CE3FEFBC-78F1-FD60-BB89-883E76EA5BCA}"/>
              </a:ext>
            </a:extLst>
          </p:cNvPr>
          <p:cNvSpPr>
            <a:spLocks noGrp="1"/>
          </p:cNvSpPr>
          <p:nvPr>
            <p:ph type="ftr" sz="quarter" idx="11"/>
          </p:nvPr>
        </p:nvSpPr>
        <p:spPr>
          <a:xfrm>
            <a:off x="4639866" y="365166"/>
            <a:ext cx="3394472" cy="112298"/>
          </a:xfrm>
        </p:spPr>
        <p:txBody>
          <a:bodyPr/>
          <a:lstStyle>
            <a:lvl1pPr>
              <a:defRPr>
                <a:solidFill>
                  <a:schemeClr val="tx1"/>
                </a:solidFill>
              </a:defRPr>
            </a:lvl1pPr>
          </a:lstStyle>
          <a:p>
            <a:endParaRPr lang="en-GB"/>
          </a:p>
        </p:txBody>
      </p:sp>
      <p:sp>
        <p:nvSpPr>
          <p:cNvPr id="15" name="Text Placeholder Eyebrow">
            <a:extLst>
              <a:ext uri="{FF2B5EF4-FFF2-40B4-BE49-F238E27FC236}">
                <a16:creationId xmlns:a16="http://schemas.microsoft.com/office/drawing/2014/main" id="{EAE862ED-8BD7-7184-068F-71809A5D1DA8}"/>
              </a:ext>
            </a:extLst>
          </p:cNvPr>
          <p:cNvSpPr>
            <a:spLocks noGrp="1"/>
          </p:cNvSpPr>
          <p:nvPr>
            <p:ph type="body" sz="quarter" idx="29" hasCustomPrompt="1"/>
          </p:nvPr>
        </p:nvSpPr>
        <p:spPr>
          <a:xfrm>
            <a:off x="975122" y="361364"/>
            <a:ext cx="1981800" cy="116100"/>
          </a:xfrm>
        </p:spPr>
        <p:txBody>
          <a:bodyPr/>
          <a:lstStyle>
            <a:lvl1pPr marL="0" indent="0">
              <a:lnSpc>
                <a:spcPct val="100000"/>
              </a:lnSpc>
              <a:spcBef>
                <a:spcPts val="0"/>
              </a:spcBef>
              <a:spcAft>
                <a:spcPts val="0"/>
              </a:spcAft>
              <a:buNone/>
              <a:defRPr sz="675">
                <a:solidFill>
                  <a:schemeClr val="tx1"/>
                </a:solidFill>
              </a:defRPr>
            </a:lvl1pPr>
            <a:lvl2pPr marL="135000" indent="0">
              <a:buNone/>
              <a:defRPr sz="675">
                <a:solidFill>
                  <a:schemeClr val="accent1"/>
                </a:solidFill>
              </a:defRPr>
            </a:lvl2pPr>
            <a:lvl3pPr marL="270000" indent="0">
              <a:buNone/>
              <a:defRPr sz="675">
                <a:solidFill>
                  <a:schemeClr val="accent1"/>
                </a:solidFill>
              </a:defRPr>
            </a:lvl3pPr>
            <a:lvl4pPr>
              <a:buNone/>
              <a:defRPr sz="675">
                <a:solidFill>
                  <a:schemeClr val="accent1"/>
                </a:solidFill>
              </a:defRPr>
            </a:lvl4pPr>
            <a:lvl5pPr>
              <a:buNone/>
              <a:defRPr sz="675">
                <a:solidFill>
                  <a:schemeClr val="accent1"/>
                </a:solidFill>
              </a:defRPr>
            </a:lvl5pPr>
          </a:lstStyle>
          <a:p>
            <a:pPr lvl="0"/>
            <a:r>
              <a:rPr lang="en-GB"/>
              <a:t>Click to add Eyebrow text</a:t>
            </a:r>
          </a:p>
        </p:txBody>
      </p:sp>
      <p:sp>
        <p:nvSpPr>
          <p:cNvPr id="16" name="Slide Number Placeholder 4">
            <a:extLst>
              <a:ext uri="{FF2B5EF4-FFF2-40B4-BE49-F238E27FC236}">
                <a16:creationId xmlns:a16="http://schemas.microsoft.com/office/drawing/2014/main" id="{B2082DEF-609A-2ADB-2E6B-59D0EEEBD71E}"/>
              </a:ext>
            </a:extLst>
          </p:cNvPr>
          <p:cNvSpPr>
            <a:spLocks noGrp="1"/>
          </p:cNvSpPr>
          <p:nvPr>
            <p:ph type="sldNum" sz="quarter" idx="12"/>
          </p:nvPr>
        </p:nvSpPr>
        <p:spPr>
          <a:xfrm>
            <a:off x="404813" y="361364"/>
            <a:ext cx="202500" cy="116100"/>
          </a:xfrm>
        </p:spPr>
        <p:txBody>
          <a:bodyPr/>
          <a:lstStyle>
            <a:lvl1pPr algn="l">
              <a:defRPr>
                <a:solidFill>
                  <a:schemeClr val="tx1"/>
                </a:solidFill>
              </a:defRPr>
            </a:lvl1pPr>
          </a:lstStyle>
          <a:p>
            <a:fld id="{23AA811B-2EBD-4900-905E-5BE206449611}" type="slidenum">
              <a:rPr lang="en-GB" smtClean="0"/>
              <a:pPr/>
              <a:t>‹#›</a:t>
            </a:fld>
            <a:endParaRPr lang="en-GB"/>
          </a:p>
        </p:txBody>
      </p:sp>
      <p:sp>
        <p:nvSpPr>
          <p:cNvPr id="2" name="Rounded Rectangle 1">
            <a:extLst>
              <a:ext uri="{FF2B5EF4-FFF2-40B4-BE49-F238E27FC236}">
                <a16:creationId xmlns:a16="http://schemas.microsoft.com/office/drawing/2014/main" id="{3CCE4514-EB75-DAB7-2C0D-5F884523CB78}"/>
              </a:ext>
            </a:extLst>
          </p:cNvPr>
          <p:cNvSpPr/>
          <p:nvPr userDrawn="1"/>
        </p:nvSpPr>
        <p:spPr>
          <a:xfrm>
            <a:off x="404813" y="678657"/>
            <a:ext cx="8334375" cy="4064794"/>
          </a:xfrm>
          <a:prstGeom prst="roundRect">
            <a:avLst>
              <a:gd name="adj" fmla="val 308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MX" sz="1050" noProof="0" err="1"/>
          </a:p>
        </p:txBody>
      </p:sp>
      <p:pic>
        <p:nvPicPr>
          <p:cNvPr id="5" name="Picture 4" descr="A pink and orange background&#10;&#10;Description automatically generated">
            <a:extLst>
              <a:ext uri="{FF2B5EF4-FFF2-40B4-BE49-F238E27FC236}">
                <a16:creationId xmlns:a16="http://schemas.microsoft.com/office/drawing/2014/main" id="{469D4BF4-56D3-1DCE-F38A-02AA421C267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218974" y="1646068"/>
            <a:ext cx="5250656" cy="343544"/>
          </a:xfrm>
          <a:prstGeom prst="roundRect">
            <a:avLst>
              <a:gd name="adj" fmla="val 50000"/>
            </a:avLst>
          </a:prstGeom>
        </p:spPr>
      </p:pic>
      <p:sp>
        <p:nvSpPr>
          <p:cNvPr id="25" name="Picture Placeholder 24">
            <a:extLst>
              <a:ext uri="{FF2B5EF4-FFF2-40B4-BE49-F238E27FC236}">
                <a16:creationId xmlns:a16="http://schemas.microsoft.com/office/drawing/2014/main" id="{D70E3AA1-2A79-DA7D-B71C-68BA0BBB136C}"/>
              </a:ext>
            </a:extLst>
          </p:cNvPr>
          <p:cNvSpPr>
            <a:spLocks noGrp="1"/>
          </p:cNvSpPr>
          <p:nvPr>
            <p:ph type="pic" sz="quarter" idx="30"/>
          </p:nvPr>
        </p:nvSpPr>
        <p:spPr>
          <a:xfrm>
            <a:off x="653653" y="895350"/>
            <a:ext cx="2433638" cy="3227785"/>
          </a:xfrm>
          <a:prstGeom prst="roundRect">
            <a:avLst>
              <a:gd name="adj" fmla="val 5395"/>
            </a:avLst>
          </a:prstGeom>
          <a:solidFill>
            <a:schemeClr val="tx1">
              <a:lumMod val="95000"/>
            </a:schemeClr>
          </a:solidFill>
        </p:spPr>
        <p:txBody>
          <a:bodyPr/>
          <a:lstStyle/>
          <a:p>
            <a:endParaRPr lang="en-MX"/>
          </a:p>
        </p:txBody>
      </p:sp>
      <p:sp>
        <p:nvSpPr>
          <p:cNvPr id="27" name="Text Placeholder 26">
            <a:extLst>
              <a:ext uri="{FF2B5EF4-FFF2-40B4-BE49-F238E27FC236}">
                <a16:creationId xmlns:a16="http://schemas.microsoft.com/office/drawing/2014/main" id="{BCE1FBF9-164B-BBF9-861D-E2E3B94C7FEE}"/>
              </a:ext>
            </a:extLst>
          </p:cNvPr>
          <p:cNvSpPr>
            <a:spLocks noGrp="1"/>
          </p:cNvSpPr>
          <p:nvPr>
            <p:ph type="body" sz="quarter" idx="31"/>
          </p:nvPr>
        </p:nvSpPr>
        <p:spPr>
          <a:xfrm>
            <a:off x="3227785" y="982265"/>
            <a:ext cx="5179316" cy="252093"/>
          </a:xfrm>
        </p:spPr>
        <p:txBody>
          <a:bodyPr/>
          <a:lstStyle>
            <a:lvl1pPr marL="0" indent="0">
              <a:buNone/>
              <a:defRPr lang="en-MX" sz="1350" kern="1200" dirty="0">
                <a:solidFill>
                  <a:srgbClr val="000000"/>
                </a:solidFill>
                <a:effectLst/>
                <a:latin typeface="+mn-lt"/>
                <a:ea typeface="Calibri" panose="020F0502020204030204" pitchFamily="34" charset="0"/>
                <a:cs typeface="+mn-cs"/>
              </a:defRPr>
            </a:lvl1pPr>
          </a:lstStyle>
          <a:p>
            <a:pPr lvl="0"/>
            <a:endParaRPr lang="en-MX"/>
          </a:p>
        </p:txBody>
      </p:sp>
      <p:sp>
        <p:nvSpPr>
          <p:cNvPr id="29" name="Text Placeholder 28">
            <a:extLst>
              <a:ext uri="{FF2B5EF4-FFF2-40B4-BE49-F238E27FC236}">
                <a16:creationId xmlns:a16="http://schemas.microsoft.com/office/drawing/2014/main" id="{EBD5596B-2668-1C30-E334-3487676BAB38}"/>
              </a:ext>
            </a:extLst>
          </p:cNvPr>
          <p:cNvSpPr>
            <a:spLocks noGrp="1"/>
          </p:cNvSpPr>
          <p:nvPr>
            <p:ph type="body" sz="quarter" idx="32" hasCustomPrompt="1"/>
          </p:nvPr>
        </p:nvSpPr>
        <p:spPr>
          <a:xfrm>
            <a:off x="3227785" y="1167793"/>
            <a:ext cx="5179316" cy="316917"/>
          </a:xfrm>
        </p:spPr>
        <p:txBody>
          <a:bodyPr/>
          <a:lstStyle>
            <a:lvl1pPr marL="0" indent="0" algn="l" defTabSz="685800" rtl="0" eaLnBrk="1" latinLnBrk="0" hangingPunct="1">
              <a:buNone/>
              <a:defRPr lang="en-US" sz="2100" b="1" kern="1200" dirty="0" smtClean="0">
                <a:solidFill>
                  <a:srgbClr val="000000"/>
                </a:solidFill>
                <a:latin typeface="+mj-lt"/>
                <a:ea typeface="+mn-ea"/>
                <a:cs typeface="+mn-cs"/>
              </a:defRPr>
            </a:lvl1pPr>
          </a:lstStyle>
          <a:p>
            <a:pPr lvl="0"/>
            <a:r>
              <a:rPr lang="en-US"/>
              <a:t>Click to add title</a:t>
            </a:r>
            <a:endParaRPr lang="en-MX"/>
          </a:p>
        </p:txBody>
      </p:sp>
      <p:sp>
        <p:nvSpPr>
          <p:cNvPr id="31" name="Table Placeholder 30">
            <a:extLst>
              <a:ext uri="{FF2B5EF4-FFF2-40B4-BE49-F238E27FC236}">
                <a16:creationId xmlns:a16="http://schemas.microsoft.com/office/drawing/2014/main" id="{A88B2344-864E-95A0-1422-54E1B03EF503}"/>
              </a:ext>
            </a:extLst>
          </p:cNvPr>
          <p:cNvSpPr>
            <a:spLocks noGrp="1"/>
          </p:cNvSpPr>
          <p:nvPr>
            <p:ph type="tbl" sz="quarter" idx="33"/>
          </p:nvPr>
        </p:nvSpPr>
        <p:spPr>
          <a:xfrm>
            <a:off x="3315891" y="1670448"/>
            <a:ext cx="5075634" cy="2452421"/>
          </a:xfrm>
        </p:spPr>
        <p:txBody>
          <a:bodyPr/>
          <a:lstStyle/>
          <a:p>
            <a:endParaRPr lang="en-MX"/>
          </a:p>
        </p:txBody>
      </p:sp>
      <p:sp>
        <p:nvSpPr>
          <p:cNvPr id="32" name="Text Placeholder 4">
            <a:extLst>
              <a:ext uri="{FF2B5EF4-FFF2-40B4-BE49-F238E27FC236}">
                <a16:creationId xmlns:a16="http://schemas.microsoft.com/office/drawing/2014/main" id="{F38A3D7C-CC8A-AE1D-D17D-E086559CE822}"/>
              </a:ext>
            </a:extLst>
          </p:cNvPr>
          <p:cNvSpPr>
            <a:spLocks noGrp="1"/>
          </p:cNvSpPr>
          <p:nvPr>
            <p:ph type="body" sz="quarter" idx="34" hasCustomPrompt="1"/>
          </p:nvPr>
        </p:nvSpPr>
        <p:spPr>
          <a:xfrm>
            <a:off x="7180731" y="4225583"/>
            <a:ext cx="1270294" cy="372345"/>
          </a:xfrm>
          <a:prstGeom prst="roundRect">
            <a:avLst>
              <a:gd name="adj" fmla="val 50000"/>
            </a:avLst>
          </a:prstGeom>
          <a:solidFill>
            <a:srgbClr val="006BDB"/>
          </a:solidFill>
        </p:spPr>
        <p:txBody>
          <a:bodyPr bIns="36000" anchor="ctr" anchorCtr="0"/>
          <a:lstStyle>
            <a:lvl1pPr marL="0" indent="0" algn="ctr">
              <a:buNone/>
              <a:defRPr sz="900" b="1" i="0">
                <a:solidFill>
                  <a:schemeClr val="tx1"/>
                </a:solidFill>
                <a:latin typeface="+mn-lt"/>
              </a:defRPr>
            </a:lvl1pPr>
          </a:lstStyle>
          <a:p>
            <a:pPr lvl="0"/>
            <a:r>
              <a:rPr lang="en-US"/>
              <a:t>Click to add CTA</a:t>
            </a:r>
            <a:endParaRPr lang="en-MX"/>
          </a:p>
        </p:txBody>
      </p:sp>
      <p:sp>
        <p:nvSpPr>
          <p:cNvPr id="33" name="Text Placeholder 5">
            <a:extLst>
              <a:ext uri="{FF2B5EF4-FFF2-40B4-BE49-F238E27FC236}">
                <a16:creationId xmlns:a16="http://schemas.microsoft.com/office/drawing/2014/main" id="{DD2D618A-8E3C-C828-E098-4C727F0313DE}"/>
              </a:ext>
            </a:extLst>
          </p:cNvPr>
          <p:cNvSpPr>
            <a:spLocks noGrp="1"/>
          </p:cNvSpPr>
          <p:nvPr>
            <p:ph type="body" sz="quarter" idx="35" hasCustomPrompt="1"/>
          </p:nvPr>
        </p:nvSpPr>
        <p:spPr>
          <a:xfrm>
            <a:off x="687388" y="4329569"/>
            <a:ext cx="2399903" cy="204108"/>
          </a:xfrm>
        </p:spPr>
        <p:txBody>
          <a:bodyPr/>
          <a:lstStyle>
            <a:lvl1pPr marL="0" indent="0">
              <a:buNone/>
              <a:defRPr sz="675">
                <a:solidFill>
                  <a:schemeClr val="bg1"/>
                </a:solidFill>
              </a:defRPr>
            </a:lvl1pPr>
            <a:lvl2pPr marL="135000" indent="0">
              <a:buNone/>
              <a:defRPr sz="825">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noProof="0"/>
              <a:t>Click to add text</a:t>
            </a:r>
          </a:p>
        </p:txBody>
      </p:sp>
    </p:spTree>
    <p:extLst>
      <p:ext uri="{BB962C8B-B14F-4D97-AF65-F5344CB8AC3E}">
        <p14:creationId xmlns:p14="http://schemas.microsoft.com/office/powerpoint/2010/main" val="11501993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49">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DA70F102-654C-47C7-A601-E29FF62A2D14}"/>
              </a:ext>
            </a:extLst>
          </p:cNvPr>
          <p:cNvSpPr>
            <a:spLocks noGrp="1"/>
          </p:cNvSpPr>
          <p:nvPr>
            <p:ph type="dt" sz="half" idx="19"/>
          </p:nvPr>
        </p:nvSpPr>
        <p:spPr/>
        <p:txBody>
          <a:bodyPr/>
          <a:lstStyle/>
          <a:p>
            <a:fld id="{88302D82-AC40-CB49-80CE-24F80C4C93F1}" type="datetime4">
              <a:rPr lang="en-US" smtClean="0"/>
              <a:t>November 13, 2025</a:t>
            </a:fld>
            <a:endParaRPr lang="en-GB"/>
          </a:p>
        </p:txBody>
      </p:sp>
      <p:sp>
        <p:nvSpPr>
          <p:cNvPr id="2" name="Title 1"/>
          <p:cNvSpPr>
            <a:spLocks noGrp="1"/>
          </p:cNvSpPr>
          <p:nvPr>
            <p:ph type="ctrTitle" hasCustomPrompt="1"/>
          </p:nvPr>
        </p:nvSpPr>
        <p:spPr bwMode="white">
          <a:xfrm>
            <a:off x="1817100" y="1485000"/>
            <a:ext cx="4806000" cy="1555200"/>
          </a:xfrm>
        </p:spPr>
        <p:txBody>
          <a:bodyPr anchor="t" anchorCtr="0"/>
          <a:lstStyle>
            <a:lvl1pPr algn="l">
              <a:lnSpc>
                <a:spcPct val="90000"/>
              </a:lnSpc>
              <a:defRPr sz="5400">
                <a:solidFill>
                  <a:schemeClr val="tx1"/>
                </a:solidFill>
              </a:defRPr>
            </a:lvl1pPr>
          </a:lstStyle>
          <a:p>
            <a:r>
              <a:rPr lang="en-GB" noProof="0"/>
              <a:t>Click to add title</a:t>
            </a:r>
            <a:endParaRPr lang="en-GB"/>
          </a:p>
        </p:txBody>
      </p:sp>
      <p:sp>
        <p:nvSpPr>
          <p:cNvPr id="5" name="Text Placeholder 4">
            <a:extLst>
              <a:ext uri="{FF2B5EF4-FFF2-40B4-BE49-F238E27FC236}">
                <a16:creationId xmlns:a16="http://schemas.microsoft.com/office/drawing/2014/main" id="{E1F28C65-3092-4106-A8DF-27457D5E8693}"/>
              </a:ext>
            </a:extLst>
          </p:cNvPr>
          <p:cNvSpPr>
            <a:spLocks noGrp="1"/>
          </p:cNvSpPr>
          <p:nvPr>
            <p:ph type="body" sz="quarter" idx="18" hasCustomPrompt="1"/>
          </p:nvPr>
        </p:nvSpPr>
        <p:spPr bwMode="white">
          <a:xfrm>
            <a:off x="405000" y="1485000"/>
            <a:ext cx="1277100" cy="777600"/>
          </a:xfrm>
        </p:spPr>
        <p:txBody>
          <a:bodyPr/>
          <a:lstStyle>
            <a:lvl1pPr marL="0" indent="0">
              <a:lnSpc>
                <a:spcPct val="90000"/>
              </a:lnSpc>
              <a:buNone/>
              <a:defRPr sz="5400">
                <a:latin typeface="+mj-lt"/>
              </a:defRPr>
            </a:lvl1pPr>
            <a:lvl2pPr marL="135000" indent="0">
              <a:buNone/>
              <a:defRPr sz="5400"/>
            </a:lvl2pPr>
          </a:lstStyle>
          <a:p>
            <a:pPr lvl="0"/>
            <a:r>
              <a:rPr lang="en-GB"/>
              <a:t>0</a:t>
            </a:r>
          </a:p>
        </p:txBody>
      </p:sp>
      <p:sp>
        <p:nvSpPr>
          <p:cNvPr id="8" name="Logo">
            <a:extLst>
              <a:ext uri="{FF2B5EF4-FFF2-40B4-BE49-F238E27FC236}">
                <a16:creationId xmlns:a16="http://schemas.microsoft.com/office/drawing/2014/main" id="{0D2306D1-8F7B-138B-B386-757BE02069EB}"/>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a:solidFill>
                <a:schemeClr val="tx1"/>
              </a:solidFill>
            </a:endParaRPr>
          </a:p>
        </p:txBody>
      </p:sp>
      <p:cxnSp>
        <p:nvCxnSpPr>
          <p:cNvPr id="9" name="Straight Connector 8">
            <a:extLst>
              <a:ext uri="{FF2B5EF4-FFF2-40B4-BE49-F238E27FC236}">
                <a16:creationId xmlns:a16="http://schemas.microsoft.com/office/drawing/2014/main" id="{5082B44F-27B9-0393-FF62-8452A38D9228}"/>
              </a:ext>
            </a:extLst>
          </p:cNvPr>
          <p:cNvCxnSpPr>
            <a:cxnSpLocks/>
          </p:cNvCxnSpPr>
          <p:nvPr userDrawn="1"/>
        </p:nvCxnSpPr>
        <p:spPr>
          <a:xfrm>
            <a:off x="404812" y="492919"/>
            <a:ext cx="268247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815C9CB-8FA3-7FCA-ECC6-015690622493}"/>
              </a:ext>
            </a:extLst>
          </p:cNvPr>
          <p:cNvCxnSpPr>
            <a:cxnSpLocks/>
          </p:cNvCxnSpPr>
          <p:nvPr userDrawn="1"/>
        </p:nvCxnSpPr>
        <p:spPr>
          <a:xfrm>
            <a:off x="3227785" y="492919"/>
            <a:ext cx="55114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3">
            <a:extLst>
              <a:ext uri="{FF2B5EF4-FFF2-40B4-BE49-F238E27FC236}">
                <a16:creationId xmlns:a16="http://schemas.microsoft.com/office/drawing/2014/main" id="{2FCA8F1A-CC64-EEAF-26D0-FBCC51EA2A4D}"/>
              </a:ext>
            </a:extLst>
          </p:cNvPr>
          <p:cNvSpPr>
            <a:spLocks noGrp="1"/>
          </p:cNvSpPr>
          <p:nvPr>
            <p:ph type="ftr" sz="quarter" idx="11"/>
          </p:nvPr>
        </p:nvSpPr>
        <p:spPr>
          <a:xfrm>
            <a:off x="4639866" y="365166"/>
            <a:ext cx="3394472" cy="112298"/>
          </a:xfrm>
        </p:spPr>
        <p:txBody>
          <a:bodyPr/>
          <a:lstStyle>
            <a:lvl1pPr>
              <a:defRPr>
                <a:solidFill>
                  <a:schemeClr val="tx1"/>
                </a:solidFill>
              </a:defRPr>
            </a:lvl1pPr>
          </a:lstStyle>
          <a:p>
            <a:endParaRPr lang="en-GB"/>
          </a:p>
        </p:txBody>
      </p:sp>
      <p:sp>
        <p:nvSpPr>
          <p:cNvPr id="14" name="Text Placeholder Eyebrow">
            <a:extLst>
              <a:ext uri="{FF2B5EF4-FFF2-40B4-BE49-F238E27FC236}">
                <a16:creationId xmlns:a16="http://schemas.microsoft.com/office/drawing/2014/main" id="{D13DE08A-6130-FE16-CD48-C9739A8197F2}"/>
              </a:ext>
            </a:extLst>
          </p:cNvPr>
          <p:cNvSpPr>
            <a:spLocks noGrp="1"/>
          </p:cNvSpPr>
          <p:nvPr>
            <p:ph type="body" sz="quarter" idx="29" hasCustomPrompt="1"/>
          </p:nvPr>
        </p:nvSpPr>
        <p:spPr>
          <a:xfrm>
            <a:off x="975122" y="361364"/>
            <a:ext cx="1981800" cy="116100"/>
          </a:xfrm>
        </p:spPr>
        <p:txBody>
          <a:bodyPr/>
          <a:lstStyle>
            <a:lvl1pPr marL="0" indent="0">
              <a:lnSpc>
                <a:spcPct val="100000"/>
              </a:lnSpc>
              <a:spcBef>
                <a:spcPts val="0"/>
              </a:spcBef>
              <a:spcAft>
                <a:spcPts val="0"/>
              </a:spcAft>
              <a:buNone/>
              <a:defRPr sz="675">
                <a:solidFill>
                  <a:schemeClr val="tx1"/>
                </a:solidFill>
              </a:defRPr>
            </a:lvl1pPr>
            <a:lvl2pPr marL="135000" indent="0">
              <a:buNone/>
              <a:defRPr sz="675">
                <a:solidFill>
                  <a:schemeClr val="accent1"/>
                </a:solidFill>
              </a:defRPr>
            </a:lvl2pPr>
            <a:lvl3pPr marL="270000" indent="0">
              <a:buNone/>
              <a:defRPr sz="675">
                <a:solidFill>
                  <a:schemeClr val="accent1"/>
                </a:solidFill>
              </a:defRPr>
            </a:lvl3pPr>
            <a:lvl4pPr>
              <a:buNone/>
              <a:defRPr sz="675">
                <a:solidFill>
                  <a:schemeClr val="accent1"/>
                </a:solidFill>
              </a:defRPr>
            </a:lvl4pPr>
            <a:lvl5pPr>
              <a:buNone/>
              <a:defRPr sz="675">
                <a:solidFill>
                  <a:schemeClr val="accent1"/>
                </a:solidFill>
              </a:defRPr>
            </a:lvl5pPr>
          </a:lstStyle>
          <a:p>
            <a:pPr lvl="0"/>
            <a:r>
              <a:rPr lang="en-GB"/>
              <a:t>Click to add Eyebrow text</a:t>
            </a:r>
          </a:p>
        </p:txBody>
      </p:sp>
      <p:sp>
        <p:nvSpPr>
          <p:cNvPr id="15" name="Slide Number Placeholder 4">
            <a:extLst>
              <a:ext uri="{FF2B5EF4-FFF2-40B4-BE49-F238E27FC236}">
                <a16:creationId xmlns:a16="http://schemas.microsoft.com/office/drawing/2014/main" id="{5F02757D-D37D-7C71-2E61-E2801DC80B91}"/>
              </a:ext>
            </a:extLst>
          </p:cNvPr>
          <p:cNvSpPr>
            <a:spLocks noGrp="1"/>
          </p:cNvSpPr>
          <p:nvPr>
            <p:ph type="sldNum" sz="quarter" idx="12"/>
          </p:nvPr>
        </p:nvSpPr>
        <p:spPr>
          <a:xfrm>
            <a:off x="404813" y="361364"/>
            <a:ext cx="202500" cy="116100"/>
          </a:xfrm>
        </p:spPr>
        <p:txBody>
          <a:bodyPr/>
          <a:lstStyle>
            <a:lvl1pPr algn="l">
              <a:defRPr>
                <a:solidFill>
                  <a:schemeClr val="tx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1657570199"/>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Date Placeholder 3" hidden="1">
            <a:extLst>
              <a:ext uri="{FF2B5EF4-FFF2-40B4-BE49-F238E27FC236}">
                <a16:creationId xmlns:a16="http://schemas.microsoft.com/office/drawing/2014/main" id="{2E54130F-9ED5-4851-A7A0-1B8BFC10F020}"/>
              </a:ext>
            </a:extLst>
          </p:cNvPr>
          <p:cNvSpPr>
            <a:spLocks noGrp="1"/>
          </p:cNvSpPr>
          <p:nvPr>
            <p:ph type="dt" sz="half" idx="10"/>
          </p:nvPr>
        </p:nvSpPr>
        <p:spPr>
          <a:xfrm>
            <a:off x="9144900" y="5143500"/>
            <a:ext cx="0" cy="0"/>
          </a:xfrm>
        </p:spPr>
        <p:txBody>
          <a:bodyPr/>
          <a:lstStyle/>
          <a:p>
            <a:fld id="{E89E5317-A5E4-8B4E-8D43-9349B0B9E527}" type="datetime4">
              <a:rPr lang="en-US" smtClean="0"/>
              <a:t>November 13, 2025</a:t>
            </a:fld>
            <a:endParaRPr lang="en-GB"/>
          </a:p>
        </p:txBody>
      </p:sp>
      <p:sp>
        <p:nvSpPr>
          <p:cNvPr id="14" name="Triangle 9">
            <a:extLst>
              <a:ext uri="{FF2B5EF4-FFF2-40B4-BE49-F238E27FC236}">
                <a16:creationId xmlns:a16="http://schemas.microsoft.com/office/drawing/2014/main" id="{E131A983-7355-4968-873A-A98E7BE44F84}"/>
              </a:ext>
            </a:extLst>
          </p:cNvPr>
          <p:cNvSpPr/>
          <p:nvPr userDrawn="1"/>
        </p:nvSpPr>
        <p:spPr bwMode="white">
          <a:xfrm rot="10800000">
            <a:off x="4486274" y="-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15" name="Triangle 10">
            <a:extLst>
              <a:ext uri="{FF2B5EF4-FFF2-40B4-BE49-F238E27FC236}">
                <a16:creationId xmlns:a16="http://schemas.microsoft.com/office/drawing/2014/main" id="{B6B2EA61-2813-4D0C-8B6C-B43D6E6A3622}"/>
              </a:ext>
            </a:extLst>
          </p:cNvPr>
          <p:cNvSpPr/>
          <p:nvPr userDrawn="1"/>
        </p:nvSpPr>
        <p:spPr bwMode="white">
          <a:xfrm>
            <a:off x="4486274" y="5008557"/>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2" name="Title 1"/>
          <p:cNvSpPr>
            <a:spLocks noGrp="1"/>
          </p:cNvSpPr>
          <p:nvPr>
            <p:ph type="ctrTitle" hasCustomPrompt="1"/>
          </p:nvPr>
        </p:nvSpPr>
        <p:spPr bwMode="white">
          <a:xfrm>
            <a:off x="1109700" y="1485000"/>
            <a:ext cx="6922800" cy="1663200"/>
          </a:xfrm>
        </p:spPr>
        <p:txBody>
          <a:bodyPr anchor="t" anchorCtr="0"/>
          <a:lstStyle>
            <a:lvl1pPr algn="ctr">
              <a:lnSpc>
                <a:spcPct val="90000"/>
              </a:lnSpc>
              <a:defRPr sz="6000">
                <a:solidFill>
                  <a:schemeClr val="tx1"/>
                </a:solidFill>
              </a:defRPr>
            </a:lvl1pPr>
          </a:lstStyle>
          <a:p>
            <a:r>
              <a:rPr lang="en-GB" noProof="0"/>
              <a:t>Click to add quote</a:t>
            </a:r>
            <a:endParaRPr lang="en-GB"/>
          </a:p>
        </p:txBody>
      </p:sp>
      <p:sp>
        <p:nvSpPr>
          <p:cNvPr id="5" name="Text Placeholder 4">
            <a:extLst>
              <a:ext uri="{FF2B5EF4-FFF2-40B4-BE49-F238E27FC236}">
                <a16:creationId xmlns:a16="http://schemas.microsoft.com/office/drawing/2014/main" id="{5241ABEE-80CA-4CC6-8A52-6B374DA4E2C7}"/>
              </a:ext>
            </a:extLst>
          </p:cNvPr>
          <p:cNvSpPr>
            <a:spLocks noGrp="1"/>
          </p:cNvSpPr>
          <p:nvPr>
            <p:ph type="body" sz="quarter" idx="13" hasCustomPrompt="1"/>
          </p:nvPr>
        </p:nvSpPr>
        <p:spPr>
          <a:xfrm>
            <a:off x="1110854" y="3240000"/>
            <a:ext cx="6922800" cy="432000"/>
          </a:xfrm>
        </p:spPr>
        <p:txBody>
          <a:bodyPr/>
          <a:lstStyle>
            <a:lvl1pPr marL="0" indent="0" algn="ctr">
              <a:lnSpc>
                <a:spcPct val="120000"/>
              </a:lnSpc>
              <a:spcBef>
                <a:spcPts val="0"/>
              </a:spcBef>
              <a:spcAft>
                <a:spcPts val="375"/>
              </a:spcAft>
              <a:buNone/>
              <a:defRPr sz="900" cap="none" spc="0" baseline="0"/>
            </a:lvl1pPr>
            <a:lvl2pPr marL="0" indent="0" algn="ctr">
              <a:lnSpc>
                <a:spcPct val="120000"/>
              </a:lnSpc>
              <a:spcBef>
                <a:spcPts val="0"/>
              </a:spcBef>
              <a:spcAft>
                <a:spcPts val="375"/>
              </a:spcAft>
              <a:buNone/>
              <a:defRPr sz="900" b="0" cap="all" spc="450"/>
            </a:lvl2pPr>
            <a:lvl3pPr marL="0" indent="0" algn="ctr">
              <a:lnSpc>
                <a:spcPct val="120000"/>
              </a:lnSpc>
              <a:spcBef>
                <a:spcPts val="0"/>
              </a:spcBef>
              <a:spcAft>
                <a:spcPts val="375"/>
              </a:spcAft>
              <a:buNone/>
              <a:defRPr sz="900" b="0" cap="all" spc="450"/>
            </a:lvl3pPr>
            <a:lvl4pPr marL="0" algn="ctr">
              <a:lnSpc>
                <a:spcPct val="120000"/>
              </a:lnSpc>
              <a:spcBef>
                <a:spcPts val="0"/>
              </a:spcBef>
              <a:spcAft>
                <a:spcPts val="375"/>
              </a:spcAft>
              <a:buNone/>
              <a:defRPr sz="900" b="0" cap="all" spc="450"/>
            </a:lvl4pPr>
            <a:lvl5pPr marL="0" algn="ctr">
              <a:lnSpc>
                <a:spcPct val="120000"/>
              </a:lnSpc>
              <a:spcBef>
                <a:spcPts val="0"/>
              </a:spcBef>
              <a:spcAft>
                <a:spcPts val="375"/>
              </a:spcAft>
              <a:buNone/>
              <a:defRPr sz="900" b="0" cap="all" spc="450"/>
            </a:lvl5pPr>
          </a:lstStyle>
          <a:p>
            <a:r>
              <a:rPr lang="en-GB"/>
              <a:t>Click to add text</a:t>
            </a:r>
          </a:p>
        </p:txBody>
      </p:sp>
      <p:sp>
        <p:nvSpPr>
          <p:cNvPr id="19" name="Logo">
            <a:extLst>
              <a:ext uri="{FF2B5EF4-FFF2-40B4-BE49-F238E27FC236}">
                <a16:creationId xmlns:a16="http://schemas.microsoft.com/office/drawing/2014/main" id="{6C6FEE0C-6C2A-B726-02F5-39E737C08A27}"/>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a:solidFill>
                <a:schemeClr val="tx1"/>
              </a:solidFill>
            </a:endParaRPr>
          </a:p>
        </p:txBody>
      </p:sp>
      <p:cxnSp>
        <p:nvCxnSpPr>
          <p:cNvPr id="20" name="Straight Connector 19">
            <a:extLst>
              <a:ext uri="{FF2B5EF4-FFF2-40B4-BE49-F238E27FC236}">
                <a16:creationId xmlns:a16="http://schemas.microsoft.com/office/drawing/2014/main" id="{789A3C98-6A13-5FD2-D499-1329D478B38B}"/>
              </a:ext>
            </a:extLst>
          </p:cNvPr>
          <p:cNvCxnSpPr>
            <a:cxnSpLocks/>
          </p:cNvCxnSpPr>
          <p:nvPr userDrawn="1"/>
        </p:nvCxnSpPr>
        <p:spPr>
          <a:xfrm>
            <a:off x="404812" y="492919"/>
            <a:ext cx="268247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6D78F80-3F86-AE27-7FC0-FFA8BFD8D4A7}"/>
              </a:ext>
            </a:extLst>
          </p:cNvPr>
          <p:cNvCxnSpPr>
            <a:cxnSpLocks/>
          </p:cNvCxnSpPr>
          <p:nvPr userDrawn="1"/>
        </p:nvCxnSpPr>
        <p:spPr>
          <a:xfrm>
            <a:off x="3227785" y="492919"/>
            <a:ext cx="55114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Footer Placeholder 3">
            <a:extLst>
              <a:ext uri="{FF2B5EF4-FFF2-40B4-BE49-F238E27FC236}">
                <a16:creationId xmlns:a16="http://schemas.microsoft.com/office/drawing/2014/main" id="{98ABE8E2-1ED0-F6CC-0CF6-FDDBDFA8D69E}"/>
              </a:ext>
            </a:extLst>
          </p:cNvPr>
          <p:cNvSpPr>
            <a:spLocks noGrp="1"/>
          </p:cNvSpPr>
          <p:nvPr>
            <p:ph type="ftr" sz="quarter" idx="11"/>
          </p:nvPr>
        </p:nvSpPr>
        <p:spPr>
          <a:xfrm>
            <a:off x="4639866" y="365166"/>
            <a:ext cx="3394472" cy="112298"/>
          </a:xfrm>
        </p:spPr>
        <p:txBody>
          <a:bodyPr/>
          <a:lstStyle>
            <a:lvl1pPr>
              <a:defRPr>
                <a:solidFill>
                  <a:schemeClr val="tx1"/>
                </a:solidFill>
              </a:defRPr>
            </a:lvl1pPr>
          </a:lstStyle>
          <a:p>
            <a:endParaRPr lang="en-GB"/>
          </a:p>
        </p:txBody>
      </p:sp>
    </p:spTree>
    <p:extLst>
      <p:ext uri="{BB962C8B-B14F-4D97-AF65-F5344CB8AC3E}">
        <p14:creationId xmlns:p14="http://schemas.microsoft.com/office/powerpoint/2010/main" val="444481888"/>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White">
    <p:bg>
      <p:bgPr>
        <a:solidFill>
          <a:schemeClr val="bg1"/>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8D572D3D-47CC-4107-B5E4-EBD735742514}"/>
              </a:ext>
            </a:extLst>
          </p:cNvPr>
          <p:cNvSpPr>
            <a:spLocks noGrp="1"/>
          </p:cNvSpPr>
          <p:nvPr>
            <p:ph type="dt" sz="half" idx="10"/>
          </p:nvPr>
        </p:nvSpPr>
        <p:spPr/>
        <p:txBody>
          <a:bodyPr/>
          <a:lstStyle/>
          <a:p>
            <a:fld id="{EA023173-6631-D743-BA31-0FBCA97487B4}" type="datetime4">
              <a:rPr lang="en-US" smtClean="0"/>
              <a:t>November 13, 2025</a:t>
            </a:fld>
            <a:endParaRPr lang="en-GB"/>
          </a:p>
        </p:txBody>
      </p:sp>
      <p:sp>
        <p:nvSpPr>
          <p:cNvPr id="14" name="Triangle 9">
            <a:extLst>
              <a:ext uri="{FF2B5EF4-FFF2-40B4-BE49-F238E27FC236}">
                <a16:creationId xmlns:a16="http://schemas.microsoft.com/office/drawing/2014/main" id="{E131A983-7355-4968-873A-A98E7BE44F84}"/>
              </a:ext>
            </a:extLst>
          </p:cNvPr>
          <p:cNvSpPr/>
          <p:nvPr userDrawn="1"/>
        </p:nvSpPr>
        <p:spPr>
          <a:xfrm rot="10800000">
            <a:off x="4486274" y="-1"/>
            <a:ext cx="171449" cy="13494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15" name="Triangle 10">
            <a:extLst>
              <a:ext uri="{FF2B5EF4-FFF2-40B4-BE49-F238E27FC236}">
                <a16:creationId xmlns:a16="http://schemas.microsoft.com/office/drawing/2014/main" id="{B6B2EA61-2813-4D0C-8B6C-B43D6E6A3622}"/>
              </a:ext>
            </a:extLst>
          </p:cNvPr>
          <p:cNvSpPr/>
          <p:nvPr userDrawn="1"/>
        </p:nvSpPr>
        <p:spPr>
          <a:xfrm>
            <a:off x="4486274" y="5008557"/>
            <a:ext cx="171449" cy="13494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2" name="Title 1"/>
          <p:cNvSpPr>
            <a:spLocks noGrp="1"/>
          </p:cNvSpPr>
          <p:nvPr>
            <p:ph type="ctrTitle" hasCustomPrompt="1"/>
          </p:nvPr>
        </p:nvSpPr>
        <p:spPr>
          <a:xfrm>
            <a:off x="1109700" y="1485000"/>
            <a:ext cx="6922800" cy="1663200"/>
          </a:xfrm>
        </p:spPr>
        <p:txBody>
          <a:bodyPr anchor="t" anchorCtr="0"/>
          <a:lstStyle>
            <a:lvl1pPr algn="ctr">
              <a:lnSpc>
                <a:spcPct val="90000"/>
              </a:lnSpc>
              <a:defRPr sz="6000">
                <a:solidFill>
                  <a:schemeClr val="tx1"/>
                </a:solidFill>
              </a:defRPr>
            </a:lvl1pPr>
          </a:lstStyle>
          <a:p>
            <a:r>
              <a:rPr lang="en-GB" noProof="0"/>
              <a:t>Click to add quote</a:t>
            </a:r>
            <a:endParaRPr lang="en-GB"/>
          </a:p>
        </p:txBody>
      </p:sp>
      <p:sp>
        <p:nvSpPr>
          <p:cNvPr id="13" name="Text Placeholder 4">
            <a:extLst>
              <a:ext uri="{FF2B5EF4-FFF2-40B4-BE49-F238E27FC236}">
                <a16:creationId xmlns:a16="http://schemas.microsoft.com/office/drawing/2014/main" id="{17F63DC0-19C0-4D0C-8CBB-8E65D18A1D29}"/>
              </a:ext>
            </a:extLst>
          </p:cNvPr>
          <p:cNvSpPr>
            <a:spLocks noGrp="1"/>
          </p:cNvSpPr>
          <p:nvPr>
            <p:ph type="body" sz="quarter" idx="13" hasCustomPrompt="1"/>
          </p:nvPr>
        </p:nvSpPr>
        <p:spPr>
          <a:xfrm>
            <a:off x="1110854" y="3240000"/>
            <a:ext cx="6922800" cy="432000"/>
          </a:xfrm>
        </p:spPr>
        <p:txBody>
          <a:bodyPr/>
          <a:lstStyle>
            <a:lvl1pPr marL="0" indent="0" algn="ctr">
              <a:lnSpc>
                <a:spcPct val="120000"/>
              </a:lnSpc>
              <a:spcBef>
                <a:spcPts val="0"/>
              </a:spcBef>
              <a:spcAft>
                <a:spcPts val="375"/>
              </a:spcAft>
              <a:buNone/>
              <a:defRPr sz="900" cap="none" spc="0" baseline="0"/>
            </a:lvl1pPr>
            <a:lvl2pPr marL="0" indent="0" algn="ctr">
              <a:lnSpc>
                <a:spcPct val="120000"/>
              </a:lnSpc>
              <a:spcBef>
                <a:spcPts val="0"/>
              </a:spcBef>
              <a:spcAft>
                <a:spcPts val="375"/>
              </a:spcAft>
              <a:buNone/>
              <a:defRPr sz="900" b="0" cap="all" spc="450"/>
            </a:lvl2pPr>
            <a:lvl3pPr marL="0" indent="0" algn="ctr">
              <a:lnSpc>
                <a:spcPct val="120000"/>
              </a:lnSpc>
              <a:spcBef>
                <a:spcPts val="0"/>
              </a:spcBef>
              <a:spcAft>
                <a:spcPts val="375"/>
              </a:spcAft>
              <a:buNone/>
              <a:defRPr sz="900" b="0" cap="all" spc="450"/>
            </a:lvl3pPr>
            <a:lvl4pPr marL="0" algn="ctr">
              <a:lnSpc>
                <a:spcPct val="120000"/>
              </a:lnSpc>
              <a:spcBef>
                <a:spcPts val="0"/>
              </a:spcBef>
              <a:spcAft>
                <a:spcPts val="375"/>
              </a:spcAft>
              <a:buNone/>
              <a:defRPr sz="900" b="0" cap="all" spc="450"/>
            </a:lvl4pPr>
            <a:lvl5pPr marL="0" algn="ctr">
              <a:lnSpc>
                <a:spcPct val="120000"/>
              </a:lnSpc>
              <a:spcBef>
                <a:spcPts val="0"/>
              </a:spcBef>
              <a:spcAft>
                <a:spcPts val="375"/>
              </a:spcAft>
              <a:buNone/>
              <a:defRPr sz="900" b="0" cap="all" spc="450"/>
            </a:lvl5pPr>
          </a:lstStyle>
          <a:p>
            <a:r>
              <a:rPr lang="en-GB"/>
              <a:t>Click to add text</a:t>
            </a:r>
          </a:p>
        </p:txBody>
      </p:sp>
      <p:sp>
        <p:nvSpPr>
          <p:cNvPr id="7" name="Logo">
            <a:extLst>
              <a:ext uri="{FF2B5EF4-FFF2-40B4-BE49-F238E27FC236}">
                <a16:creationId xmlns:a16="http://schemas.microsoft.com/office/drawing/2014/main" id="{CDD8A832-BF6A-7677-FE41-A05BAE3328AD}"/>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cxnSp>
        <p:nvCxnSpPr>
          <p:cNvPr id="8" name="Straight Connector 7">
            <a:extLst>
              <a:ext uri="{FF2B5EF4-FFF2-40B4-BE49-F238E27FC236}">
                <a16:creationId xmlns:a16="http://schemas.microsoft.com/office/drawing/2014/main" id="{8530B44E-C310-E1BE-F36F-744411EC0FC7}"/>
              </a:ext>
            </a:extLst>
          </p:cNvPr>
          <p:cNvCxnSpPr>
            <a:cxnSpLocks/>
          </p:cNvCxnSpPr>
          <p:nvPr userDrawn="1"/>
        </p:nvCxnSpPr>
        <p:spPr>
          <a:xfrm>
            <a:off x="404812" y="492919"/>
            <a:ext cx="2682479"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FE75D21-2131-C2F2-7944-11F771C895B7}"/>
              </a:ext>
            </a:extLst>
          </p:cNvPr>
          <p:cNvCxnSpPr>
            <a:cxnSpLocks/>
          </p:cNvCxnSpPr>
          <p:nvPr userDrawn="1"/>
        </p:nvCxnSpPr>
        <p:spPr>
          <a:xfrm>
            <a:off x="3227785" y="492919"/>
            <a:ext cx="551140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Footer Placeholder 3">
            <a:extLst>
              <a:ext uri="{FF2B5EF4-FFF2-40B4-BE49-F238E27FC236}">
                <a16:creationId xmlns:a16="http://schemas.microsoft.com/office/drawing/2014/main" id="{A8996937-C6EE-BD36-ABA3-649489F2D590}"/>
              </a:ext>
            </a:extLst>
          </p:cNvPr>
          <p:cNvSpPr>
            <a:spLocks noGrp="1"/>
          </p:cNvSpPr>
          <p:nvPr>
            <p:ph type="ftr" sz="quarter" idx="11"/>
          </p:nvPr>
        </p:nvSpPr>
        <p:spPr>
          <a:xfrm>
            <a:off x="4639866" y="365166"/>
            <a:ext cx="3394472" cy="112298"/>
          </a:xfrm>
        </p:spPr>
        <p:txBody>
          <a:bodyPr/>
          <a:lstStyle/>
          <a:p>
            <a:endParaRPr lang="en-GB"/>
          </a:p>
        </p:txBody>
      </p:sp>
      <p:sp>
        <p:nvSpPr>
          <p:cNvPr id="18" name="Text Placeholder Eyebrow">
            <a:extLst>
              <a:ext uri="{FF2B5EF4-FFF2-40B4-BE49-F238E27FC236}">
                <a16:creationId xmlns:a16="http://schemas.microsoft.com/office/drawing/2014/main" id="{65AC7566-335C-CCAD-3E56-73E846FC18F2}"/>
              </a:ext>
            </a:extLst>
          </p:cNvPr>
          <p:cNvSpPr>
            <a:spLocks noGrp="1"/>
          </p:cNvSpPr>
          <p:nvPr>
            <p:ph type="body" sz="quarter" idx="29" hasCustomPrompt="1"/>
          </p:nvPr>
        </p:nvSpPr>
        <p:spPr>
          <a:xfrm>
            <a:off x="975122" y="361364"/>
            <a:ext cx="1981800" cy="116100"/>
          </a:xfrm>
        </p:spPr>
        <p:txBody>
          <a:bodyPr/>
          <a:lstStyle>
            <a:lvl1pPr marL="0" indent="0">
              <a:lnSpc>
                <a:spcPct val="100000"/>
              </a:lnSpc>
              <a:spcBef>
                <a:spcPts val="0"/>
              </a:spcBef>
              <a:spcAft>
                <a:spcPts val="0"/>
              </a:spcAft>
              <a:buNone/>
              <a:defRPr sz="675">
                <a:solidFill>
                  <a:schemeClr val="accent1"/>
                </a:solidFill>
              </a:defRPr>
            </a:lvl1pPr>
            <a:lvl2pPr marL="135000" indent="0">
              <a:buNone/>
              <a:defRPr sz="675">
                <a:solidFill>
                  <a:schemeClr val="accent1"/>
                </a:solidFill>
              </a:defRPr>
            </a:lvl2pPr>
            <a:lvl3pPr marL="270000" indent="0">
              <a:buNone/>
              <a:defRPr sz="675">
                <a:solidFill>
                  <a:schemeClr val="accent1"/>
                </a:solidFill>
              </a:defRPr>
            </a:lvl3pPr>
            <a:lvl4pPr>
              <a:buNone/>
              <a:defRPr sz="675">
                <a:solidFill>
                  <a:schemeClr val="accent1"/>
                </a:solidFill>
              </a:defRPr>
            </a:lvl4pPr>
            <a:lvl5pPr>
              <a:buNone/>
              <a:defRPr sz="675">
                <a:solidFill>
                  <a:schemeClr val="accent1"/>
                </a:solidFill>
              </a:defRPr>
            </a:lvl5pPr>
          </a:lstStyle>
          <a:p>
            <a:pPr lvl="0"/>
            <a:r>
              <a:rPr lang="en-GB"/>
              <a:t>Click to add Eyebrow text</a:t>
            </a:r>
          </a:p>
        </p:txBody>
      </p:sp>
      <p:sp>
        <p:nvSpPr>
          <p:cNvPr id="19" name="Slide Number Placeholder 4">
            <a:extLst>
              <a:ext uri="{FF2B5EF4-FFF2-40B4-BE49-F238E27FC236}">
                <a16:creationId xmlns:a16="http://schemas.microsoft.com/office/drawing/2014/main" id="{3C20313E-9E75-0695-39C7-0BC550B7FA55}"/>
              </a:ext>
            </a:extLst>
          </p:cNvPr>
          <p:cNvSpPr>
            <a:spLocks noGrp="1"/>
          </p:cNvSpPr>
          <p:nvPr>
            <p:ph type="sldNum" sz="quarter" idx="12"/>
          </p:nvPr>
        </p:nvSpPr>
        <p:spPr>
          <a:xfrm>
            <a:off x="404813" y="361364"/>
            <a:ext cx="202500" cy="116100"/>
          </a:xfrm>
        </p:spPr>
        <p:txBody>
          <a:bodyPr/>
          <a:lstStyle>
            <a:lvl1pPr algn="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370018758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white">
          <a:xfrm>
            <a:off x="405000" y="2083983"/>
            <a:ext cx="8098920" cy="1727730"/>
          </a:xfrm>
        </p:spPr>
        <p:txBody>
          <a:bodyPr anchor="t" anchorCtr="0"/>
          <a:lstStyle>
            <a:lvl1pPr algn="l">
              <a:lnSpc>
                <a:spcPts val="7500"/>
              </a:lnSpc>
              <a:defRPr sz="10350">
                <a:solidFill>
                  <a:schemeClr val="tx1"/>
                </a:solidFill>
              </a:defRPr>
            </a:lvl1pPr>
          </a:lstStyle>
          <a:p>
            <a:r>
              <a:rPr lang="en-GB" noProof="0"/>
              <a:t>Thank you</a:t>
            </a:r>
            <a:endParaRPr lang="en-GB"/>
          </a:p>
        </p:txBody>
      </p:sp>
      <p:sp>
        <p:nvSpPr>
          <p:cNvPr id="15" name="Date Placeholder 3">
            <a:extLst>
              <a:ext uri="{FF2B5EF4-FFF2-40B4-BE49-F238E27FC236}">
                <a16:creationId xmlns:a16="http://schemas.microsoft.com/office/drawing/2014/main" id="{0F99A056-2174-4F78-B721-335A77C40013}"/>
              </a:ext>
            </a:extLst>
          </p:cNvPr>
          <p:cNvSpPr>
            <a:spLocks noGrp="1"/>
          </p:cNvSpPr>
          <p:nvPr>
            <p:ph type="dt" sz="half" idx="19"/>
          </p:nvPr>
        </p:nvSpPr>
        <p:spPr>
          <a:xfrm>
            <a:off x="9144900" y="5143500"/>
            <a:ext cx="0" cy="0"/>
          </a:xfrm>
        </p:spPr>
        <p:txBody>
          <a:bodyPr/>
          <a:lstStyle/>
          <a:p>
            <a:fld id="{3C50E6BE-F011-5447-B6FA-967F20714CEF}" type="datetime4">
              <a:rPr lang="en-US" smtClean="0"/>
              <a:t>November 13, 2025</a:t>
            </a:fld>
            <a:endParaRPr lang="en-GB"/>
          </a:p>
        </p:txBody>
      </p:sp>
      <p:sp>
        <p:nvSpPr>
          <p:cNvPr id="25" name="Rectangle 24">
            <a:extLst>
              <a:ext uri="{FF2B5EF4-FFF2-40B4-BE49-F238E27FC236}">
                <a16:creationId xmlns:a16="http://schemas.microsoft.com/office/drawing/2014/main" id="{CF1A7F20-0D87-6F48-BC0A-09AF7FC1C45C}"/>
              </a:ext>
            </a:extLst>
          </p:cNvPr>
          <p:cNvSpPr/>
          <p:nvPr userDrawn="1"/>
        </p:nvSpPr>
        <p:spPr bwMode="white">
          <a:xfrm>
            <a:off x="404999" y="3723883"/>
            <a:ext cx="1282500" cy="5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a:p>
        </p:txBody>
      </p:sp>
      <p:sp>
        <p:nvSpPr>
          <p:cNvPr id="27" name="Coppyright text">
            <a:extLst>
              <a:ext uri="{FF2B5EF4-FFF2-40B4-BE49-F238E27FC236}">
                <a16:creationId xmlns:a16="http://schemas.microsoft.com/office/drawing/2014/main" id="{86B4D0E5-A722-F144-8E9F-FC6CF6A5510E}"/>
              </a:ext>
            </a:extLst>
          </p:cNvPr>
          <p:cNvSpPr/>
          <p:nvPr userDrawn="1"/>
        </p:nvSpPr>
        <p:spPr bwMode="white">
          <a:xfrm>
            <a:off x="405000" y="4247771"/>
            <a:ext cx="4504931" cy="565539"/>
          </a:xfrm>
          <a:prstGeom prst="rect">
            <a:avLst/>
          </a:prstGeom>
        </p:spPr>
        <p:txBody>
          <a:bodyPr wrap="square" lIns="0" tIns="0" rIns="0" bIns="0" anchor="b" anchorCtr="0">
            <a:spAutoFit/>
          </a:bodyPr>
          <a:lstStyle/>
          <a:p>
            <a:pPr algn="l">
              <a:spcAft>
                <a:spcPts val="300"/>
              </a:spcAft>
            </a:pPr>
            <a:r>
              <a:rPr lang="en-GB" sz="525" b="0" i="0" kern="1200">
                <a:solidFill>
                  <a:schemeClr val="tx1"/>
                </a:solidFill>
                <a:effectLst/>
                <a:latin typeface="+mn-lt"/>
                <a:ea typeface="+mn-ea"/>
                <a:cs typeface="+mn-cs"/>
              </a:rPr>
              <a:t>YouGov, 2025, all rights reserved. All materials contained herein are protected by copyright laws. Any storage, reproduction or distribution of such materials, in whole or in part, in any form without the prior written permission of YouGov is prohibited. This information (including any enclosures and attachments) is propriety and confidential and has been prepared for the exclusive use and benefit of the addressee(s) and solely for the purpose for which it is provided. We make no representations, warranties or guarantees, whether express or implied, that the information is accurate, complete or </a:t>
            </a:r>
            <a:br>
              <a:rPr lang="en-GB" sz="525" b="0" i="0" kern="1200">
                <a:solidFill>
                  <a:schemeClr val="tx1"/>
                </a:solidFill>
                <a:effectLst/>
                <a:latin typeface="+mn-lt"/>
                <a:ea typeface="+mn-ea"/>
                <a:cs typeface="+mn-cs"/>
              </a:rPr>
            </a:br>
            <a:r>
              <a:rPr lang="en-GB" sz="525" b="0" i="0" kern="1200">
                <a:solidFill>
                  <a:schemeClr val="tx1"/>
                </a:solidFill>
                <a:effectLst/>
                <a:latin typeface="+mn-lt"/>
                <a:ea typeface="+mn-ea"/>
                <a:cs typeface="+mn-cs"/>
              </a:rPr>
              <a:t>up to date. We exclude all implied conditions, warranties, representations or other terms that may apply and we will not be liable to you for any loss or damage, whether in contract, tort (including negligence), breach of statutory duty, or otherwise, even if foreseeable, arising under or in connection with use of or reliance on the information. We do not exclude or limit in any way our liability to you where it would be unlawful to do so.</a:t>
            </a:r>
            <a:endParaRPr lang="en-GB" sz="525" b="0" i="0">
              <a:solidFill>
                <a:schemeClr val="tx1"/>
              </a:solidFill>
              <a:effectLst/>
              <a:latin typeface="+mn-lt"/>
              <a:ea typeface="Arial" panose="020B0604020202020204" pitchFamily="34" charset="0"/>
            </a:endParaRPr>
          </a:p>
        </p:txBody>
      </p:sp>
      <p:sp>
        <p:nvSpPr>
          <p:cNvPr id="3" name="Logo">
            <a:extLst>
              <a:ext uri="{FF2B5EF4-FFF2-40B4-BE49-F238E27FC236}">
                <a16:creationId xmlns:a16="http://schemas.microsoft.com/office/drawing/2014/main" id="{E5EC613B-501F-360E-94DA-3A3F2D4628B2}"/>
              </a:ext>
            </a:extLst>
          </p:cNvPr>
          <p:cNvSpPr>
            <a:spLocks noChangeArrowheads="1"/>
          </p:cNvSpPr>
          <p:nvPr userDrawn="1"/>
        </p:nvSpPr>
        <p:spPr bwMode="white">
          <a:xfrm>
            <a:off x="417095" y="383604"/>
            <a:ext cx="558028" cy="116063"/>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a:p>
        </p:txBody>
      </p:sp>
      <p:sp>
        <p:nvSpPr>
          <p:cNvPr id="6" name="TextBox 5">
            <a:extLst>
              <a:ext uri="{FF2B5EF4-FFF2-40B4-BE49-F238E27FC236}">
                <a16:creationId xmlns:a16="http://schemas.microsoft.com/office/drawing/2014/main" id="{5809AC0F-843B-050C-BBB8-03E15AC3A81A}"/>
              </a:ext>
            </a:extLst>
          </p:cNvPr>
          <p:cNvSpPr txBox="1"/>
          <p:nvPr userDrawn="1"/>
        </p:nvSpPr>
        <p:spPr>
          <a:xfrm>
            <a:off x="331637" y="3848652"/>
            <a:ext cx="4768062" cy="253916"/>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50" b="1"/>
              <a:t>/Research Reality | yougov.com/business</a:t>
            </a:r>
          </a:p>
        </p:txBody>
      </p:sp>
      <p:sp>
        <p:nvSpPr>
          <p:cNvPr id="4" name="Rectangle 3">
            <a:hlinkClick r:id="rId3"/>
            <a:extLst>
              <a:ext uri="{FF2B5EF4-FFF2-40B4-BE49-F238E27FC236}">
                <a16:creationId xmlns:a16="http://schemas.microsoft.com/office/drawing/2014/main" id="{AAA79CBC-C8C7-9C59-F052-D8D3E6F86580}"/>
              </a:ext>
            </a:extLst>
          </p:cNvPr>
          <p:cNvSpPr/>
          <p:nvPr userDrawn="1"/>
        </p:nvSpPr>
        <p:spPr>
          <a:xfrm>
            <a:off x="2337727" y="3874520"/>
            <a:ext cx="1425326" cy="190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MX" sz="1050" noProof="0" err="1"/>
          </a:p>
        </p:txBody>
      </p:sp>
    </p:spTree>
    <p:extLst>
      <p:ext uri="{BB962C8B-B14F-4D97-AF65-F5344CB8AC3E}">
        <p14:creationId xmlns:p14="http://schemas.microsoft.com/office/powerpoint/2010/main" val="799197250"/>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BACKGROUND Gradient">
  <p:cSld name="2_BACKGROUND Gradient">
    <p:bg>
      <p:bgPr>
        <a:blipFill>
          <a:blip r:embed="rId2">
            <a:alphaModFix/>
          </a:blip>
          <a:stretch>
            <a:fillRect/>
          </a:stretch>
        </a:blipFill>
        <a:effectLst/>
      </p:bgPr>
    </p:bg>
    <p:spTree>
      <p:nvGrpSpPr>
        <p:cNvPr id="1" name="Shape 267"/>
        <p:cNvGrpSpPr/>
        <p:nvPr/>
      </p:nvGrpSpPr>
      <p:grpSpPr>
        <a:xfrm>
          <a:off x="0" y="0"/>
          <a:ext cx="0" cy="0"/>
          <a:chOff x="0" y="0"/>
          <a:chExt cx="0" cy="0"/>
        </a:xfrm>
      </p:grpSpPr>
      <p:sp>
        <p:nvSpPr>
          <p:cNvPr id="268" name="Google Shape;268;p22"/>
          <p:cNvSpPr/>
          <p:nvPr/>
        </p:nvSpPr>
        <p:spPr>
          <a:xfrm>
            <a:off x="8367784" y="368699"/>
            <a:ext cx="370213" cy="76999"/>
          </a:xfrm>
          <a:custGeom>
            <a:avLst/>
            <a:gdLst/>
            <a:ahLst/>
            <a:cxnLst/>
            <a:rect l="l" t="t" r="r" b="b"/>
            <a:pathLst>
              <a:path w="3201" h="664" extrusionOk="0">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lt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lt1"/>
              </a:solidFill>
              <a:latin typeface="Arial"/>
              <a:ea typeface="Arial"/>
              <a:cs typeface="Arial"/>
              <a:sym typeface="Arial"/>
            </a:endParaRPr>
          </a:p>
        </p:txBody>
      </p:sp>
      <p:cxnSp>
        <p:nvCxnSpPr>
          <p:cNvPr id="269" name="Google Shape;269;p22"/>
          <p:cNvCxnSpPr/>
          <p:nvPr/>
        </p:nvCxnSpPr>
        <p:spPr>
          <a:xfrm>
            <a:off x="404812" y="492919"/>
            <a:ext cx="2682479" cy="0"/>
          </a:xfrm>
          <a:prstGeom prst="straightConnector1">
            <a:avLst/>
          </a:prstGeom>
          <a:noFill/>
          <a:ln w="9525" cap="flat" cmpd="sng">
            <a:solidFill>
              <a:schemeClr val="lt1"/>
            </a:solidFill>
            <a:prstDash val="solid"/>
            <a:miter lim="800000"/>
            <a:headEnd type="none" w="sm" len="sm"/>
            <a:tailEnd type="none" w="sm" len="sm"/>
          </a:ln>
        </p:spPr>
      </p:cxnSp>
      <p:cxnSp>
        <p:nvCxnSpPr>
          <p:cNvPr id="270" name="Google Shape;270;p22"/>
          <p:cNvCxnSpPr/>
          <p:nvPr/>
        </p:nvCxnSpPr>
        <p:spPr>
          <a:xfrm>
            <a:off x="3227785" y="492919"/>
            <a:ext cx="5511403" cy="0"/>
          </a:xfrm>
          <a:prstGeom prst="straightConnector1">
            <a:avLst/>
          </a:prstGeom>
          <a:noFill/>
          <a:ln w="9525" cap="flat" cmpd="sng">
            <a:solidFill>
              <a:schemeClr val="lt1"/>
            </a:solidFill>
            <a:prstDash val="solid"/>
            <a:miter lim="800000"/>
            <a:headEnd type="none" w="sm" len="sm"/>
            <a:tailEnd type="none" w="sm" len="sm"/>
          </a:ln>
        </p:spPr>
      </p:cxnSp>
      <p:sp>
        <p:nvSpPr>
          <p:cNvPr id="271" name="Google Shape;271;p22"/>
          <p:cNvSpPr txBox="1">
            <a:spLocks noGrp="1"/>
          </p:cNvSpPr>
          <p:nvPr>
            <p:ph type="ftr" idx="11"/>
          </p:nvPr>
        </p:nvSpPr>
        <p:spPr>
          <a:xfrm>
            <a:off x="4639866" y="365166"/>
            <a:ext cx="3394472" cy="11229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22"/>
          <p:cNvSpPr txBox="1">
            <a:spLocks noGrp="1"/>
          </p:cNvSpPr>
          <p:nvPr>
            <p:ph type="body" idx="1"/>
          </p:nvPr>
        </p:nvSpPr>
        <p:spPr>
          <a:xfrm>
            <a:off x="975122" y="361364"/>
            <a:ext cx="1981800" cy="116100"/>
          </a:xfrm>
          <a:prstGeom prst="rect">
            <a:avLst/>
          </a:prstGeom>
          <a:noFill/>
          <a:ln>
            <a:noFill/>
          </a:ln>
        </p:spPr>
        <p:txBody>
          <a:bodyPr spcFirstLastPara="1" wrap="square" lIns="0" tIns="0" rIns="0" bIns="0" anchor="t" anchorCtr="0">
            <a:noAutofit/>
          </a:bodyPr>
          <a:lstStyle>
            <a:lvl1pPr marL="342900" lvl="0" indent="-171450" algn="l">
              <a:lnSpc>
                <a:spcPct val="100000"/>
              </a:lnSpc>
              <a:spcBef>
                <a:spcPts val="0"/>
              </a:spcBef>
              <a:spcAft>
                <a:spcPts val="0"/>
              </a:spcAft>
              <a:buClr>
                <a:schemeClr val="lt1"/>
              </a:buClr>
              <a:buSzPts val="900"/>
              <a:buNone/>
              <a:defRPr sz="675">
                <a:solidFill>
                  <a:schemeClr val="lt1"/>
                </a:solidFill>
              </a:defRPr>
            </a:lvl1pPr>
            <a:lvl2pPr marL="685800" lvl="1" indent="-171450" algn="l">
              <a:lnSpc>
                <a:spcPct val="120000"/>
              </a:lnSpc>
              <a:spcBef>
                <a:spcPts val="375"/>
              </a:spcBef>
              <a:spcAft>
                <a:spcPts val="0"/>
              </a:spcAft>
              <a:buClr>
                <a:schemeClr val="accent1"/>
              </a:buClr>
              <a:buSzPts val="900"/>
              <a:buNone/>
              <a:defRPr sz="675">
                <a:solidFill>
                  <a:schemeClr val="accent1"/>
                </a:solidFill>
              </a:defRPr>
            </a:lvl2pPr>
            <a:lvl3pPr marL="1028700" lvl="2" indent="-171450" algn="l">
              <a:lnSpc>
                <a:spcPct val="120000"/>
              </a:lnSpc>
              <a:spcBef>
                <a:spcPts val="375"/>
              </a:spcBef>
              <a:spcAft>
                <a:spcPts val="0"/>
              </a:spcAft>
              <a:buClr>
                <a:schemeClr val="accent1"/>
              </a:buClr>
              <a:buSzPts val="900"/>
              <a:buNone/>
              <a:defRPr sz="675">
                <a:solidFill>
                  <a:schemeClr val="accent1"/>
                </a:solidFill>
              </a:defRPr>
            </a:lvl3pPr>
            <a:lvl4pPr marL="1371600" lvl="3" indent="-171450" algn="l">
              <a:lnSpc>
                <a:spcPct val="90000"/>
              </a:lnSpc>
              <a:spcBef>
                <a:spcPts val="375"/>
              </a:spcBef>
              <a:spcAft>
                <a:spcPts val="0"/>
              </a:spcAft>
              <a:buClr>
                <a:schemeClr val="accent1"/>
              </a:buClr>
              <a:buSzPts val="900"/>
              <a:buNone/>
              <a:defRPr sz="675">
                <a:solidFill>
                  <a:schemeClr val="accent1"/>
                </a:solidFill>
              </a:defRPr>
            </a:lvl4pPr>
            <a:lvl5pPr marL="1714500" lvl="4" indent="-171450" algn="l">
              <a:lnSpc>
                <a:spcPct val="120000"/>
              </a:lnSpc>
              <a:spcBef>
                <a:spcPts val="375"/>
              </a:spcBef>
              <a:spcAft>
                <a:spcPts val="0"/>
              </a:spcAft>
              <a:buClr>
                <a:schemeClr val="accent1"/>
              </a:buClr>
              <a:buSzPts val="900"/>
              <a:buNone/>
              <a:defRPr sz="675">
                <a:solidFill>
                  <a:schemeClr val="accent1"/>
                </a:solidFill>
              </a:defRPr>
            </a:lvl5pPr>
            <a:lvl6pPr marL="2057400" lvl="5" indent="-257175" algn="l">
              <a:lnSpc>
                <a:spcPct val="90000"/>
              </a:lnSpc>
              <a:spcBef>
                <a:spcPts val="375"/>
              </a:spcBef>
              <a:spcAft>
                <a:spcPts val="0"/>
              </a:spcAft>
              <a:buClr>
                <a:schemeClr val="lt1"/>
              </a:buClr>
              <a:buSzPts val="1800"/>
              <a:buChar char="​"/>
              <a:defRPr/>
            </a:lvl6pPr>
            <a:lvl7pPr marL="2400300" lvl="6" indent="-257175" algn="l">
              <a:lnSpc>
                <a:spcPct val="120000"/>
              </a:lnSpc>
              <a:spcBef>
                <a:spcPts val="375"/>
              </a:spcBef>
              <a:spcAft>
                <a:spcPts val="0"/>
              </a:spcAft>
              <a:buClr>
                <a:schemeClr val="lt1"/>
              </a:buClr>
              <a:buSzPts val="1800"/>
              <a:buChar char="​"/>
              <a:defRPr/>
            </a:lvl7pPr>
            <a:lvl8pPr marL="2743200" lvl="7" indent="-257175" algn="l">
              <a:lnSpc>
                <a:spcPct val="120000"/>
              </a:lnSpc>
              <a:spcBef>
                <a:spcPts val="375"/>
              </a:spcBef>
              <a:spcAft>
                <a:spcPts val="0"/>
              </a:spcAft>
              <a:buClr>
                <a:schemeClr val="lt1"/>
              </a:buClr>
              <a:buSzPts val="1800"/>
              <a:buChar char="•"/>
              <a:defRPr/>
            </a:lvl8pPr>
            <a:lvl9pPr marL="3086100" lvl="8" indent="-257175" algn="l">
              <a:lnSpc>
                <a:spcPct val="90000"/>
              </a:lnSpc>
              <a:spcBef>
                <a:spcPts val="375"/>
              </a:spcBef>
              <a:spcAft>
                <a:spcPts val="38"/>
              </a:spcAft>
              <a:buClr>
                <a:schemeClr val="lt1"/>
              </a:buClr>
              <a:buSzPts val="1800"/>
              <a:buChar char="​"/>
              <a:defRPr/>
            </a:lvl9pPr>
          </a:lstStyle>
          <a:p>
            <a:endParaRPr/>
          </a:p>
        </p:txBody>
      </p:sp>
      <p:sp>
        <p:nvSpPr>
          <p:cNvPr id="273" name="Google Shape;273;p22"/>
          <p:cNvSpPr txBox="1">
            <a:spLocks noGrp="1"/>
          </p:cNvSpPr>
          <p:nvPr>
            <p:ph type="sldNum" idx="12"/>
          </p:nvPr>
        </p:nvSpPr>
        <p:spPr>
          <a:xfrm>
            <a:off x="404813" y="361364"/>
            <a:ext cx="202500" cy="116100"/>
          </a:xfrm>
          <a:prstGeom prst="rect">
            <a:avLst/>
          </a:prstGeom>
          <a:noFill/>
          <a:ln>
            <a:noFill/>
          </a:ln>
        </p:spPr>
        <p:txBody>
          <a:bodyPr spcFirstLastPara="1" wrap="square" lIns="0" tIns="0" rIns="0" bIns="0" anchor="t" anchorCtr="0">
            <a:noAutofit/>
          </a:bodyPr>
          <a:lstStyle>
            <a:lvl1pPr marL="0" lvl="0" indent="0" algn="l">
              <a:spcBef>
                <a:spcPts val="0"/>
              </a:spcBef>
              <a:buNone/>
              <a:defRPr sz="675">
                <a:solidFill>
                  <a:schemeClr val="lt1"/>
                </a:solidFill>
                <a:latin typeface="Arial"/>
                <a:ea typeface="Arial"/>
                <a:cs typeface="Arial"/>
                <a:sym typeface="Arial"/>
              </a:defRPr>
            </a:lvl1pPr>
            <a:lvl2pPr marL="0" lvl="1" indent="0" algn="l">
              <a:spcBef>
                <a:spcPts val="0"/>
              </a:spcBef>
              <a:buNone/>
              <a:defRPr sz="675">
                <a:solidFill>
                  <a:schemeClr val="lt1"/>
                </a:solidFill>
                <a:latin typeface="Arial"/>
                <a:ea typeface="Arial"/>
                <a:cs typeface="Arial"/>
                <a:sym typeface="Arial"/>
              </a:defRPr>
            </a:lvl2pPr>
            <a:lvl3pPr marL="0" lvl="2" indent="0" algn="l">
              <a:spcBef>
                <a:spcPts val="0"/>
              </a:spcBef>
              <a:buNone/>
              <a:defRPr sz="675">
                <a:solidFill>
                  <a:schemeClr val="lt1"/>
                </a:solidFill>
                <a:latin typeface="Arial"/>
                <a:ea typeface="Arial"/>
                <a:cs typeface="Arial"/>
                <a:sym typeface="Arial"/>
              </a:defRPr>
            </a:lvl3pPr>
            <a:lvl4pPr marL="0" lvl="3" indent="0" algn="l">
              <a:spcBef>
                <a:spcPts val="0"/>
              </a:spcBef>
              <a:buNone/>
              <a:defRPr sz="675">
                <a:solidFill>
                  <a:schemeClr val="lt1"/>
                </a:solidFill>
                <a:latin typeface="Arial"/>
                <a:ea typeface="Arial"/>
                <a:cs typeface="Arial"/>
                <a:sym typeface="Arial"/>
              </a:defRPr>
            </a:lvl4pPr>
            <a:lvl5pPr marL="0" lvl="4" indent="0" algn="l">
              <a:spcBef>
                <a:spcPts val="0"/>
              </a:spcBef>
              <a:buNone/>
              <a:defRPr sz="675">
                <a:solidFill>
                  <a:schemeClr val="lt1"/>
                </a:solidFill>
                <a:latin typeface="Arial"/>
                <a:ea typeface="Arial"/>
                <a:cs typeface="Arial"/>
                <a:sym typeface="Arial"/>
              </a:defRPr>
            </a:lvl5pPr>
            <a:lvl6pPr marL="0" lvl="5" indent="0" algn="l">
              <a:spcBef>
                <a:spcPts val="0"/>
              </a:spcBef>
              <a:buNone/>
              <a:defRPr sz="675">
                <a:solidFill>
                  <a:schemeClr val="lt1"/>
                </a:solidFill>
                <a:latin typeface="Arial"/>
                <a:ea typeface="Arial"/>
                <a:cs typeface="Arial"/>
                <a:sym typeface="Arial"/>
              </a:defRPr>
            </a:lvl6pPr>
            <a:lvl7pPr marL="0" lvl="6" indent="0" algn="l">
              <a:spcBef>
                <a:spcPts val="0"/>
              </a:spcBef>
              <a:buNone/>
              <a:defRPr sz="675">
                <a:solidFill>
                  <a:schemeClr val="lt1"/>
                </a:solidFill>
                <a:latin typeface="Arial"/>
                <a:ea typeface="Arial"/>
                <a:cs typeface="Arial"/>
                <a:sym typeface="Arial"/>
              </a:defRPr>
            </a:lvl7pPr>
            <a:lvl8pPr marL="0" lvl="7" indent="0" algn="l">
              <a:spcBef>
                <a:spcPts val="0"/>
              </a:spcBef>
              <a:buNone/>
              <a:defRPr sz="675">
                <a:solidFill>
                  <a:schemeClr val="lt1"/>
                </a:solidFill>
                <a:latin typeface="Arial"/>
                <a:ea typeface="Arial"/>
                <a:cs typeface="Arial"/>
                <a:sym typeface="Arial"/>
              </a:defRPr>
            </a:lvl8pPr>
            <a:lvl9pPr marL="0" lvl="8" indent="0" algn="l">
              <a:spcBef>
                <a:spcPts val="0"/>
              </a:spcBef>
              <a:buNone/>
              <a:defRPr sz="675">
                <a:solidFill>
                  <a:schemeClr val="lt1"/>
                </a:solidFill>
                <a:latin typeface="Arial"/>
                <a:ea typeface="Arial"/>
                <a:cs typeface="Arial"/>
                <a:sym typeface="Arial"/>
              </a:defRPr>
            </a:lvl9pPr>
          </a:lstStyle>
          <a:p>
            <a:fld id="{00000000-1234-1234-1234-123412341234}" type="slidenum">
              <a:rPr lang="en-US" smtClean="0"/>
              <a:pPr/>
              <a:t>‹#›</a:t>
            </a:fld>
            <a:endParaRPr lang="en-US"/>
          </a:p>
        </p:txBody>
      </p:sp>
      <p:sp>
        <p:nvSpPr>
          <p:cNvPr id="274" name="Google Shape;274;p22"/>
          <p:cNvSpPr txBox="1">
            <a:spLocks noGrp="1"/>
          </p:cNvSpPr>
          <p:nvPr>
            <p:ph type="title"/>
          </p:nvPr>
        </p:nvSpPr>
        <p:spPr>
          <a:xfrm>
            <a:off x="405000" y="680400"/>
            <a:ext cx="8334900" cy="568566"/>
          </a:xfrm>
          <a:prstGeom prst="rect">
            <a:avLst/>
          </a:prstGeom>
          <a:noFill/>
          <a:ln>
            <a:noFill/>
          </a:ln>
        </p:spPr>
        <p:txBody>
          <a:bodyPr spcFirstLastPara="1" wrap="square" lIns="0" tIns="0" rIns="0" bIns="0" anchor="t" anchorCtr="0">
            <a:noAutofit/>
          </a:bodyPr>
          <a:lstStyle>
            <a:lvl1pPr lvl="0" algn="l">
              <a:lnSpc>
                <a:spcPct val="103125"/>
              </a:lnSpc>
              <a:spcBef>
                <a:spcPts val="0"/>
              </a:spcBef>
              <a:spcAft>
                <a:spcPts val="0"/>
              </a:spcAft>
              <a:buClr>
                <a:schemeClr val="lt1"/>
              </a:buClr>
              <a:buSzPts val="3200"/>
              <a:buFont typeface="Arial Black"/>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07192010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extLst>
    <p:ext uri="{DCECCB84-F9BA-43D5-87BE-67443E8EF086}">
      <p15:sldGuideLst xmlns:p15="http://schemas.microsoft.com/office/powerpoint/2012/main">
        <p15:guide id="1" orient="horz" pos="104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ivider/Promo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A4E0A4-BBD7-690E-DF12-1DE4BCC35279}"/>
              </a:ext>
            </a:extLst>
          </p:cNvPr>
          <p:cNvPicPr>
            <a:picLocks noChangeAspect="1"/>
          </p:cNvPicPr>
          <p:nvPr userDrawn="1"/>
        </p:nvPicPr>
        <p:blipFill>
          <a:blip r:embed="rId2"/>
          <a:srcRect/>
          <a:stretch/>
        </p:blipFill>
        <p:spPr>
          <a:xfrm>
            <a:off x="268" y="1556"/>
            <a:ext cx="9145964" cy="5141792"/>
          </a:xfrm>
          <a:prstGeom prst="rect">
            <a:avLst/>
          </a:prstGeom>
        </p:spPr>
      </p:pic>
      <p:sp>
        <p:nvSpPr>
          <p:cNvPr id="2" name="Title 1"/>
          <p:cNvSpPr>
            <a:spLocks noGrp="1"/>
          </p:cNvSpPr>
          <p:nvPr>
            <p:ph type="title"/>
          </p:nvPr>
        </p:nvSpPr>
        <p:spPr>
          <a:xfrm>
            <a:off x="384629" y="597755"/>
            <a:ext cx="5101771" cy="1707638"/>
          </a:xfrm>
        </p:spPr>
        <p:txBody>
          <a:bodyPr anchor="b">
            <a:normAutofit/>
          </a:bodyPr>
          <a:lstStyle>
            <a:lvl1pPr>
              <a:lnSpc>
                <a:spcPts val="3000"/>
              </a:lnSpc>
              <a:defRPr sz="3600" b="1">
                <a:solidFill>
                  <a:srgbClr val="FFFFFF"/>
                </a:solidFill>
              </a:defRPr>
            </a:lvl1pPr>
          </a:lstStyle>
          <a:p>
            <a:r>
              <a:rPr lang="en-GB"/>
              <a:t>Click to edit Master title style</a:t>
            </a:r>
            <a:endParaRPr lang="en-US"/>
          </a:p>
        </p:txBody>
      </p:sp>
      <p:sp>
        <p:nvSpPr>
          <p:cNvPr id="3" name="Text Placeholder 2"/>
          <p:cNvSpPr>
            <a:spLocks noGrp="1"/>
          </p:cNvSpPr>
          <p:nvPr>
            <p:ph type="body" idx="1"/>
          </p:nvPr>
        </p:nvSpPr>
        <p:spPr>
          <a:xfrm>
            <a:off x="384629" y="2570169"/>
            <a:ext cx="4187371" cy="628097"/>
          </a:xfrm>
        </p:spPr>
        <p:txBody>
          <a:bodyPr>
            <a:normAutofit/>
          </a:bodyPr>
          <a:lstStyle>
            <a:lvl1pPr marL="0" indent="0">
              <a:lnSpc>
                <a:spcPts val="1600"/>
              </a:lnSpc>
              <a:buNone/>
              <a:defRPr sz="2000">
                <a:solidFill>
                  <a:srgbClr val="FFFFFF"/>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064894483"/>
      </p:ext>
    </p:extLst>
  </p:cSld>
  <p:clrMapOvr>
    <a:masterClrMapping/>
  </p:clrMapOvr>
  <p:extLst>
    <p:ext uri="{DCECCB84-F9BA-43D5-87BE-67443E8EF086}">
      <p15:sldGuideLst xmlns:p15="http://schemas.microsoft.com/office/powerpoint/2012/main">
        <p15:guide id="1" pos="29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Promo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E6C90E-351F-16E8-C1D8-7E37F9141371}"/>
              </a:ext>
            </a:extLst>
          </p:cNvPr>
          <p:cNvPicPr>
            <a:picLocks noChangeAspect="1"/>
          </p:cNvPicPr>
          <p:nvPr userDrawn="1"/>
        </p:nvPicPr>
        <p:blipFill>
          <a:blip r:embed="rId2"/>
          <a:srcRect/>
          <a:stretch/>
        </p:blipFill>
        <p:spPr>
          <a:xfrm>
            <a:off x="269" y="151"/>
            <a:ext cx="9143461" cy="5140385"/>
          </a:xfrm>
          <a:prstGeom prst="rect">
            <a:avLst/>
          </a:prstGeom>
        </p:spPr>
      </p:pic>
      <p:sp>
        <p:nvSpPr>
          <p:cNvPr id="2" name="Title 1"/>
          <p:cNvSpPr>
            <a:spLocks noGrp="1"/>
          </p:cNvSpPr>
          <p:nvPr>
            <p:ph type="ctrTitle"/>
          </p:nvPr>
        </p:nvSpPr>
        <p:spPr>
          <a:xfrm>
            <a:off x="234608" y="2739740"/>
            <a:ext cx="8674784" cy="632544"/>
          </a:xfrm>
        </p:spPr>
        <p:txBody>
          <a:bodyPr anchor="t">
            <a:normAutofit/>
          </a:bodyPr>
          <a:lstStyle>
            <a:lvl1pPr algn="ctr">
              <a:lnSpc>
                <a:spcPts val="3100"/>
              </a:lnSpc>
              <a:defRPr sz="2000" b="1">
                <a:solidFill>
                  <a:srgbClr val="FFFFFF"/>
                </a:solidFill>
              </a:defRPr>
            </a:lvl1pPr>
          </a:lstStyle>
          <a:p>
            <a:r>
              <a:rPr lang="en-GB"/>
              <a:t>Click to edit Master title style</a:t>
            </a:r>
            <a:endParaRPr lang="en-US"/>
          </a:p>
        </p:txBody>
      </p:sp>
      <p:sp>
        <p:nvSpPr>
          <p:cNvPr id="3" name="Subtitle 2"/>
          <p:cNvSpPr>
            <a:spLocks noGrp="1"/>
          </p:cNvSpPr>
          <p:nvPr>
            <p:ph type="subTitle" idx="1"/>
          </p:nvPr>
        </p:nvSpPr>
        <p:spPr>
          <a:xfrm>
            <a:off x="234608" y="1796375"/>
            <a:ext cx="8674784" cy="568806"/>
          </a:xfrm>
        </p:spPr>
        <p:txBody>
          <a:bodyPr anchor="b">
            <a:normAutofit/>
          </a:bodyPr>
          <a:lstStyle>
            <a:lvl1pPr marL="0" indent="0" algn="ctr">
              <a:lnSpc>
                <a:spcPts val="2500"/>
              </a:lnSpc>
              <a:buNone/>
              <a:defRPr sz="2400">
                <a:solidFill>
                  <a:srgbClr val="FFFFF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Tree>
    <p:extLst>
      <p:ext uri="{BB962C8B-B14F-4D97-AF65-F5344CB8AC3E}">
        <p14:creationId xmlns:p14="http://schemas.microsoft.com/office/powerpoint/2010/main" val="1367954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3100"/>
              </a:lnSpc>
              <a:defRPr b="1"/>
            </a:lvl1p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13924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CONTENT Header Only">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D83966FA-DB6B-4EB7-B191-94841F123E69}"/>
              </a:ext>
            </a:extLst>
          </p:cNvPr>
          <p:cNvSpPr>
            <a:spLocks noGrp="1"/>
          </p:cNvSpPr>
          <p:nvPr>
            <p:ph type="dt" sz="half" idx="10"/>
          </p:nvPr>
        </p:nvSpPr>
        <p:spPr/>
        <p:txBody>
          <a:bodyPr/>
          <a:lstStyle/>
          <a:p>
            <a:fld id="{37975335-5E02-40E8-A25C-7062AFCC9FF0}" type="datetime4">
              <a:rPr lang="en-GB"/>
              <a:t>13 November 2025</a:t>
            </a:fld>
            <a:endParaRPr lang="en-GB"/>
          </a:p>
        </p:txBody>
      </p:sp>
      <p:sp>
        <p:nvSpPr>
          <p:cNvPr id="9" name="Text Placeholder Eyebrow">
            <a:extLst>
              <a:ext uri="{FF2B5EF4-FFF2-40B4-BE49-F238E27FC236}">
                <a16:creationId xmlns:a16="http://schemas.microsoft.com/office/drawing/2014/main" id="{F50E2CE7-705B-46D1-868F-F4597E274952}"/>
              </a:ext>
            </a:extLst>
          </p:cNvPr>
          <p:cNvSpPr>
            <a:spLocks noGrp="1"/>
          </p:cNvSpPr>
          <p:nvPr>
            <p:ph type="body" sz="quarter" idx="29" hasCustomPrompt="1"/>
          </p:nvPr>
        </p:nvSpPr>
        <p:spPr>
          <a:xfrm>
            <a:off x="404999" y="361364"/>
            <a:ext cx="1981800" cy="116100"/>
          </a:xfrm>
        </p:spPr>
        <p:txBody>
          <a:bodyPr/>
          <a:lstStyle>
            <a:lvl1pPr marL="0" indent="0">
              <a:lnSpc>
                <a:spcPct val="100000"/>
              </a:lnSpc>
              <a:spcBef>
                <a:spcPts val="0"/>
              </a:spcBef>
              <a:spcAft>
                <a:spcPts val="0"/>
              </a:spcAft>
              <a:buNone/>
              <a:defRPr sz="675">
                <a:solidFill>
                  <a:schemeClr val="bg1"/>
                </a:solidFill>
              </a:defRPr>
            </a:lvl1pPr>
            <a:lvl2pPr marL="135000" indent="0">
              <a:buNone/>
              <a:defRPr sz="675">
                <a:solidFill>
                  <a:schemeClr val="accent1"/>
                </a:solidFill>
              </a:defRPr>
            </a:lvl2pPr>
            <a:lvl3pPr marL="270000" indent="0">
              <a:buNone/>
              <a:defRPr sz="675">
                <a:solidFill>
                  <a:schemeClr val="accent1"/>
                </a:solidFill>
              </a:defRPr>
            </a:lvl3pPr>
            <a:lvl4pPr>
              <a:buNone/>
              <a:defRPr sz="675">
                <a:solidFill>
                  <a:schemeClr val="accent1"/>
                </a:solidFill>
              </a:defRPr>
            </a:lvl4pPr>
            <a:lvl5pPr>
              <a:buNone/>
              <a:defRPr sz="675">
                <a:solidFill>
                  <a:schemeClr val="accent1"/>
                </a:solidFill>
              </a:defRPr>
            </a:lvl5pPr>
          </a:lstStyle>
          <a:p>
            <a:pPr lvl="0"/>
            <a:r>
              <a:rPr lang="en-GB"/>
              <a:t>Click to add Eyebrow text</a:t>
            </a:r>
          </a:p>
        </p:txBody>
      </p:sp>
      <p:sp>
        <p:nvSpPr>
          <p:cNvPr id="6" name="Footer Placeholder 5">
            <a:extLst>
              <a:ext uri="{FF2B5EF4-FFF2-40B4-BE49-F238E27FC236}">
                <a16:creationId xmlns:a16="http://schemas.microsoft.com/office/drawing/2014/main" id="{AC9D9B8E-9A2B-4618-87A4-CFB2EEEB8ADB}"/>
              </a:ext>
            </a:extLst>
          </p:cNvPr>
          <p:cNvSpPr>
            <a:spLocks noGrp="1"/>
          </p:cNvSpPr>
          <p:nvPr>
            <p:ph type="ftr" sz="quarter" idx="11"/>
          </p:nvPr>
        </p:nvSpPr>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7AE21C6C-1F57-4EB8-8A56-7626B37A9D2A}"/>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en-GB"/>
              <a:pPr/>
              <a:t>‹#›</a:t>
            </a:fld>
            <a:endParaRPr lang="en-GB"/>
          </a:p>
        </p:txBody>
      </p:sp>
      <p:sp>
        <p:nvSpPr>
          <p:cNvPr id="8" name="Logo">
            <a:extLst>
              <a:ext uri="{FF2B5EF4-FFF2-40B4-BE49-F238E27FC236}">
                <a16:creationId xmlns:a16="http://schemas.microsoft.com/office/drawing/2014/main" id="{D6037F3E-9165-4E30-973E-0B9DEBC3A255}"/>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bg1"/>
          </a:solidFill>
          <a:ln>
            <a:noFill/>
          </a:ln>
          <a:effectLst/>
        </p:spPr>
        <p:txBody>
          <a:bodyPr wrap="none" anchor="ctr"/>
          <a:lstStyle/>
          <a:p>
            <a:endParaRPr lang="en-GB" sz="1350"/>
          </a:p>
        </p:txBody>
      </p:sp>
    </p:spTree>
    <p:extLst>
      <p:ext uri="{BB962C8B-B14F-4D97-AF65-F5344CB8AC3E}">
        <p14:creationId xmlns:p14="http://schemas.microsoft.com/office/powerpoint/2010/main" val="2204857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p:bg>
      <p:bgPr>
        <a:blipFill>
          <a:blip r:embed="rId2"/>
          <a:stretch>
            <a:fillRect/>
          </a:stretch>
        </a:blipFill>
        <a:effectLst/>
      </p:bgPr>
    </p:bg>
    <p:spTree>
      <p:nvGrpSpPr>
        <p:cNvPr id="1" name=""/>
        <p:cNvGrpSpPr/>
        <p:nvPr/>
      </p:nvGrpSpPr>
      <p:grpSpPr>
        <a:xfrm>
          <a:off x="0" y="0"/>
          <a:ext cx="0" cy="0"/>
          <a:chOff x="0" y="0"/>
          <a:chExt cx="0" cy="0"/>
        </a:xfrm>
      </p:grpSpPr>
      <p:sp>
        <p:nvSpPr>
          <p:cNvPr id="14" name="Footer Placeholder 7" hidden="1">
            <a:extLst>
              <a:ext uri="{FF2B5EF4-FFF2-40B4-BE49-F238E27FC236}">
                <a16:creationId xmlns:a16="http://schemas.microsoft.com/office/drawing/2014/main" id="{BDBD91DF-EEBF-4F90-8EB0-5B46372D5942}"/>
              </a:ext>
            </a:extLst>
          </p:cNvPr>
          <p:cNvSpPr>
            <a:spLocks noGrp="1"/>
          </p:cNvSpPr>
          <p:nvPr>
            <p:ph type="ftr" sz="quarter" idx="3"/>
          </p:nvPr>
        </p:nvSpPr>
        <p:spPr bwMode="white">
          <a:xfrm>
            <a:off x="9144900" y="5143500"/>
            <a:ext cx="0" cy="0"/>
          </a:xfrm>
          <a:prstGeom prst="rect">
            <a:avLst/>
          </a:prstGeom>
        </p:spPr>
        <p:txBody>
          <a:bodyPr vert="horz" lIns="0" tIns="0" rIns="0" bIns="0" rtlCol="0" anchor="t" anchorCtr="0"/>
          <a:lstStyle>
            <a:lvl1pPr algn="l">
              <a:defRPr sz="100">
                <a:noFill/>
              </a:defRPr>
            </a:lvl1pPr>
          </a:lstStyle>
          <a:p>
            <a:endParaRPr lang="en-GB"/>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9144900" y="5143500"/>
            <a:ext cx="0" cy="0"/>
          </a:xfrm>
        </p:spPr>
        <p:txBody>
          <a:bodyPr/>
          <a:lstStyle>
            <a:lvl1pPr>
              <a:defRPr sz="100">
                <a:noFill/>
              </a:defRPr>
            </a:lvl1pPr>
          </a:lstStyle>
          <a:p>
            <a:fld id="{23AA811B-2EBD-4900-905E-5BE206449611}" type="slidenum">
              <a:rPr lang="en-GB" smtClean="0"/>
              <a:pPr/>
              <a:t>‹#›</a:t>
            </a:fld>
            <a:endParaRPr lang="en-GB"/>
          </a:p>
        </p:txBody>
      </p:sp>
      <p:sp>
        <p:nvSpPr>
          <p:cNvPr id="19" name="Rectangle 18">
            <a:extLst>
              <a:ext uri="{FF2B5EF4-FFF2-40B4-BE49-F238E27FC236}">
                <a16:creationId xmlns:a16="http://schemas.microsoft.com/office/drawing/2014/main" id="{2ECEAF09-4087-4DE9-9FE5-1AA7D63567C2}"/>
              </a:ext>
            </a:extLst>
          </p:cNvPr>
          <p:cNvSpPr/>
          <p:nvPr userDrawn="1"/>
        </p:nvSpPr>
        <p:spPr bwMode="white">
          <a:xfrm>
            <a:off x="405000" y="4453140"/>
            <a:ext cx="1282500" cy="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a:p>
        </p:txBody>
      </p:sp>
      <p:sp>
        <p:nvSpPr>
          <p:cNvPr id="8" name="Logo">
            <a:extLst>
              <a:ext uri="{FF2B5EF4-FFF2-40B4-BE49-F238E27FC236}">
                <a16:creationId xmlns:a16="http://schemas.microsoft.com/office/drawing/2014/main" id="{BACEDC41-79C2-4ADA-B739-01C59B4CABDE}"/>
              </a:ext>
            </a:extLst>
          </p:cNvPr>
          <p:cNvSpPr>
            <a:spLocks noChangeArrowheads="1"/>
          </p:cNvSpPr>
          <p:nvPr userDrawn="1"/>
        </p:nvSpPr>
        <p:spPr bwMode="white">
          <a:xfrm>
            <a:off x="417095" y="383604"/>
            <a:ext cx="558028" cy="116063"/>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bg1"/>
          </a:solidFill>
          <a:ln>
            <a:noFill/>
          </a:ln>
          <a:effectLst/>
        </p:spPr>
        <p:txBody>
          <a:bodyPr wrap="none" anchor="ctr"/>
          <a:lstStyle/>
          <a:p>
            <a:endParaRPr lang="en-GB" sz="1350"/>
          </a:p>
        </p:txBody>
      </p:sp>
      <p:sp>
        <p:nvSpPr>
          <p:cNvPr id="2" name="Title 1"/>
          <p:cNvSpPr>
            <a:spLocks noGrp="1"/>
          </p:cNvSpPr>
          <p:nvPr>
            <p:ph type="ctrTitle" hasCustomPrompt="1"/>
          </p:nvPr>
        </p:nvSpPr>
        <p:spPr bwMode="white">
          <a:xfrm>
            <a:off x="404812" y="1485000"/>
            <a:ext cx="6218100" cy="1377000"/>
          </a:xfrm>
        </p:spPr>
        <p:txBody>
          <a:bodyPr anchor="t" anchorCtr="0"/>
          <a:lstStyle>
            <a:lvl1pPr algn="l">
              <a:lnSpc>
                <a:spcPts val="6000"/>
              </a:lnSpc>
              <a:defRPr sz="6600">
                <a:solidFill>
                  <a:schemeClr val="bg1"/>
                </a:solidFill>
              </a:defRPr>
            </a:lvl1pPr>
          </a:lstStyle>
          <a:p>
            <a:r>
              <a:rPr lang="en-GB"/>
              <a:t>Click to add title</a:t>
            </a:r>
          </a:p>
        </p:txBody>
      </p:sp>
      <p:sp>
        <p:nvSpPr>
          <p:cNvPr id="3" name="Subtitle 2"/>
          <p:cNvSpPr>
            <a:spLocks noGrp="1"/>
          </p:cNvSpPr>
          <p:nvPr>
            <p:ph type="subTitle" idx="1" hasCustomPrompt="1"/>
          </p:nvPr>
        </p:nvSpPr>
        <p:spPr bwMode="white">
          <a:xfrm>
            <a:off x="404812" y="2988514"/>
            <a:ext cx="6218100" cy="251267"/>
          </a:xfrm>
        </p:spPr>
        <p:txBody>
          <a:bodyPr/>
          <a:lstStyle>
            <a:lvl1pPr marL="0" indent="0" algn="l">
              <a:spcBef>
                <a:spcPts val="0"/>
              </a:spcBef>
              <a:buFont typeface="Arial" panose="020B0604020202020204" pitchFamily="34" charset="0"/>
              <a:buChar char="​"/>
              <a:defRPr sz="1800" b="0" i="0">
                <a:solidFill>
                  <a:schemeClr val="bg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subtitle</a:t>
            </a:r>
          </a:p>
        </p:txBody>
      </p:sp>
      <p:sp>
        <p:nvSpPr>
          <p:cNvPr id="17" name="Date Placeholder 1">
            <a:extLst>
              <a:ext uri="{FF2B5EF4-FFF2-40B4-BE49-F238E27FC236}">
                <a16:creationId xmlns:a16="http://schemas.microsoft.com/office/drawing/2014/main" id="{6D60C9B8-54EB-4CAF-B33B-5CBD629B423C}"/>
              </a:ext>
            </a:extLst>
          </p:cNvPr>
          <p:cNvSpPr>
            <a:spLocks noGrp="1"/>
          </p:cNvSpPr>
          <p:nvPr>
            <p:ph type="dt" sz="half" idx="2"/>
          </p:nvPr>
        </p:nvSpPr>
        <p:spPr bwMode="white">
          <a:xfrm>
            <a:off x="405000" y="4146321"/>
            <a:ext cx="2686500" cy="162000"/>
          </a:xfrm>
          <a:prstGeom prst="rect">
            <a:avLst/>
          </a:prstGeom>
        </p:spPr>
        <p:txBody>
          <a:bodyPr vert="horz" lIns="0" tIns="0" rIns="0" bIns="0" rtlCol="0" anchor="t" anchorCtr="0"/>
          <a:lstStyle>
            <a:lvl1pPr algn="l">
              <a:defRPr sz="900" b="0" i="0">
                <a:solidFill>
                  <a:schemeClr val="bg1"/>
                </a:solidFill>
                <a:latin typeface="+mn-lt"/>
              </a:defRPr>
            </a:lvl1pPr>
          </a:lstStyle>
          <a:p>
            <a:fld id="{5FBE3608-B525-5A41-AF80-D5C61D826C3E}" type="datetime4">
              <a:rPr lang="en-US" smtClean="0"/>
              <a:pPr/>
              <a:t>November 13, 2025</a:t>
            </a:fld>
            <a:endParaRPr lang="en-GB"/>
          </a:p>
        </p:txBody>
      </p:sp>
      <p:sp>
        <p:nvSpPr>
          <p:cNvPr id="13" name="Text Placeholder 4">
            <a:extLst>
              <a:ext uri="{FF2B5EF4-FFF2-40B4-BE49-F238E27FC236}">
                <a16:creationId xmlns:a16="http://schemas.microsoft.com/office/drawing/2014/main" id="{26F3575C-6CB2-5146-AECD-045130F7B970}"/>
              </a:ext>
            </a:extLst>
          </p:cNvPr>
          <p:cNvSpPr>
            <a:spLocks noGrp="1"/>
          </p:cNvSpPr>
          <p:nvPr>
            <p:ph type="body" sz="quarter" idx="18" hasCustomPrompt="1"/>
          </p:nvPr>
        </p:nvSpPr>
        <p:spPr>
          <a:xfrm>
            <a:off x="404812" y="4572450"/>
            <a:ext cx="3824101" cy="189000"/>
          </a:xfrm>
        </p:spPr>
        <p:txBody>
          <a:bodyPr/>
          <a:lstStyle>
            <a:lvl1pPr marL="0" indent="0">
              <a:lnSpc>
                <a:spcPct val="100000"/>
              </a:lnSpc>
              <a:spcBef>
                <a:spcPts val="0"/>
              </a:spcBef>
              <a:spcAft>
                <a:spcPts val="0"/>
              </a:spcAft>
              <a:buFontTx/>
              <a:buNone/>
              <a:defRPr lang="en-US" sz="1050" b="1" i="0" kern="1200" dirty="0" smtClean="0">
                <a:solidFill>
                  <a:schemeClr val="bg1"/>
                </a:solidFill>
                <a:latin typeface="+mn-lt"/>
                <a:ea typeface="+mn-ea"/>
                <a:cs typeface="+mn-cs"/>
              </a:defRPr>
            </a:lvl1pPr>
            <a:lvl2pPr marL="0" indent="0">
              <a:lnSpc>
                <a:spcPct val="100000"/>
              </a:lnSpc>
              <a:spcBef>
                <a:spcPts val="0"/>
              </a:spcBef>
              <a:spcAft>
                <a:spcPts val="0"/>
              </a:spcAft>
              <a:buFontTx/>
              <a:buNone/>
              <a:defRPr lang="en-US" sz="1050" b="0" kern="1200" dirty="0" smtClean="0">
                <a:solidFill>
                  <a:schemeClr val="bg1"/>
                </a:solidFill>
                <a:latin typeface="+mn-lt"/>
                <a:ea typeface="+mn-ea"/>
                <a:cs typeface="+mn-cs"/>
              </a:defRPr>
            </a:lvl2pPr>
            <a:lvl3pPr marL="0" indent="0">
              <a:lnSpc>
                <a:spcPct val="100000"/>
              </a:lnSpc>
              <a:spcBef>
                <a:spcPts val="0"/>
              </a:spcBef>
              <a:spcAft>
                <a:spcPts val="0"/>
              </a:spcAft>
              <a:buFontTx/>
              <a:buNone/>
              <a:defRPr lang="en-US" sz="1050" b="0" kern="1200" dirty="0" smtClean="0">
                <a:solidFill>
                  <a:schemeClr val="bg1"/>
                </a:solidFill>
                <a:latin typeface="+mn-lt"/>
                <a:ea typeface="+mn-ea"/>
                <a:cs typeface="+mn-cs"/>
              </a:defRPr>
            </a:lvl3pPr>
            <a:lvl4pPr marL="0">
              <a:lnSpc>
                <a:spcPct val="100000"/>
              </a:lnSpc>
              <a:spcBef>
                <a:spcPts val="0"/>
              </a:spcBef>
              <a:spcAft>
                <a:spcPts val="0"/>
              </a:spcAft>
              <a:buFontTx/>
              <a:buNone/>
              <a:defRPr lang="en-US" sz="1050" b="0" kern="1200" dirty="0" smtClean="0">
                <a:solidFill>
                  <a:schemeClr val="bg1"/>
                </a:solidFill>
                <a:latin typeface="+mn-lt"/>
                <a:ea typeface="+mn-ea"/>
                <a:cs typeface="+mn-cs"/>
              </a:defRPr>
            </a:lvl4pPr>
            <a:lvl5pPr marL="0">
              <a:lnSpc>
                <a:spcPct val="100000"/>
              </a:lnSpc>
              <a:spcBef>
                <a:spcPts val="0"/>
              </a:spcBef>
              <a:spcAft>
                <a:spcPts val="0"/>
              </a:spcAft>
              <a:buFontTx/>
              <a:buNone/>
              <a:defRPr lang="en-GB" sz="1050" b="0" kern="1200" dirty="0">
                <a:solidFill>
                  <a:schemeClr val="bg1"/>
                </a:solidFill>
                <a:latin typeface="+mn-lt"/>
                <a:ea typeface="+mn-ea"/>
                <a:cs typeface="+mn-cs"/>
              </a:defRPr>
            </a:lvl5pPr>
            <a:lvl6pPr>
              <a:lnSpc>
                <a:spcPct val="100000"/>
              </a:lnSpc>
              <a:spcBef>
                <a:spcPts val="0"/>
              </a:spcBef>
              <a:spcAft>
                <a:spcPts val="0"/>
              </a:spcAft>
              <a:buNone/>
              <a:defRPr lang="en-US" sz="1050" b="0" kern="1200" cap="none" baseline="0" dirty="0" smtClean="0">
                <a:solidFill>
                  <a:schemeClr val="bg1"/>
                </a:solidFill>
                <a:latin typeface="+mn-lt"/>
                <a:ea typeface="+mn-ea"/>
                <a:cs typeface="+mn-cs"/>
              </a:defRPr>
            </a:lvl6pPr>
            <a:lvl7pPr>
              <a:lnSpc>
                <a:spcPct val="100000"/>
              </a:lnSpc>
              <a:spcBef>
                <a:spcPts val="0"/>
              </a:spcBef>
              <a:spcAft>
                <a:spcPts val="0"/>
              </a:spcAft>
              <a:buNone/>
              <a:defRPr lang="en-US" sz="1050" b="0" kern="1200" cap="none" baseline="0" dirty="0" smtClean="0">
                <a:solidFill>
                  <a:schemeClr val="bg1"/>
                </a:solidFill>
                <a:latin typeface="+mn-lt"/>
                <a:ea typeface="+mn-ea"/>
                <a:cs typeface="+mn-cs"/>
              </a:defRPr>
            </a:lvl7pPr>
            <a:lvl8pPr marL="0" indent="0">
              <a:lnSpc>
                <a:spcPct val="100000"/>
              </a:lnSpc>
              <a:spcBef>
                <a:spcPts val="0"/>
              </a:spcBef>
              <a:spcAft>
                <a:spcPts val="0"/>
              </a:spcAft>
              <a:buNone/>
              <a:defRPr lang="en-US" sz="1050" b="0" kern="1200" cap="none" baseline="0" dirty="0" smtClean="0">
                <a:solidFill>
                  <a:schemeClr val="bg1"/>
                </a:solidFill>
                <a:latin typeface="+mn-lt"/>
                <a:ea typeface="+mn-ea"/>
                <a:cs typeface="+mn-cs"/>
              </a:defRPr>
            </a:lvl8pPr>
            <a:lvl9pPr>
              <a:lnSpc>
                <a:spcPct val="100000"/>
              </a:lnSpc>
              <a:spcBef>
                <a:spcPts val="0"/>
              </a:spcBef>
              <a:spcAft>
                <a:spcPts val="0"/>
              </a:spcAft>
              <a:buNone/>
              <a:defRPr lang="en-GB" sz="1050" b="0" kern="1200" cap="none" baseline="0" dirty="0" smtClean="0">
                <a:solidFill>
                  <a:schemeClr val="bg1"/>
                </a:solidFill>
                <a:latin typeface="+mn-lt"/>
                <a:ea typeface="+mn-ea"/>
                <a:cs typeface="+mn-cs"/>
              </a:defRPr>
            </a:lvl9pPr>
          </a:lstStyle>
          <a:p>
            <a:pPr lvl="0"/>
            <a:r>
              <a:rPr lang="en-GB"/>
              <a:t>Living Consumer Intelligence | </a:t>
            </a:r>
            <a:r>
              <a:rPr lang="en-GB" err="1"/>
              <a:t>business.yougov.com</a:t>
            </a:r>
            <a:endParaRPr lang="en-GB"/>
          </a:p>
        </p:txBody>
      </p:sp>
      <p:sp>
        <p:nvSpPr>
          <p:cNvPr id="18" name="Text Placeholder 17">
            <a:extLst>
              <a:ext uri="{FF2B5EF4-FFF2-40B4-BE49-F238E27FC236}">
                <a16:creationId xmlns:a16="http://schemas.microsoft.com/office/drawing/2014/main" id="{85540F57-BC53-518F-5480-344883A10543}"/>
              </a:ext>
            </a:extLst>
          </p:cNvPr>
          <p:cNvSpPr>
            <a:spLocks noGrp="1"/>
          </p:cNvSpPr>
          <p:nvPr>
            <p:ph type="body" sz="quarter" idx="19" hasCustomPrompt="1"/>
          </p:nvPr>
        </p:nvSpPr>
        <p:spPr>
          <a:xfrm>
            <a:off x="413870" y="962333"/>
            <a:ext cx="1393967" cy="368786"/>
          </a:xfrm>
          <a:prstGeom prst="roundRect">
            <a:avLst>
              <a:gd name="adj" fmla="val 50000"/>
            </a:avLst>
          </a:prstGeom>
          <a:ln>
            <a:solidFill>
              <a:schemeClr val="bg1"/>
            </a:solidFill>
          </a:ln>
        </p:spPr>
        <p:txBody>
          <a:bodyPr lIns="251999" tIns="0" rIns="0" bIns="0" anchor="ctr" anchorCtr="0"/>
          <a:lstStyle>
            <a:lvl1pPr marL="0" indent="0">
              <a:buFont typeface="Arial" panose="020B0604020202020204" pitchFamily="34" charset="0"/>
              <a:buNone/>
              <a:defRPr sz="825" spc="225">
                <a:solidFill>
                  <a:schemeClr val="bg1"/>
                </a:solidFill>
              </a:defRPr>
            </a:lvl1pPr>
          </a:lstStyle>
          <a:p>
            <a:pPr lvl="0"/>
            <a:r>
              <a:rPr lang="en-US"/>
              <a:t>REGION</a:t>
            </a:r>
            <a:endParaRPr lang="en-MX"/>
          </a:p>
        </p:txBody>
      </p:sp>
    </p:spTree>
    <p:extLst>
      <p:ext uri="{BB962C8B-B14F-4D97-AF65-F5344CB8AC3E}">
        <p14:creationId xmlns:p14="http://schemas.microsoft.com/office/powerpoint/2010/main" val="2001043394"/>
      </p:ext>
    </p:extLst>
  </p:cSld>
  <p:clrMapOvr>
    <a:masterClrMapping/>
  </p:clrMapOvr>
  <p:extLst>
    <p:ext uri="{DCECCB84-F9BA-43D5-87BE-67443E8EF086}">
      <p15:sldGuideLst xmlns:p15="http://schemas.microsoft.com/office/powerpoint/2012/main">
        <p15:guide id="1" orient="horz" pos="41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itle Only">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5E5044C4-F1FE-4268-A644-D0B3DB2C7256}"/>
              </a:ext>
            </a:extLst>
          </p:cNvPr>
          <p:cNvSpPr>
            <a:spLocks noGrp="1"/>
          </p:cNvSpPr>
          <p:nvPr>
            <p:ph type="dt" sz="half" idx="10"/>
          </p:nvPr>
        </p:nvSpPr>
        <p:spPr/>
        <p:txBody>
          <a:bodyPr/>
          <a:lstStyle/>
          <a:p>
            <a:fld id="{0D3F2F23-7644-1046-B7FB-44AC7C771F87}" type="datetime4">
              <a:rPr lang="en-US" smtClean="0"/>
              <a:t>November 13, 2025</a:t>
            </a:fld>
            <a:endParaRPr lang="en-GB"/>
          </a:p>
        </p:txBody>
      </p:sp>
      <p:sp>
        <p:nvSpPr>
          <p:cNvPr id="2" name="Title 1">
            <a:extLst>
              <a:ext uri="{FF2B5EF4-FFF2-40B4-BE49-F238E27FC236}">
                <a16:creationId xmlns:a16="http://schemas.microsoft.com/office/drawing/2014/main" id="{24C9D909-49D5-40E7-8A46-904F4218013D}"/>
              </a:ext>
            </a:extLst>
          </p:cNvPr>
          <p:cNvSpPr>
            <a:spLocks noGrp="1"/>
          </p:cNvSpPr>
          <p:nvPr>
            <p:ph type="title" hasCustomPrompt="1"/>
          </p:nvPr>
        </p:nvSpPr>
        <p:spPr>
          <a:xfrm>
            <a:off x="405000" y="680400"/>
            <a:ext cx="8334900" cy="568566"/>
          </a:xfrm>
        </p:spPr>
        <p:txBody>
          <a:bodyPr/>
          <a:lstStyle>
            <a:lvl1pPr>
              <a:lnSpc>
                <a:spcPts val="2475"/>
              </a:lnSpc>
              <a:defRPr sz="2400"/>
            </a:lvl1pPr>
          </a:lstStyle>
          <a:p>
            <a:r>
              <a:rPr lang="en-GB"/>
              <a:t>Click to add title</a:t>
            </a:r>
          </a:p>
        </p:txBody>
      </p:sp>
      <p:sp>
        <p:nvSpPr>
          <p:cNvPr id="16" name="Text Placeholder Eyebrow">
            <a:extLst>
              <a:ext uri="{FF2B5EF4-FFF2-40B4-BE49-F238E27FC236}">
                <a16:creationId xmlns:a16="http://schemas.microsoft.com/office/drawing/2014/main" id="{D358452D-0474-9986-ADE8-275088EBE96A}"/>
              </a:ext>
            </a:extLst>
          </p:cNvPr>
          <p:cNvSpPr>
            <a:spLocks noGrp="1"/>
          </p:cNvSpPr>
          <p:nvPr>
            <p:ph type="body" sz="quarter" idx="29" hasCustomPrompt="1"/>
          </p:nvPr>
        </p:nvSpPr>
        <p:spPr>
          <a:xfrm>
            <a:off x="975122" y="361364"/>
            <a:ext cx="1981800" cy="116100"/>
          </a:xfrm>
        </p:spPr>
        <p:txBody>
          <a:bodyPr/>
          <a:lstStyle>
            <a:lvl1pPr marL="0" indent="0">
              <a:lnSpc>
                <a:spcPct val="100000"/>
              </a:lnSpc>
              <a:spcBef>
                <a:spcPts val="0"/>
              </a:spcBef>
              <a:spcAft>
                <a:spcPts val="0"/>
              </a:spcAft>
              <a:buNone/>
              <a:defRPr sz="675">
                <a:solidFill>
                  <a:schemeClr val="accent1"/>
                </a:solidFill>
              </a:defRPr>
            </a:lvl1pPr>
            <a:lvl2pPr marL="135000" indent="0">
              <a:buNone/>
              <a:defRPr sz="675">
                <a:solidFill>
                  <a:schemeClr val="accent1"/>
                </a:solidFill>
              </a:defRPr>
            </a:lvl2pPr>
            <a:lvl3pPr marL="270000" indent="0">
              <a:buNone/>
              <a:defRPr sz="675">
                <a:solidFill>
                  <a:schemeClr val="accent1"/>
                </a:solidFill>
              </a:defRPr>
            </a:lvl3pPr>
            <a:lvl4pPr>
              <a:buNone/>
              <a:defRPr sz="675">
                <a:solidFill>
                  <a:schemeClr val="accent1"/>
                </a:solidFill>
              </a:defRPr>
            </a:lvl4pPr>
            <a:lvl5pPr>
              <a:buNone/>
              <a:defRPr sz="675">
                <a:solidFill>
                  <a:schemeClr val="accent1"/>
                </a:solidFill>
              </a:defRPr>
            </a:lvl5pPr>
          </a:lstStyle>
          <a:p>
            <a:pPr lvl="0"/>
            <a:r>
              <a:rPr lang="en-GB"/>
              <a:t>Click to add Eyebrow text</a:t>
            </a:r>
          </a:p>
        </p:txBody>
      </p:sp>
      <p:sp>
        <p:nvSpPr>
          <p:cNvPr id="17" name="Logo">
            <a:extLst>
              <a:ext uri="{FF2B5EF4-FFF2-40B4-BE49-F238E27FC236}">
                <a16:creationId xmlns:a16="http://schemas.microsoft.com/office/drawing/2014/main" id="{7D01790C-7C95-1D54-8C64-68574A903593}"/>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cxnSp>
        <p:nvCxnSpPr>
          <p:cNvPr id="18" name="Straight Connector 17">
            <a:extLst>
              <a:ext uri="{FF2B5EF4-FFF2-40B4-BE49-F238E27FC236}">
                <a16:creationId xmlns:a16="http://schemas.microsoft.com/office/drawing/2014/main" id="{C136FF72-4E7D-476B-58CA-C7DA9FAD7329}"/>
              </a:ext>
            </a:extLst>
          </p:cNvPr>
          <p:cNvCxnSpPr>
            <a:cxnSpLocks/>
          </p:cNvCxnSpPr>
          <p:nvPr userDrawn="1"/>
        </p:nvCxnSpPr>
        <p:spPr>
          <a:xfrm>
            <a:off x="404812" y="492919"/>
            <a:ext cx="2682479"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759F407-755C-E19B-7E1B-BAB07ABF4B4D}"/>
              </a:ext>
            </a:extLst>
          </p:cNvPr>
          <p:cNvCxnSpPr>
            <a:cxnSpLocks/>
          </p:cNvCxnSpPr>
          <p:nvPr userDrawn="1"/>
        </p:nvCxnSpPr>
        <p:spPr>
          <a:xfrm>
            <a:off x="3227785" y="492919"/>
            <a:ext cx="551140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Footer Placeholder 3">
            <a:extLst>
              <a:ext uri="{FF2B5EF4-FFF2-40B4-BE49-F238E27FC236}">
                <a16:creationId xmlns:a16="http://schemas.microsoft.com/office/drawing/2014/main" id="{84332308-A7DD-8DC9-19CE-2A47C22B82BE}"/>
              </a:ext>
            </a:extLst>
          </p:cNvPr>
          <p:cNvSpPr>
            <a:spLocks noGrp="1"/>
          </p:cNvSpPr>
          <p:nvPr>
            <p:ph type="ftr" sz="quarter" idx="11"/>
          </p:nvPr>
        </p:nvSpPr>
        <p:spPr>
          <a:xfrm>
            <a:off x="4639866" y="365166"/>
            <a:ext cx="3394472" cy="112298"/>
          </a:xfrm>
        </p:spPr>
        <p:txBody>
          <a:bodyPr/>
          <a:lstStyle/>
          <a:p>
            <a:endParaRPr lang="en-GB"/>
          </a:p>
        </p:txBody>
      </p:sp>
      <p:sp>
        <p:nvSpPr>
          <p:cNvPr id="21" name="Slide Number Placeholder 4">
            <a:extLst>
              <a:ext uri="{FF2B5EF4-FFF2-40B4-BE49-F238E27FC236}">
                <a16:creationId xmlns:a16="http://schemas.microsoft.com/office/drawing/2014/main" id="{6632DED3-6B21-EE89-1B2E-8CDE6F15FEEE}"/>
              </a:ext>
            </a:extLst>
          </p:cNvPr>
          <p:cNvSpPr>
            <a:spLocks noGrp="1"/>
          </p:cNvSpPr>
          <p:nvPr>
            <p:ph type="sldNum" sz="quarter" idx="12"/>
          </p:nvPr>
        </p:nvSpPr>
        <p:spPr>
          <a:xfrm>
            <a:off x="404813" y="361364"/>
            <a:ext cx="202500" cy="116100"/>
          </a:xfrm>
        </p:spPr>
        <p:txBody>
          <a:bodyPr/>
          <a:lstStyle>
            <a:lvl1pPr algn="l">
              <a:defRPr/>
            </a:lvl1pPr>
          </a:lstStyle>
          <a:p>
            <a:fld id="{23AA811B-2EBD-4900-905E-5BE206449611}" type="slidenum">
              <a:rPr lang="en-GB" smtClean="0"/>
              <a:pPr/>
              <a:t>‹#›</a:t>
            </a:fld>
            <a:endParaRPr lang="en-GB"/>
          </a:p>
        </p:txBody>
      </p:sp>
      <p:sp>
        <p:nvSpPr>
          <p:cNvPr id="4" name="Text Placeholder 4">
            <a:extLst>
              <a:ext uri="{FF2B5EF4-FFF2-40B4-BE49-F238E27FC236}">
                <a16:creationId xmlns:a16="http://schemas.microsoft.com/office/drawing/2014/main" id="{5169AFC9-F617-9410-33FC-5B6339661BED}"/>
              </a:ext>
            </a:extLst>
          </p:cNvPr>
          <p:cNvSpPr>
            <a:spLocks noGrp="1"/>
          </p:cNvSpPr>
          <p:nvPr>
            <p:ph type="body" sz="quarter" idx="39" hasCustomPrompt="1"/>
          </p:nvPr>
        </p:nvSpPr>
        <p:spPr>
          <a:xfrm>
            <a:off x="404813" y="4377829"/>
            <a:ext cx="1270294" cy="372345"/>
          </a:xfrm>
          <a:prstGeom prst="roundRect">
            <a:avLst>
              <a:gd name="adj" fmla="val 50000"/>
            </a:avLst>
          </a:prstGeom>
          <a:solidFill>
            <a:srgbClr val="006BDB"/>
          </a:solidFill>
        </p:spPr>
        <p:txBody>
          <a:bodyPr bIns="36000" anchor="ctr" anchorCtr="0"/>
          <a:lstStyle>
            <a:lvl1pPr marL="0" indent="0" algn="ctr">
              <a:buNone/>
              <a:defRPr sz="900" b="1" i="0">
                <a:solidFill>
                  <a:schemeClr val="bg1"/>
                </a:solidFill>
                <a:latin typeface="+mn-lt"/>
              </a:defRPr>
            </a:lvl1pPr>
          </a:lstStyle>
          <a:p>
            <a:pPr lvl="0"/>
            <a:r>
              <a:rPr lang="en-US"/>
              <a:t>Click to add CTA</a:t>
            </a:r>
            <a:endParaRPr lang="en-MX"/>
          </a:p>
        </p:txBody>
      </p:sp>
    </p:spTree>
    <p:extLst>
      <p:ext uri="{BB962C8B-B14F-4D97-AF65-F5344CB8AC3E}">
        <p14:creationId xmlns:p14="http://schemas.microsoft.com/office/powerpoint/2010/main" val="2767599630"/>
      </p:ext>
    </p:extLst>
  </p:cSld>
  <p:clrMapOvr>
    <a:masterClrMapping/>
  </p:clrMapOvr>
  <p:extLst>
    <p:ext uri="{DCECCB84-F9BA-43D5-87BE-67443E8EF086}">
      <p15:sldGuideLst xmlns:p15="http://schemas.microsoft.com/office/powerpoint/2012/main">
        <p15:guide id="1" orient="horz" pos="414">
          <p15:clr>
            <a:srgbClr val="FBAE40"/>
          </p15:clr>
        </p15:guide>
        <p15:guide id="2" orient="horz" pos="104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Three Content">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079DB1F0-FCCC-467F-BFF2-5B26ACFFF655}"/>
              </a:ext>
            </a:extLst>
          </p:cNvPr>
          <p:cNvSpPr>
            <a:spLocks noGrp="1"/>
          </p:cNvSpPr>
          <p:nvPr>
            <p:ph type="dt" sz="half" idx="24"/>
          </p:nvPr>
        </p:nvSpPr>
        <p:spPr/>
        <p:txBody>
          <a:bodyPr/>
          <a:lstStyle/>
          <a:p>
            <a:fld id="{CE629267-344A-C346-9251-F1E10B7FB023}" type="datetime4">
              <a:rPr lang="en-US" smtClean="0"/>
              <a:t>November 13, 2025</a:t>
            </a:fld>
            <a:endParaRPr lang="en-GB"/>
          </a:p>
        </p:txBody>
      </p:sp>
      <p:sp>
        <p:nvSpPr>
          <p:cNvPr id="3" name="Content Placeholder 2"/>
          <p:cNvSpPr>
            <a:spLocks noGrp="1"/>
          </p:cNvSpPr>
          <p:nvPr>
            <p:ph idx="1" hasCustomPrompt="1"/>
          </p:nvPr>
        </p:nvSpPr>
        <p:spPr>
          <a:xfrm>
            <a:off x="404999" y="1485000"/>
            <a:ext cx="2682292" cy="2667900"/>
          </a:xfrm>
          <a:prstGeom prst="roundRect">
            <a:avLst>
              <a:gd name="adj" fmla="val 3772"/>
            </a:avLst>
          </a:prstGeom>
          <a:solidFill>
            <a:schemeClr val="bg1"/>
          </a:solidFill>
          <a:effectLst>
            <a:outerShdw blurRad="176568" sx="102000" sy="102000" algn="ctr" rotWithShape="0">
              <a:prstClr val="black">
                <a:alpha val="9949"/>
              </a:prstClr>
            </a:outerShdw>
          </a:effectLst>
        </p:spPr>
        <p:txBody>
          <a:bodyPr lIns="251999" tIns="251999" rIns="251999" bIns="251999"/>
          <a:lstStyle>
            <a:lvl1pPr>
              <a:defRPr/>
            </a:lvl1pPr>
            <a:lvl5pPr>
              <a:defRPr/>
            </a:lvl5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4" name="Content Placeholder 2">
            <a:extLst>
              <a:ext uri="{FF2B5EF4-FFF2-40B4-BE49-F238E27FC236}">
                <a16:creationId xmlns:a16="http://schemas.microsoft.com/office/drawing/2014/main" id="{FD8223C1-D0CC-511D-306A-EC536C068C5A}"/>
              </a:ext>
            </a:extLst>
          </p:cNvPr>
          <p:cNvSpPr>
            <a:spLocks noGrp="1"/>
          </p:cNvSpPr>
          <p:nvPr>
            <p:ph idx="34" hasCustomPrompt="1"/>
          </p:nvPr>
        </p:nvSpPr>
        <p:spPr>
          <a:xfrm>
            <a:off x="3233405" y="1485000"/>
            <a:ext cx="2682292" cy="2667900"/>
          </a:xfrm>
          <a:prstGeom prst="roundRect">
            <a:avLst>
              <a:gd name="adj" fmla="val 3772"/>
            </a:avLst>
          </a:prstGeom>
          <a:solidFill>
            <a:schemeClr val="bg1"/>
          </a:solidFill>
          <a:effectLst>
            <a:outerShdw blurRad="176568" sx="102000" sy="102000" algn="ctr" rotWithShape="0">
              <a:prstClr val="black">
                <a:alpha val="9949"/>
              </a:prstClr>
            </a:outerShdw>
          </a:effectLst>
        </p:spPr>
        <p:txBody>
          <a:bodyPr lIns="251999" tIns="251999" rIns="251999" bIns="251999"/>
          <a:lstStyle>
            <a:lvl1pPr>
              <a:defRPr/>
            </a:lvl1pPr>
            <a:lvl5pPr>
              <a:defRPr/>
            </a:lvl5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7" name="Content Placeholder 2">
            <a:extLst>
              <a:ext uri="{FF2B5EF4-FFF2-40B4-BE49-F238E27FC236}">
                <a16:creationId xmlns:a16="http://schemas.microsoft.com/office/drawing/2014/main" id="{26C11FB4-713F-ECB5-3A53-64922D6B6302}"/>
              </a:ext>
            </a:extLst>
          </p:cNvPr>
          <p:cNvSpPr>
            <a:spLocks noGrp="1"/>
          </p:cNvSpPr>
          <p:nvPr>
            <p:ph idx="35" hasCustomPrompt="1"/>
          </p:nvPr>
        </p:nvSpPr>
        <p:spPr>
          <a:xfrm>
            <a:off x="6057594" y="1485000"/>
            <a:ext cx="2682292" cy="2667900"/>
          </a:xfrm>
          <a:prstGeom prst="roundRect">
            <a:avLst>
              <a:gd name="adj" fmla="val 3812"/>
            </a:avLst>
          </a:prstGeom>
          <a:solidFill>
            <a:schemeClr val="bg1"/>
          </a:solidFill>
          <a:effectLst>
            <a:outerShdw blurRad="176568" sx="102000" sy="102000" algn="ctr" rotWithShape="0">
              <a:prstClr val="black">
                <a:alpha val="9949"/>
              </a:prstClr>
            </a:outerShdw>
          </a:effectLst>
        </p:spPr>
        <p:txBody>
          <a:bodyPr lIns="251999" tIns="251999" rIns="251999" bIns="251999"/>
          <a:lstStyle>
            <a:lvl1pPr>
              <a:defRPr/>
            </a:lvl1pPr>
            <a:lvl5pPr>
              <a:defRPr/>
            </a:lvl5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2" name="Logo">
            <a:extLst>
              <a:ext uri="{FF2B5EF4-FFF2-40B4-BE49-F238E27FC236}">
                <a16:creationId xmlns:a16="http://schemas.microsoft.com/office/drawing/2014/main" id="{35476EF7-E7B6-6BF5-035B-6500ABED5B4B}"/>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cxnSp>
        <p:nvCxnSpPr>
          <p:cNvPr id="13" name="Straight Connector 12">
            <a:extLst>
              <a:ext uri="{FF2B5EF4-FFF2-40B4-BE49-F238E27FC236}">
                <a16:creationId xmlns:a16="http://schemas.microsoft.com/office/drawing/2014/main" id="{2E707E08-8F3D-D2D3-3E4B-92A035584153}"/>
              </a:ext>
            </a:extLst>
          </p:cNvPr>
          <p:cNvCxnSpPr>
            <a:cxnSpLocks/>
          </p:cNvCxnSpPr>
          <p:nvPr userDrawn="1"/>
        </p:nvCxnSpPr>
        <p:spPr>
          <a:xfrm>
            <a:off x="404812" y="492919"/>
            <a:ext cx="2682479"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700EDED-87F2-6157-B579-BEA5048AFD68}"/>
              </a:ext>
            </a:extLst>
          </p:cNvPr>
          <p:cNvCxnSpPr>
            <a:cxnSpLocks/>
          </p:cNvCxnSpPr>
          <p:nvPr userDrawn="1"/>
        </p:nvCxnSpPr>
        <p:spPr>
          <a:xfrm>
            <a:off x="3227785" y="492919"/>
            <a:ext cx="551140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Footer Placeholder 3">
            <a:extLst>
              <a:ext uri="{FF2B5EF4-FFF2-40B4-BE49-F238E27FC236}">
                <a16:creationId xmlns:a16="http://schemas.microsoft.com/office/drawing/2014/main" id="{03EC5253-0CF9-5F85-F8CA-910F01CB4279}"/>
              </a:ext>
            </a:extLst>
          </p:cNvPr>
          <p:cNvSpPr>
            <a:spLocks noGrp="1"/>
          </p:cNvSpPr>
          <p:nvPr>
            <p:ph type="ftr" sz="quarter" idx="11"/>
          </p:nvPr>
        </p:nvSpPr>
        <p:spPr>
          <a:xfrm>
            <a:off x="4639866" y="365166"/>
            <a:ext cx="3394472" cy="112298"/>
          </a:xfrm>
        </p:spPr>
        <p:txBody>
          <a:bodyPr/>
          <a:lstStyle/>
          <a:p>
            <a:endParaRPr lang="en-GB"/>
          </a:p>
        </p:txBody>
      </p:sp>
      <p:sp>
        <p:nvSpPr>
          <p:cNvPr id="19" name="Text Placeholder Eyebrow">
            <a:extLst>
              <a:ext uri="{FF2B5EF4-FFF2-40B4-BE49-F238E27FC236}">
                <a16:creationId xmlns:a16="http://schemas.microsoft.com/office/drawing/2014/main" id="{B39231A9-FE75-22F5-1A18-8D6E71B79258}"/>
              </a:ext>
            </a:extLst>
          </p:cNvPr>
          <p:cNvSpPr>
            <a:spLocks noGrp="1"/>
          </p:cNvSpPr>
          <p:nvPr>
            <p:ph type="body" sz="quarter" idx="29" hasCustomPrompt="1"/>
          </p:nvPr>
        </p:nvSpPr>
        <p:spPr>
          <a:xfrm>
            <a:off x="975122" y="361364"/>
            <a:ext cx="1981800" cy="116100"/>
          </a:xfrm>
        </p:spPr>
        <p:txBody>
          <a:bodyPr/>
          <a:lstStyle>
            <a:lvl1pPr marL="0" indent="0">
              <a:lnSpc>
                <a:spcPct val="100000"/>
              </a:lnSpc>
              <a:spcBef>
                <a:spcPts val="0"/>
              </a:spcBef>
              <a:spcAft>
                <a:spcPts val="0"/>
              </a:spcAft>
              <a:buNone/>
              <a:defRPr sz="675">
                <a:solidFill>
                  <a:schemeClr val="accent1"/>
                </a:solidFill>
              </a:defRPr>
            </a:lvl1pPr>
            <a:lvl2pPr marL="135000" indent="0">
              <a:buNone/>
              <a:defRPr sz="675">
                <a:solidFill>
                  <a:schemeClr val="accent1"/>
                </a:solidFill>
              </a:defRPr>
            </a:lvl2pPr>
            <a:lvl3pPr marL="270000" indent="0">
              <a:buNone/>
              <a:defRPr sz="675">
                <a:solidFill>
                  <a:schemeClr val="accent1"/>
                </a:solidFill>
              </a:defRPr>
            </a:lvl3pPr>
            <a:lvl4pPr>
              <a:buNone/>
              <a:defRPr sz="675">
                <a:solidFill>
                  <a:schemeClr val="accent1"/>
                </a:solidFill>
              </a:defRPr>
            </a:lvl4pPr>
            <a:lvl5pPr>
              <a:buNone/>
              <a:defRPr sz="675">
                <a:solidFill>
                  <a:schemeClr val="accent1"/>
                </a:solidFill>
              </a:defRPr>
            </a:lvl5pPr>
          </a:lstStyle>
          <a:p>
            <a:pPr lvl="0"/>
            <a:r>
              <a:rPr lang="en-GB"/>
              <a:t>Click to add Eyebrow text</a:t>
            </a:r>
          </a:p>
        </p:txBody>
      </p:sp>
      <p:sp>
        <p:nvSpPr>
          <p:cNvPr id="20" name="Slide Number Placeholder 4">
            <a:extLst>
              <a:ext uri="{FF2B5EF4-FFF2-40B4-BE49-F238E27FC236}">
                <a16:creationId xmlns:a16="http://schemas.microsoft.com/office/drawing/2014/main" id="{D131E4D2-401D-AF0D-3FEB-31DF19AA16D1}"/>
              </a:ext>
            </a:extLst>
          </p:cNvPr>
          <p:cNvSpPr>
            <a:spLocks noGrp="1"/>
          </p:cNvSpPr>
          <p:nvPr>
            <p:ph type="sldNum" sz="quarter" idx="12"/>
          </p:nvPr>
        </p:nvSpPr>
        <p:spPr>
          <a:xfrm>
            <a:off x="404813" y="361364"/>
            <a:ext cx="202500" cy="116100"/>
          </a:xfrm>
        </p:spPr>
        <p:txBody>
          <a:bodyPr/>
          <a:lstStyle>
            <a:lvl1pPr algn="l">
              <a:defRPr/>
            </a:lvl1pPr>
          </a:lstStyle>
          <a:p>
            <a:fld id="{23AA811B-2EBD-4900-905E-5BE206449611}" type="slidenum">
              <a:rPr lang="en-GB" smtClean="0"/>
              <a:pPr/>
              <a:t>‹#›</a:t>
            </a:fld>
            <a:endParaRPr lang="en-GB"/>
          </a:p>
        </p:txBody>
      </p:sp>
      <p:sp>
        <p:nvSpPr>
          <p:cNvPr id="9" name="Title 1">
            <a:extLst>
              <a:ext uri="{FF2B5EF4-FFF2-40B4-BE49-F238E27FC236}">
                <a16:creationId xmlns:a16="http://schemas.microsoft.com/office/drawing/2014/main" id="{1EB0D09A-9E40-1D86-E19D-4777C4890F1A}"/>
              </a:ext>
            </a:extLst>
          </p:cNvPr>
          <p:cNvSpPr>
            <a:spLocks noGrp="1"/>
          </p:cNvSpPr>
          <p:nvPr>
            <p:ph type="title" hasCustomPrompt="1"/>
          </p:nvPr>
        </p:nvSpPr>
        <p:spPr>
          <a:xfrm>
            <a:off x="405000" y="680400"/>
            <a:ext cx="8334900" cy="568566"/>
          </a:xfrm>
        </p:spPr>
        <p:txBody>
          <a:bodyPr/>
          <a:lstStyle>
            <a:lvl1pPr>
              <a:lnSpc>
                <a:spcPts val="2475"/>
              </a:lnSpc>
              <a:defRPr sz="2400"/>
            </a:lvl1pPr>
          </a:lstStyle>
          <a:p>
            <a:r>
              <a:rPr lang="en-GB"/>
              <a:t>Click to add title</a:t>
            </a:r>
          </a:p>
        </p:txBody>
      </p:sp>
      <p:sp>
        <p:nvSpPr>
          <p:cNvPr id="2" name="Text Placeholder 4">
            <a:extLst>
              <a:ext uri="{FF2B5EF4-FFF2-40B4-BE49-F238E27FC236}">
                <a16:creationId xmlns:a16="http://schemas.microsoft.com/office/drawing/2014/main" id="{FEFFE33C-F5ED-F28A-A8E2-B2D9041C4D99}"/>
              </a:ext>
            </a:extLst>
          </p:cNvPr>
          <p:cNvSpPr>
            <a:spLocks noGrp="1"/>
          </p:cNvSpPr>
          <p:nvPr>
            <p:ph type="body" sz="quarter" idx="39" hasCustomPrompt="1"/>
          </p:nvPr>
        </p:nvSpPr>
        <p:spPr>
          <a:xfrm>
            <a:off x="404813" y="4377829"/>
            <a:ext cx="1270294" cy="372345"/>
          </a:xfrm>
          <a:prstGeom prst="roundRect">
            <a:avLst>
              <a:gd name="adj" fmla="val 50000"/>
            </a:avLst>
          </a:prstGeom>
          <a:solidFill>
            <a:srgbClr val="006BDB"/>
          </a:solidFill>
        </p:spPr>
        <p:txBody>
          <a:bodyPr bIns="36000" anchor="ctr" anchorCtr="0"/>
          <a:lstStyle>
            <a:lvl1pPr marL="0" indent="0" algn="ctr">
              <a:buNone/>
              <a:defRPr sz="900" b="1" i="0">
                <a:solidFill>
                  <a:schemeClr val="bg1"/>
                </a:solidFill>
                <a:latin typeface="+mn-lt"/>
              </a:defRPr>
            </a:lvl1pPr>
          </a:lstStyle>
          <a:p>
            <a:pPr lvl="0"/>
            <a:r>
              <a:rPr lang="en-US"/>
              <a:t>Click to add CTA</a:t>
            </a:r>
            <a:endParaRPr lang="en-MX"/>
          </a:p>
        </p:txBody>
      </p:sp>
    </p:spTree>
    <p:extLst>
      <p:ext uri="{BB962C8B-B14F-4D97-AF65-F5344CB8AC3E}">
        <p14:creationId xmlns:p14="http://schemas.microsoft.com/office/powerpoint/2010/main" val="672196077"/>
      </p:ext>
    </p:extLst>
  </p:cSld>
  <p:clrMapOvr>
    <a:masterClrMapping/>
  </p:clrMapOvr>
  <p:extLst>
    <p:ext uri="{DCECCB84-F9BA-43D5-87BE-67443E8EF086}">
      <p15:sldGuideLst xmlns:p15="http://schemas.microsoft.com/office/powerpoint/2012/main">
        <p15:guide id="1" orient="horz" pos="104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351" y="273844"/>
            <a:ext cx="8513379"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357351" y="1369219"/>
            <a:ext cx="8513379" cy="306037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B759B001-A669-913B-4430-1B8A3A80C162}"/>
              </a:ext>
            </a:extLst>
          </p:cNvPr>
          <p:cNvPicPr>
            <a:picLocks noChangeAspect="1"/>
          </p:cNvPicPr>
          <p:nvPr userDrawn="1"/>
        </p:nvPicPr>
        <p:blipFill>
          <a:blip r:embed="rId8"/>
          <a:srcRect t="6310" b="6310"/>
          <a:stretch/>
        </p:blipFill>
        <p:spPr>
          <a:xfrm>
            <a:off x="0" y="4704809"/>
            <a:ext cx="9144000" cy="438692"/>
          </a:xfrm>
          <a:prstGeom prst="rect">
            <a:avLst/>
          </a:prstGeom>
        </p:spPr>
      </p:pic>
    </p:spTree>
    <p:extLst>
      <p:ext uri="{BB962C8B-B14F-4D97-AF65-F5344CB8AC3E}">
        <p14:creationId xmlns:p14="http://schemas.microsoft.com/office/powerpoint/2010/main" val="4160657856"/>
      </p:ext>
    </p:extLst>
  </p:cSld>
  <p:clrMap bg1="lt1" tx1="dk1" bg2="lt2" tx2="dk2" accent1="accent1" accent2="accent2" accent3="accent3" accent4="accent4" accent5="accent5" accent6="accent6" hlink="hlink" folHlink="folHlink"/>
  <p:sldLayoutIdLst>
    <p:sldLayoutId id="2147483715" r:id="rId1"/>
    <p:sldLayoutId id="2147483710" r:id="rId2"/>
    <p:sldLayoutId id="2147483712" r:id="rId3"/>
    <p:sldLayoutId id="2147483714" r:id="rId4"/>
    <p:sldLayoutId id="2147483709" r:id="rId5"/>
    <p:sldLayoutId id="2147483716" r:id="rId6"/>
  </p:sldLayoutIdLst>
  <p:txStyles>
    <p:titleStyle>
      <a:lvl1pPr algn="l" defTabSz="685800" rtl="0" eaLnBrk="1" latinLnBrk="0" hangingPunct="1">
        <a:lnSpc>
          <a:spcPts val="3000"/>
        </a:lnSpc>
        <a:spcBef>
          <a:spcPct val="0"/>
        </a:spcBef>
        <a:buNone/>
        <a:defRPr sz="30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Group guide" hidden="1">
            <a:extLst>
              <a:ext uri="{FF2B5EF4-FFF2-40B4-BE49-F238E27FC236}">
                <a16:creationId xmlns:a16="http://schemas.microsoft.com/office/drawing/2014/main" id="{E985DA37-A332-4770-BDA5-42D84824B99A}"/>
              </a:ext>
            </a:extLst>
          </p:cNvPr>
          <p:cNvGrpSpPr/>
          <p:nvPr userDrawn="1"/>
        </p:nvGrpSpPr>
        <p:grpSpPr>
          <a:xfrm>
            <a:off x="0" y="0"/>
            <a:ext cx="9144000" cy="675000"/>
            <a:chOff x="0" y="0"/>
            <a:chExt cx="12192000" cy="900000"/>
          </a:xfrm>
        </p:grpSpPr>
        <p:sp>
          <p:nvSpPr>
            <p:cNvPr id="11" name="Slide Number Placeholder 3">
              <a:extLst>
                <a:ext uri="{FF2B5EF4-FFF2-40B4-BE49-F238E27FC236}">
                  <a16:creationId xmlns:a16="http://schemas.microsoft.com/office/drawing/2014/main" id="{CF91F00B-1F3B-430E-A283-B4F9D9941BDE}"/>
                </a:ext>
              </a:extLst>
            </p:cNvPr>
            <p:cNvSpPr txBox="1">
              <a:spLocks/>
            </p:cNvSpPr>
            <p:nvPr userDrawn="1"/>
          </p:nvSpPr>
          <p:spPr>
            <a:xfrm>
              <a:off x="3362400" y="481818"/>
              <a:ext cx="270000" cy="15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z="1350" smtClean="0"/>
                <a:pPr/>
                <a:t>‹#›</a:t>
              </a:fld>
              <a:endParaRPr lang="en-GB" sz="1350"/>
            </a:p>
          </p:txBody>
        </p:sp>
        <p:sp>
          <p:nvSpPr>
            <p:cNvPr id="12" name="Rectangle 11">
              <a:extLst>
                <a:ext uri="{FF2B5EF4-FFF2-40B4-BE49-F238E27FC236}">
                  <a16:creationId xmlns:a16="http://schemas.microsoft.com/office/drawing/2014/main" id="{1FE622B8-F672-422B-8D00-701CE4CCEDFB}"/>
                </a:ext>
              </a:extLst>
            </p:cNvPr>
            <p:cNvSpPr/>
            <p:nvPr userDrawn="1"/>
          </p:nvSpPr>
          <p:spPr>
            <a:xfrm>
              <a:off x="0" y="0"/>
              <a:ext cx="539749" cy="90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Rectangle 12">
              <a:extLst>
                <a:ext uri="{FF2B5EF4-FFF2-40B4-BE49-F238E27FC236}">
                  <a16:creationId xmlns:a16="http://schemas.microsoft.com/office/drawing/2014/main" id="{B67FE2E9-90AC-4127-A151-0AC6F798925B}"/>
                </a:ext>
              </a:extLst>
            </p:cNvPr>
            <p:cNvSpPr/>
            <p:nvPr userDrawn="1"/>
          </p:nvSpPr>
          <p:spPr>
            <a:xfrm>
              <a:off x="540000"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Rectangle 13">
              <a:extLst>
                <a:ext uri="{FF2B5EF4-FFF2-40B4-BE49-F238E27FC236}">
                  <a16:creationId xmlns:a16="http://schemas.microsoft.com/office/drawing/2014/main" id="{76A4C998-EDA8-4F3D-85DD-FA691F8E0A29}"/>
                </a:ext>
              </a:extLst>
            </p:cNvPr>
            <p:cNvSpPr/>
            <p:nvPr userDrawn="1"/>
          </p:nvSpPr>
          <p:spPr>
            <a:xfrm>
              <a:off x="12996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 name="Rectangle 14">
              <a:extLst>
                <a:ext uri="{FF2B5EF4-FFF2-40B4-BE49-F238E27FC236}">
                  <a16:creationId xmlns:a16="http://schemas.microsoft.com/office/drawing/2014/main" id="{EBC71813-76AD-4C6B-8849-F48EE09CE4DB}"/>
                </a:ext>
              </a:extLst>
            </p:cNvPr>
            <p:cNvSpPr/>
            <p:nvPr userDrawn="1"/>
          </p:nvSpPr>
          <p:spPr>
            <a:xfrm>
              <a:off x="1481236"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6" name="Rectangle 15">
              <a:extLst>
                <a:ext uri="{FF2B5EF4-FFF2-40B4-BE49-F238E27FC236}">
                  <a16:creationId xmlns:a16="http://schemas.microsoft.com/office/drawing/2014/main" id="{585C3B98-E905-4981-B031-8990C3C8B06D}"/>
                </a:ext>
              </a:extLst>
            </p:cNvPr>
            <p:cNvSpPr/>
            <p:nvPr userDrawn="1"/>
          </p:nvSpPr>
          <p:spPr>
            <a:xfrm>
              <a:off x="22410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7" name="Rectangle 16">
              <a:extLst>
                <a:ext uri="{FF2B5EF4-FFF2-40B4-BE49-F238E27FC236}">
                  <a16:creationId xmlns:a16="http://schemas.microsoft.com/office/drawing/2014/main" id="{A82C2C86-A82E-429D-945C-27AF21DF2D05}"/>
                </a:ext>
              </a:extLst>
            </p:cNvPr>
            <p:cNvSpPr/>
            <p:nvPr userDrawn="1"/>
          </p:nvSpPr>
          <p:spPr>
            <a:xfrm>
              <a:off x="2422472"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8" name="Rectangle 17">
              <a:extLst>
                <a:ext uri="{FF2B5EF4-FFF2-40B4-BE49-F238E27FC236}">
                  <a16:creationId xmlns:a16="http://schemas.microsoft.com/office/drawing/2014/main" id="{6B3F4B88-DBC2-4774-8709-5C2EA2FDB812}"/>
                </a:ext>
              </a:extLst>
            </p:cNvPr>
            <p:cNvSpPr/>
            <p:nvPr userDrawn="1"/>
          </p:nvSpPr>
          <p:spPr>
            <a:xfrm>
              <a:off x="31824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Rectangle 18">
              <a:extLst>
                <a:ext uri="{FF2B5EF4-FFF2-40B4-BE49-F238E27FC236}">
                  <a16:creationId xmlns:a16="http://schemas.microsoft.com/office/drawing/2014/main" id="{249E338A-F780-432C-9929-7C2FA4A4E131}"/>
                </a:ext>
              </a:extLst>
            </p:cNvPr>
            <p:cNvSpPr/>
            <p:nvPr userDrawn="1"/>
          </p:nvSpPr>
          <p:spPr>
            <a:xfrm>
              <a:off x="3363708"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0" name="Rectangle 19">
              <a:extLst>
                <a:ext uri="{FF2B5EF4-FFF2-40B4-BE49-F238E27FC236}">
                  <a16:creationId xmlns:a16="http://schemas.microsoft.com/office/drawing/2014/main" id="{EE37327B-583B-40AB-8D04-E7B95EA9BEF2}"/>
                </a:ext>
              </a:extLst>
            </p:cNvPr>
            <p:cNvSpPr/>
            <p:nvPr userDrawn="1"/>
          </p:nvSpPr>
          <p:spPr>
            <a:xfrm>
              <a:off x="41238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Rectangle 20">
              <a:extLst>
                <a:ext uri="{FF2B5EF4-FFF2-40B4-BE49-F238E27FC236}">
                  <a16:creationId xmlns:a16="http://schemas.microsoft.com/office/drawing/2014/main" id="{9175DAB5-5A90-4EA2-86B6-925B496E6EC6}"/>
                </a:ext>
              </a:extLst>
            </p:cNvPr>
            <p:cNvSpPr/>
            <p:nvPr userDrawn="1"/>
          </p:nvSpPr>
          <p:spPr>
            <a:xfrm>
              <a:off x="4304944"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2" name="Rectangle 21">
              <a:extLst>
                <a:ext uri="{FF2B5EF4-FFF2-40B4-BE49-F238E27FC236}">
                  <a16:creationId xmlns:a16="http://schemas.microsoft.com/office/drawing/2014/main" id="{B55E3ED5-D435-46B0-A3BB-580299F0836C}"/>
                </a:ext>
              </a:extLst>
            </p:cNvPr>
            <p:cNvSpPr/>
            <p:nvPr userDrawn="1"/>
          </p:nvSpPr>
          <p:spPr>
            <a:xfrm>
              <a:off x="50652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3" name="Rectangle 22">
              <a:extLst>
                <a:ext uri="{FF2B5EF4-FFF2-40B4-BE49-F238E27FC236}">
                  <a16:creationId xmlns:a16="http://schemas.microsoft.com/office/drawing/2014/main" id="{B34C85DA-E7B5-4762-BBCE-DF677ED45B50}"/>
                </a:ext>
              </a:extLst>
            </p:cNvPr>
            <p:cNvSpPr/>
            <p:nvPr userDrawn="1"/>
          </p:nvSpPr>
          <p:spPr>
            <a:xfrm>
              <a:off x="5246180"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4" name="Rectangle 23">
              <a:extLst>
                <a:ext uri="{FF2B5EF4-FFF2-40B4-BE49-F238E27FC236}">
                  <a16:creationId xmlns:a16="http://schemas.microsoft.com/office/drawing/2014/main" id="{4C5CBB31-C438-491A-9BD2-9E9A20743A9D}"/>
                </a:ext>
              </a:extLst>
            </p:cNvPr>
            <p:cNvSpPr/>
            <p:nvPr userDrawn="1"/>
          </p:nvSpPr>
          <p:spPr>
            <a:xfrm>
              <a:off x="60066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5" name="Rectangle 24">
              <a:extLst>
                <a:ext uri="{FF2B5EF4-FFF2-40B4-BE49-F238E27FC236}">
                  <a16:creationId xmlns:a16="http://schemas.microsoft.com/office/drawing/2014/main" id="{6A42A0C8-1264-4ECA-B65F-FE50640421C6}"/>
                </a:ext>
              </a:extLst>
            </p:cNvPr>
            <p:cNvSpPr/>
            <p:nvPr userDrawn="1"/>
          </p:nvSpPr>
          <p:spPr>
            <a:xfrm>
              <a:off x="6187416"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6" name="Rectangle 25">
              <a:extLst>
                <a:ext uri="{FF2B5EF4-FFF2-40B4-BE49-F238E27FC236}">
                  <a16:creationId xmlns:a16="http://schemas.microsoft.com/office/drawing/2014/main" id="{FCD5F723-CD3A-4A32-8CD7-5596EAB5AD2E}"/>
                </a:ext>
              </a:extLst>
            </p:cNvPr>
            <p:cNvSpPr/>
            <p:nvPr userDrawn="1"/>
          </p:nvSpPr>
          <p:spPr>
            <a:xfrm>
              <a:off x="69480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7" name="Rectangle 26">
              <a:extLst>
                <a:ext uri="{FF2B5EF4-FFF2-40B4-BE49-F238E27FC236}">
                  <a16:creationId xmlns:a16="http://schemas.microsoft.com/office/drawing/2014/main" id="{C2CD6379-E499-4471-9E66-B12E22A860A1}"/>
                </a:ext>
              </a:extLst>
            </p:cNvPr>
            <p:cNvSpPr/>
            <p:nvPr userDrawn="1"/>
          </p:nvSpPr>
          <p:spPr>
            <a:xfrm>
              <a:off x="7128652"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Rectangle 27">
              <a:extLst>
                <a:ext uri="{FF2B5EF4-FFF2-40B4-BE49-F238E27FC236}">
                  <a16:creationId xmlns:a16="http://schemas.microsoft.com/office/drawing/2014/main" id="{12F954B9-DAFE-4935-9A4A-2E32BB71A796}"/>
                </a:ext>
              </a:extLst>
            </p:cNvPr>
            <p:cNvSpPr/>
            <p:nvPr userDrawn="1"/>
          </p:nvSpPr>
          <p:spPr>
            <a:xfrm>
              <a:off x="78894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9" name="Rectangle 28">
              <a:extLst>
                <a:ext uri="{FF2B5EF4-FFF2-40B4-BE49-F238E27FC236}">
                  <a16:creationId xmlns:a16="http://schemas.microsoft.com/office/drawing/2014/main" id="{96E7E691-112B-4BD5-B618-B58C74FD9358}"/>
                </a:ext>
              </a:extLst>
            </p:cNvPr>
            <p:cNvSpPr/>
            <p:nvPr userDrawn="1"/>
          </p:nvSpPr>
          <p:spPr>
            <a:xfrm>
              <a:off x="8069888"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0" name="Rectangle 29">
              <a:extLst>
                <a:ext uri="{FF2B5EF4-FFF2-40B4-BE49-F238E27FC236}">
                  <a16:creationId xmlns:a16="http://schemas.microsoft.com/office/drawing/2014/main" id="{9DFF8352-568B-4780-8900-DB0385591717}"/>
                </a:ext>
              </a:extLst>
            </p:cNvPr>
            <p:cNvSpPr/>
            <p:nvPr userDrawn="1"/>
          </p:nvSpPr>
          <p:spPr>
            <a:xfrm>
              <a:off x="88308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1" name="Rectangle 30">
              <a:extLst>
                <a:ext uri="{FF2B5EF4-FFF2-40B4-BE49-F238E27FC236}">
                  <a16:creationId xmlns:a16="http://schemas.microsoft.com/office/drawing/2014/main" id="{CBEEFC0A-631B-41D4-9984-2E629EB7E7E2}"/>
                </a:ext>
              </a:extLst>
            </p:cNvPr>
            <p:cNvSpPr/>
            <p:nvPr userDrawn="1"/>
          </p:nvSpPr>
          <p:spPr>
            <a:xfrm>
              <a:off x="9011124"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2" name="Rectangle 31">
              <a:extLst>
                <a:ext uri="{FF2B5EF4-FFF2-40B4-BE49-F238E27FC236}">
                  <a16:creationId xmlns:a16="http://schemas.microsoft.com/office/drawing/2014/main" id="{CB929431-BD6A-45BC-A306-4CFE1F3BB180}"/>
                </a:ext>
              </a:extLst>
            </p:cNvPr>
            <p:cNvSpPr/>
            <p:nvPr userDrawn="1"/>
          </p:nvSpPr>
          <p:spPr>
            <a:xfrm>
              <a:off x="97722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3" name="Rectangle 32">
              <a:extLst>
                <a:ext uri="{FF2B5EF4-FFF2-40B4-BE49-F238E27FC236}">
                  <a16:creationId xmlns:a16="http://schemas.microsoft.com/office/drawing/2014/main" id="{18D9816D-E982-46F9-97D3-C05CA83A3B9D}"/>
                </a:ext>
              </a:extLst>
            </p:cNvPr>
            <p:cNvSpPr/>
            <p:nvPr userDrawn="1"/>
          </p:nvSpPr>
          <p:spPr>
            <a:xfrm>
              <a:off x="9952360"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4" name="Rectangle 33">
              <a:extLst>
                <a:ext uri="{FF2B5EF4-FFF2-40B4-BE49-F238E27FC236}">
                  <a16:creationId xmlns:a16="http://schemas.microsoft.com/office/drawing/2014/main" id="{6D63B170-C73A-4272-B9CD-EF8F90438771}"/>
                </a:ext>
              </a:extLst>
            </p:cNvPr>
            <p:cNvSpPr/>
            <p:nvPr userDrawn="1"/>
          </p:nvSpPr>
          <p:spPr>
            <a:xfrm>
              <a:off x="107136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5" name="Rectangle 34">
              <a:extLst>
                <a:ext uri="{FF2B5EF4-FFF2-40B4-BE49-F238E27FC236}">
                  <a16:creationId xmlns:a16="http://schemas.microsoft.com/office/drawing/2014/main" id="{839930CA-85CD-4FA9-A2A1-7AD604B5E55E}"/>
                </a:ext>
              </a:extLst>
            </p:cNvPr>
            <p:cNvSpPr/>
            <p:nvPr userDrawn="1"/>
          </p:nvSpPr>
          <p:spPr>
            <a:xfrm>
              <a:off x="10893600"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6" name="Rectangle 35">
              <a:extLst>
                <a:ext uri="{FF2B5EF4-FFF2-40B4-BE49-F238E27FC236}">
                  <a16:creationId xmlns:a16="http://schemas.microsoft.com/office/drawing/2014/main" id="{FE3DA1E3-7FE7-4866-8EE9-370387D65889}"/>
                </a:ext>
              </a:extLst>
            </p:cNvPr>
            <p:cNvSpPr/>
            <p:nvPr userDrawn="1"/>
          </p:nvSpPr>
          <p:spPr>
            <a:xfrm>
              <a:off x="11652251" y="0"/>
              <a:ext cx="539749" cy="90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
        <p:nvSpPr>
          <p:cNvPr id="2" name="Date Placeholder 1" hidden="1">
            <a:extLst>
              <a:ext uri="{FF2B5EF4-FFF2-40B4-BE49-F238E27FC236}">
                <a16:creationId xmlns:a16="http://schemas.microsoft.com/office/drawing/2014/main" id="{0643F1B6-0743-4D14-8B95-B030120DE5D1}"/>
              </a:ext>
            </a:extLst>
          </p:cNvPr>
          <p:cNvSpPr>
            <a:spLocks noGrp="1"/>
          </p:cNvSpPr>
          <p:nvPr>
            <p:ph type="dt" sz="half" idx="2"/>
          </p:nvPr>
        </p:nvSpPr>
        <p:spPr>
          <a:xfrm>
            <a:off x="9144900" y="5143500"/>
            <a:ext cx="0" cy="0"/>
          </a:xfrm>
          <a:prstGeom prst="rect">
            <a:avLst/>
          </a:prstGeom>
        </p:spPr>
        <p:txBody>
          <a:bodyPr vert="horz" lIns="0" tIns="0" rIns="0" bIns="0" rtlCol="0" anchor="t" anchorCtr="0"/>
          <a:lstStyle>
            <a:lvl1pPr algn="l">
              <a:defRPr sz="100">
                <a:noFill/>
              </a:defRPr>
            </a:lvl1pPr>
          </a:lstStyle>
          <a:p>
            <a:fld id="{0DCC09D6-080B-AC4C-A2C8-6BD6372BD333}" type="datetime4">
              <a:rPr lang="en-US" smtClean="0"/>
              <a:t>November 13, 2025</a:t>
            </a:fld>
            <a:endParaRPr lang="en-GB"/>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405000" y="680400"/>
            <a:ext cx="8334900" cy="804600"/>
          </a:xfrm>
          <a:prstGeom prst="rect">
            <a:avLst/>
          </a:prstGeom>
        </p:spPr>
        <p:txBody>
          <a:bodyPr vert="horz" lIns="0" tIns="0" rIns="0" bIns="0" rtlCol="0" anchor="t" anchorCtr="0">
            <a:noAutofit/>
          </a:bodyPr>
          <a:lstStyle/>
          <a:p>
            <a:r>
              <a:rPr lang="en-GB"/>
              <a:t>Click to add title</a:t>
            </a:r>
          </a:p>
        </p:txBody>
      </p:sp>
      <p:sp>
        <p:nvSpPr>
          <p:cNvPr id="3" name="Text Placeholder 2"/>
          <p:cNvSpPr>
            <a:spLocks noGrp="1"/>
          </p:cNvSpPr>
          <p:nvPr>
            <p:ph type="body" idx="1"/>
          </p:nvPr>
        </p:nvSpPr>
        <p:spPr>
          <a:xfrm>
            <a:off x="404999" y="1485000"/>
            <a:ext cx="8334900" cy="3253500"/>
          </a:xfrm>
          <a:prstGeom prst="rect">
            <a:avLst/>
          </a:prstGeom>
        </p:spPr>
        <p:txBody>
          <a:bodyPr vert="horz" lIns="0" tIns="0" rIns="0" bIns="0" rtlCol="0">
            <a:noAutofit/>
          </a:bodyPr>
          <a:lstStyle/>
          <a:p>
            <a:pPr lvl="0"/>
            <a:r>
              <a:rPr lang="en-GB" noProof="0"/>
              <a:t>Level 1 (Enter+TAB for next text level, SHIFT+TAB to go back in levels)</a:t>
            </a:r>
          </a:p>
          <a:p>
            <a:pPr lvl="1"/>
            <a:r>
              <a:rPr lang="en-GB" noProof="0"/>
              <a:t>Level 2</a:t>
            </a:r>
          </a:p>
          <a:p>
            <a:pPr lvl="2"/>
            <a:r>
              <a:rPr lang="en-GB" noProof="0"/>
              <a:t>Level 3</a:t>
            </a:r>
          </a:p>
          <a:p>
            <a:pPr lvl="3"/>
            <a:r>
              <a:rPr lang="en-GB" noProof="0"/>
              <a:t>Level 4, Header</a:t>
            </a:r>
          </a:p>
          <a:p>
            <a:pPr lvl="4"/>
            <a:r>
              <a:rPr lang="en-GB" noProof="0"/>
              <a:t>Level 5, Body</a:t>
            </a:r>
          </a:p>
          <a:p>
            <a:pPr lvl="5"/>
            <a:r>
              <a:rPr lang="en-GB" noProof="0"/>
              <a:t>Level 6</a:t>
            </a:r>
          </a:p>
          <a:p>
            <a:pPr lvl="6"/>
            <a:r>
              <a:rPr lang="en-GB" noProof="0"/>
              <a:t>Level 7</a:t>
            </a:r>
          </a:p>
          <a:p>
            <a:pPr lvl="7"/>
            <a:r>
              <a:rPr lang="en-GB" noProof="0"/>
              <a:t>Level 8</a:t>
            </a:r>
          </a:p>
          <a:p>
            <a:pPr lvl="8"/>
            <a:r>
              <a:rPr lang="en-GB" noProof="0"/>
              <a:t>Level 9, </a:t>
            </a:r>
            <a:r>
              <a:rPr lang="en-GB"/>
              <a:t>Highlight</a:t>
            </a:r>
            <a:endParaRPr lang="en-GB" noProof="0"/>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2770199" y="361364"/>
            <a:ext cx="3851709" cy="116100"/>
          </a:xfrm>
          <a:prstGeom prst="rect">
            <a:avLst/>
          </a:prstGeom>
        </p:spPr>
        <p:txBody>
          <a:bodyPr vert="horz" lIns="0" tIns="0" rIns="0" bIns="0" rtlCol="0" anchor="t" anchorCtr="0"/>
          <a:lstStyle>
            <a:lvl1pPr algn="l">
              <a:defRPr sz="675">
                <a:solidFill>
                  <a:schemeClr val="accent1"/>
                </a:solidFill>
              </a:defRPr>
            </a:lvl1pPr>
          </a:lstStyle>
          <a:p>
            <a:endParaRPr lang="en-GB"/>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2521800" y="361364"/>
            <a:ext cx="202500" cy="116100"/>
          </a:xfrm>
          <a:prstGeom prst="rect">
            <a:avLst/>
          </a:prstGeom>
        </p:spPr>
        <p:txBody>
          <a:bodyPr vert="horz" lIns="0" tIns="0" rIns="0" bIns="0" rtlCol="0" anchor="t" anchorCtr="0"/>
          <a:lstStyle>
            <a:lvl1pPr algn="l">
              <a:defRPr sz="675">
                <a:solidFill>
                  <a:schemeClr val="accent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24545137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9" r:id="rId21"/>
  </p:sldLayoutIdLst>
  <p:hf hdr="0" ftr="0" dt="0"/>
  <p:txStyles>
    <p:titleStyle>
      <a:lvl1pPr algn="l" defTabSz="685800" rtl="0" eaLnBrk="1" latinLnBrk="0" hangingPunct="1">
        <a:lnSpc>
          <a:spcPct val="90000"/>
        </a:lnSpc>
        <a:spcBef>
          <a:spcPct val="0"/>
        </a:spcBef>
        <a:buNone/>
        <a:defRPr sz="3000" b="1" i="0" kern="1200">
          <a:solidFill>
            <a:schemeClr val="tx1"/>
          </a:solidFill>
          <a:latin typeface="+mj-lt"/>
          <a:ea typeface="+mj-ea"/>
          <a:cs typeface="+mj-cs"/>
        </a:defRPr>
      </a:lvl1pPr>
    </p:titleStyle>
    <p:bodyStyle>
      <a:lvl1pPr marL="135000" indent="-135000" algn="l" defTabSz="685800" rtl="0" eaLnBrk="1" latinLnBrk="0" hangingPunct="1">
        <a:lnSpc>
          <a:spcPct val="120000"/>
        </a:lnSpc>
        <a:spcBef>
          <a:spcPts val="375"/>
        </a:spcBef>
        <a:spcAft>
          <a:spcPts val="375"/>
        </a:spcAft>
        <a:buFont typeface="Arial" panose="020B0604020202020204" pitchFamily="34" charset="0"/>
        <a:buChar char="•"/>
        <a:defRPr sz="1050" kern="1200">
          <a:solidFill>
            <a:schemeClr val="tx1"/>
          </a:solidFill>
          <a:latin typeface="+mn-lt"/>
          <a:ea typeface="+mn-ea"/>
          <a:cs typeface="+mn-cs"/>
        </a:defRPr>
      </a:lvl1pPr>
      <a:lvl2pPr marL="270000" indent="-135000" algn="l" defTabSz="685800" rtl="0" eaLnBrk="1" latinLnBrk="0" hangingPunct="1">
        <a:lnSpc>
          <a:spcPct val="120000"/>
        </a:lnSpc>
        <a:spcBef>
          <a:spcPts val="375"/>
        </a:spcBef>
        <a:spcAft>
          <a:spcPts val="375"/>
        </a:spcAft>
        <a:buFont typeface="Arial" panose="020B0604020202020204" pitchFamily="34" charset="0"/>
        <a:buChar char="•"/>
        <a:defRPr sz="1050" kern="1200">
          <a:solidFill>
            <a:schemeClr val="tx1"/>
          </a:solidFill>
          <a:latin typeface="+mn-lt"/>
          <a:ea typeface="+mn-ea"/>
          <a:cs typeface="+mn-cs"/>
        </a:defRPr>
      </a:lvl2pPr>
      <a:lvl3pPr marL="405000" indent="-135000" algn="l" defTabSz="685800" rtl="0" eaLnBrk="1" latinLnBrk="0" hangingPunct="1">
        <a:lnSpc>
          <a:spcPct val="120000"/>
        </a:lnSpc>
        <a:spcBef>
          <a:spcPts val="375"/>
        </a:spcBef>
        <a:spcAft>
          <a:spcPts val="375"/>
        </a:spcAft>
        <a:buFont typeface="Arial" panose="020B0604020202020204" pitchFamily="34" charset="0"/>
        <a:buChar char="•"/>
        <a:defRPr sz="1050" kern="1200">
          <a:solidFill>
            <a:schemeClr val="tx1"/>
          </a:solidFill>
          <a:latin typeface="+mn-lt"/>
          <a:ea typeface="+mn-ea"/>
          <a:cs typeface="+mn-cs"/>
        </a:defRPr>
      </a:lvl3pPr>
      <a:lvl4pPr marL="0" indent="0" algn="l" defTabSz="685800" rtl="0" eaLnBrk="1" latinLnBrk="0" hangingPunct="1">
        <a:lnSpc>
          <a:spcPct val="90000"/>
        </a:lnSpc>
        <a:spcBef>
          <a:spcPts val="375"/>
        </a:spcBef>
        <a:spcAft>
          <a:spcPts val="0"/>
        </a:spcAft>
        <a:buFont typeface="Arial" panose="020B0604020202020204" pitchFamily="34" charset="0"/>
        <a:buChar char="​"/>
        <a:defRPr sz="1050" b="1" i="0" kern="1200" cap="none" baseline="0">
          <a:solidFill>
            <a:schemeClr val="tx1"/>
          </a:solidFill>
          <a:latin typeface="+mn-lt"/>
          <a:ea typeface="+mn-ea"/>
          <a:cs typeface="+mn-cs"/>
        </a:defRPr>
      </a:lvl4pPr>
      <a:lvl5pPr marL="0" indent="0" algn="l" defTabSz="685800" rtl="0" eaLnBrk="1" latinLnBrk="0" hangingPunct="1">
        <a:lnSpc>
          <a:spcPct val="120000"/>
        </a:lnSpc>
        <a:spcBef>
          <a:spcPts val="375"/>
        </a:spcBef>
        <a:spcAft>
          <a:spcPts val="375"/>
        </a:spcAft>
        <a:buFont typeface="Arial" panose="020B0604020202020204" pitchFamily="34" charset="0"/>
        <a:buChar char="​"/>
        <a:tabLst/>
        <a:defRPr sz="1050" kern="1200">
          <a:solidFill>
            <a:schemeClr val="tx1"/>
          </a:solidFill>
          <a:latin typeface="+mn-lt"/>
          <a:ea typeface="+mn-ea"/>
          <a:cs typeface="+mn-cs"/>
        </a:defRPr>
      </a:lvl5pPr>
      <a:lvl6pPr marL="0" indent="0" algn="l" defTabSz="685800" rtl="0" eaLnBrk="1" latinLnBrk="0" hangingPunct="1">
        <a:lnSpc>
          <a:spcPct val="90000"/>
        </a:lnSpc>
        <a:spcBef>
          <a:spcPts val="375"/>
        </a:spcBef>
        <a:spcAft>
          <a:spcPts val="0"/>
        </a:spcAft>
        <a:buFont typeface="Arial" panose="020B0604020202020204" pitchFamily="34" charset="0"/>
        <a:buChar char="​"/>
        <a:defRPr sz="750" kern="1200">
          <a:solidFill>
            <a:schemeClr val="tx1"/>
          </a:solidFill>
          <a:latin typeface="+mn-lt"/>
          <a:ea typeface="+mn-ea"/>
          <a:cs typeface="+mn-cs"/>
        </a:defRPr>
      </a:lvl6pPr>
      <a:lvl7pPr marL="0" indent="0" algn="l" defTabSz="685800" rtl="0" eaLnBrk="1" latinLnBrk="0" hangingPunct="1">
        <a:lnSpc>
          <a:spcPct val="120000"/>
        </a:lnSpc>
        <a:spcBef>
          <a:spcPts val="375"/>
        </a:spcBef>
        <a:spcAft>
          <a:spcPts val="375"/>
        </a:spcAft>
        <a:buFont typeface="Arial" panose="020B0604020202020204" pitchFamily="34" charset="0"/>
        <a:buChar char="​"/>
        <a:defRPr sz="750" b="0" kern="1200" baseline="0">
          <a:solidFill>
            <a:schemeClr val="tx1"/>
          </a:solidFill>
          <a:latin typeface="+mn-lt"/>
          <a:ea typeface="+mn-ea"/>
          <a:cs typeface="+mn-cs"/>
        </a:defRPr>
      </a:lvl7pPr>
      <a:lvl8pPr marL="135000" indent="-135000" algn="l" defTabSz="685800" rtl="0" eaLnBrk="1" latinLnBrk="0" hangingPunct="1">
        <a:lnSpc>
          <a:spcPct val="120000"/>
        </a:lnSpc>
        <a:spcBef>
          <a:spcPts val="375"/>
        </a:spcBef>
        <a:spcAft>
          <a:spcPts val="375"/>
        </a:spcAft>
        <a:buFont typeface="Arial" panose="020B0604020202020204" pitchFamily="34" charset="0"/>
        <a:buChar char="•"/>
        <a:defRPr sz="750" kern="1200">
          <a:solidFill>
            <a:schemeClr val="tx1"/>
          </a:solidFill>
          <a:latin typeface="+mn-lt"/>
          <a:ea typeface="+mn-ea"/>
          <a:cs typeface="+mn-cs"/>
        </a:defRPr>
      </a:lvl8pPr>
      <a:lvl9pPr marL="0" indent="0" algn="l" defTabSz="685800" rtl="0" eaLnBrk="1" latinLnBrk="0" hangingPunct="1">
        <a:lnSpc>
          <a:spcPct val="90000"/>
        </a:lnSpc>
        <a:spcBef>
          <a:spcPts val="38"/>
        </a:spcBef>
        <a:spcAft>
          <a:spcPts val="38"/>
        </a:spcAft>
        <a:buFont typeface="Arial" panose="020B0604020202020204" pitchFamily="34" charset="0"/>
        <a:buChar char="​"/>
        <a:defRPr sz="15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0">
          <p15:clr>
            <a:srgbClr val="F26B43"/>
          </p15:clr>
        </p15:guide>
        <p15:guide id="2" pos="819">
          <p15:clr>
            <a:srgbClr val="A4A3A4"/>
          </p15:clr>
        </p15:guide>
        <p15:guide id="4" orient="horz" pos="570">
          <p15:clr>
            <a:srgbClr val="F26B43"/>
          </p15:clr>
        </p15:guide>
        <p15:guide id="5" pos="933">
          <p15:clr>
            <a:srgbClr val="A4A3A4"/>
          </p15:clr>
        </p15:guide>
        <p15:guide id="6" pos="1411">
          <p15:clr>
            <a:srgbClr val="A4A3A4"/>
          </p15:clr>
        </p15:guide>
        <p15:guide id="7" pos="1525">
          <p15:clr>
            <a:srgbClr val="A4A3A4"/>
          </p15:clr>
        </p15:guide>
        <p15:guide id="8" pos="2026">
          <p15:clr>
            <a:srgbClr val="A4A3A4"/>
          </p15:clr>
        </p15:guide>
        <p15:guide id="9" pos="2139">
          <p15:clr>
            <a:srgbClr val="A4A3A4"/>
          </p15:clr>
        </p15:guide>
        <p15:guide id="10" pos="2593">
          <p15:clr>
            <a:srgbClr val="A4A3A4"/>
          </p15:clr>
        </p15:guide>
        <p15:guide id="11" pos="2711">
          <p15:clr>
            <a:srgbClr val="A4A3A4"/>
          </p15:clr>
        </p15:guide>
        <p15:guide id="12" pos="3190">
          <p15:clr>
            <a:srgbClr val="A4A3A4"/>
          </p15:clr>
        </p15:guide>
        <p15:guide id="13" pos="3304">
          <p15:clr>
            <a:srgbClr val="A4A3A4"/>
          </p15:clr>
        </p15:guide>
        <p15:guide id="14" pos="3783">
          <p15:clr>
            <a:srgbClr val="A4A3A4"/>
          </p15:clr>
        </p15:guide>
        <p15:guide id="15" pos="3897">
          <p15:clr>
            <a:srgbClr val="A4A3A4"/>
          </p15:clr>
        </p15:guide>
        <p15:guide id="16" pos="4376">
          <p15:clr>
            <a:srgbClr val="A4A3A4"/>
          </p15:clr>
        </p15:guide>
        <p15:guide id="17" pos="4490">
          <p15:clr>
            <a:srgbClr val="A4A3A4"/>
          </p15:clr>
        </p15:guide>
        <p15:guide id="18" pos="4969">
          <p15:clr>
            <a:srgbClr val="A4A3A4"/>
          </p15:clr>
        </p15:guide>
        <p15:guide id="19" pos="5083">
          <p15:clr>
            <a:srgbClr val="A4A3A4"/>
          </p15:clr>
        </p15:guide>
        <p15:guide id="20" pos="5562">
          <p15:clr>
            <a:srgbClr val="A4A3A4"/>
          </p15:clr>
        </p15:guide>
        <p15:guide id="21" pos="5676">
          <p15:clr>
            <a:srgbClr val="A4A3A4"/>
          </p15:clr>
        </p15:guide>
        <p15:guide id="22" pos="6155">
          <p15:clr>
            <a:srgbClr val="A4A3A4"/>
          </p15:clr>
        </p15:guide>
        <p15:guide id="23" pos="6269">
          <p15:clr>
            <a:srgbClr val="A4A3A4"/>
          </p15:clr>
        </p15:guide>
        <p15:guide id="24" pos="6748">
          <p15:clr>
            <a:srgbClr val="A4A3A4"/>
          </p15:clr>
        </p15:guide>
        <p15:guide id="25" pos="6862">
          <p15:clr>
            <a:srgbClr val="A4A3A4"/>
          </p15:clr>
        </p15:guide>
        <p15:guide id="26" pos="7340">
          <p15:clr>
            <a:srgbClr val="F26B43"/>
          </p15:clr>
        </p15:guide>
        <p15:guide id="27" orient="horz" pos="1247">
          <p15:clr>
            <a:srgbClr val="F26B43"/>
          </p15:clr>
        </p15:guide>
        <p15:guide id="28" orient="horz" pos="3984">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ustomXml" Target="../../customXml/item9.xml"/><Relationship Id="rId1" Type="http://schemas.openxmlformats.org/officeDocument/2006/relationships/customXml" Target="../../customXml/item8.xml"/><Relationship Id="rId5" Type="http://schemas.openxmlformats.org/officeDocument/2006/relationships/chart" Target="../charts/chart5.xml"/><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chart" Target="../charts/chart9.xml"/></Relationships>
</file>

<file path=ppt/slides/_rels/slide1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chart" Target="../charts/chart16.xml"/><Relationship Id="rId4" Type="http://schemas.openxmlformats.org/officeDocument/2006/relationships/chart" Target="../charts/char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chart" Target="../charts/chart17.xml"/></Relationships>
</file>

<file path=ppt/slides/_rels/slide2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chart" Target="../charts/chart21.xml"/><Relationship Id="rId5" Type="http://schemas.openxmlformats.org/officeDocument/2006/relationships/image" Target="../media/image41.png"/><Relationship Id="rId4" Type="http://schemas.openxmlformats.org/officeDocument/2006/relationships/chart" Target="../charts/chart20.xml"/></Relationships>
</file>

<file path=ppt/slides/_rels/slide28.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image" Target="../media/image43.jpeg"/><Relationship Id="rId4" Type="http://schemas.openxmlformats.org/officeDocument/2006/relationships/chart" Target="../charts/chart23.xml"/></Relationships>
</file>

<file path=ppt/slides/_rels/slide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18.png"/><Relationship Id="rId7"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9.svg"/><Relationship Id="rId3" Type="http://schemas.openxmlformats.org/officeDocument/2006/relationships/image" Target="../media/image24.png"/><Relationship Id="rId7" Type="http://schemas.openxmlformats.org/officeDocument/2006/relationships/image" Target="../media/image28.svg"/><Relationship Id="rId12"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ustomXml" Target="../../customXml/item5.xml"/><Relationship Id="rId1" Type="http://schemas.openxmlformats.org/officeDocument/2006/relationships/customXml" Target="../../customXml/item4.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6.svg"/><Relationship Id="rId2" Type="http://schemas.openxmlformats.org/officeDocument/2006/relationships/customXml" Target="../../customXml/item7.xml"/><Relationship Id="rId1" Type="http://schemas.openxmlformats.org/officeDocument/2006/relationships/customXml" Target="../../customXml/item6.xml"/><Relationship Id="rId6" Type="http://schemas.openxmlformats.org/officeDocument/2006/relationships/image" Target="../media/image35.png"/><Relationship Id="rId5" Type="http://schemas.openxmlformats.org/officeDocument/2006/relationships/chart" Target="../charts/chart1.xm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DB36E-5E3F-5E56-8637-4142D0E1FC56}"/>
              </a:ext>
            </a:extLst>
          </p:cNvPr>
          <p:cNvSpPr>
            <a:spLocks noGrp="1"/>
          </p:cNvSpPr>
          <p:nvPr>
            <p:ph type="title"/>
          </p:nvPr>
        </p:nvSpPr>
        <p:spPr>
          <a:xfrm>
            <a:off x="294822" y="501800"/>
            <a:ext cx="5869214" cy="1082902"/>
          </a:xfrm>
        </p:spPr>
        <p:txBody>
          <a:bodyPr>
            <a:normAutofit fontScale="90000"/>
          </a:bodyPr>
          <a:lstStyle/>
          <a:p>
            <a:r>
              <a:rPr lang="en-GB" dirty="0"/>
              <a:t>How well is the financial services industry responding to consumer duty?</a:t>
            </a:r>
          </a:p>
        </p:txBody>
      </p:sp>
      <p:sp>
        <p:nvSpPr>
          <p:cNvPr id="3" name="Text Placeholder 2">
            <a:extLst>
              <a:ext uri="{FF2B5EF4-FFF2-40B4-BE49-F238E27FC236}">
                <a16:creationId xmlns:a16="http://schemas.microsoft.com/office/drawing/2014/main" id="{D5DE782C-7100-7D79-1228-9F7C235558BC}"/>
              </a:ext>
            </a:extLst>
          </p:cNvPr>
          <p:cNvSpPr>
            <a:spLocks noGrp="1"/>
          </p:cNvSpPr>
          <p:nvPr>
            <p:ph type="body" idx="1"/>
          </p:nvPr>
        </p:nvSpPr>
        <p:spPr>
          <a:xfrm>
            <a:off x="384629" y="1943653"/>
            <a:ext cx="8253641" cy="628097"/>
          </a:xfrm>
        </p:spPr>
        <p:txBody>
          <a:bodyPr/>
          <a:lstStyle/>
          <a:p>
            <a:r>
              <a:rPr lang="en-US" dirty="0"/>
              <a:t>Richard Henderson</a:t>
            </a:r>
          </a:p>
          <a:p>
            <a:r>
              <a:rPr lang="en-US" sz="1800" i="1" dirty="0"/>
              <a:t>YouGov</a:t>
            </a:r>
          </a:p>
        </p:txBody>
      </p:sp>
      <p:pic>
        <p:nvPicPr>
          <p:cNvPr id="4" name="Picture 3" descr="A person wearing glasses and smiling&#10;&#10;AI-generated content may be incorrect.">
            <a:extLst>
              <a:ext uri="{FF2B5EF4-FFF2-40B4-BE49-F238E27FC236}">
                <a16:creationId xmlns:a16="http://schemas.microsoft.com/office/drawing/2014/main" id="{97AA242E-992E-D3D2-D1A2-8C8E0A27B3C3}"/>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455755" y="239570"/>
            <a:ext cx="2124909" cy="238844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8133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C4A71-A54D-966E-EC80-3AA898F7D78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53A1098-193F-E563-C911-6C0C05D706E8}"/>
              </a:ext>
            </a:extLst>
          </p:cNvPr>
          <p:cNvSpPr/>
          <p:nvPr/>
        </p:nvSpPr>
        <p:spPr>
          <a:xfrm>
            <a:off x="0" y="7781"/>
            <a:ext cx="9144000" cy="469959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Rounded Corners 8">
            <a:extLst>
              <a:ext uri="{FF2B5EF4-FFF2-40B4-BE49-F238E27FC236}">
                <a16:creationId xmlns:a16="http://schemas.microsoft.com/office/drawing/2014/main" id="{8CB65835-863B-040E-60C2-1C008042A488}"/>
              </a:ext>
            </a:extLst>
          </p:cNvPr>
          <p:cNvSpPr/>
          <p:nvPr/>
        </p:nvSpPr>
        <p:spPr>
          <a:xfrm>
            <a:off x="3369493" y="452387"/>
            <a:ext cx="5523599" cy="4023360"/>
          </a:xfrm>
          <a:prstGeom prst="roundRect">
            <a:avLst>
              <a:gd name="adj" fmla="val 1511"/>
            </a:avLst>
          </a:prstGeom>
          <a:solidFill>
            <a:schemeClr val="bg1"/>
          </a:solidFill>
          <a:ln>
            <a:noFill/>
          </a:ln>
          <a:effectLst>
            <a:outerShdw blurRad="823486" dir="16320000" algn="ctr">
              <a:srgbClr val="000000">
                <a:alpha val="1918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3" name="Chart 2">
            <a:extLst>
              <a:ext uri="{FF2B5EF4-FFF2-40B4-BE49-F238E27FC236}">
                <a16:creationId xmlns:a16="http://schemas.microsoft.com/office/drawing/2014/main" id="{C721D015-1EDC-5A23-FF85-DC79166B8FC2}"/>
              </a:ext>
            </a:extLst>
          </p:cNvPr>
          <p:cNvGraphicFramePr/>
          <p:nvPr>
            <p:extLst>
              <p:ext uri="{D42A27DB-BD31-4B8C-83A1-F6EECF244321}">
                <p14:modId xmlns:p14="http://schemas.microsoft.com/office/powerpoint/2010/main" val="3263046471"/>
              </p:ext>
            </p:extLst>
          </p:nvPr>
        </p:nvGraphicFramePr>
        <p:xfrm>
          <a:off x="3406324" y="587141"/>
          <a:ext cx="5449937" cy="3348667"/>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3">
            <a:extLst>
              <a:ext uri="{FF2B5EF4-FFF2-40B4-BE49-F238E27FC236}">
                <a16:creationId xmlns:a16="http://schemas.microsoft.com/office/drawing/2014/main" id="{C4697435-A0D0-D796-900E-2DCA0A7371CD}"/>
              </a:ext>
            </a:extLst>
          </p:cNvPr>
          <p:cNvSpPr txBox="1">
            <a:spLocks/>
          </p:cNvSpPr>
          <p:nvPr/>
        </p:nvSpPr>
        <p:spPr>
          <a:xfrm>
            <a:off x="332629" y="412091"/>
            <a:ext cx="2629452" cy="993775"/>
          </a:xfrm>
          <a:prstGeom prst="rect">
            <a:avLst/>
          </a:prstGeom>
        </p:spPr>
        <p:txBody>
          <a:bodyPr>
            <a:noAutofit/>
          </a:bodyPr>
          <a:lstStyle>
            <a:lvl1pPr algn="l" defTabSz="685800" rtl="0" eaLnBrk="1" latinLnBrk="0" hangingPunct="1">
              <a:lnSpc>
                <a:spcPts val="3000"/>
              </a:lnSpc>
              <a:spcBef>
                <a:spcPct val="0"/>
              </a:spcBef>
              <a:buNone/>
              <a:defRPr sz="3000" b="1" kern="1200">
                <a:solidFill>
                  <a:schemeClr val="tx1"/>
                </a:solidFill>
                <a:latin typeface="+mj-lt"/>
                <a:ea typeface="+mj-ea"/>
                <a:cs typeface="+mj-cs"/>
              </a:defRPr>
            </a:lvl1pPr>
          </a:lstStyle>
          <a:p>
            <a:pPr lvl="0" defTabSz="914400">
              <a:lnSpc>
                <a:spcPct val="100000"/>
              </a:lnSpc>
              <a:spcBef>
                <a:spcPts val="0"/>
              </a:spcBef>
              <a:defRPr/>
            </a:pPr>
            <a:r>
              <a:rPr lang="en-US" sz="2400" b="0" dirty="0">
                <a:solidFill>
                  <a:srgbClr val="FFFFFF"/>
                </a:solidFill>
              </a:rPr>
              <a:t>Improved communications drove early gains, but momentum has stalled</a:t>
            </a:r>
            <a:endParaRPr lang="en-GB" sz="2400" b="0" dirty="0">
              <a:solidFill>
                <a:srgbClr val="FFFFFF"/>
              </a:solidFill>
            </a:endParaRPr>
          </a:p>
        </p:txBody>
      </p:sp>
      <p:grpSp>
        <p:nvGrpSpPr>
          <p:cNvPr id="10" name="Group 9">
            <a:extLst>
              <a:ext uri="{FF2B5EF4-FFF2-40B4-BE49-F238E27FC236}">
                <a16:creationId xmlns:a16="http://schemas.microsoft.com/office/drawing/2014/main" id="{06C980B9-3F26-8EE2-B354-D34C09B7F3EC}"/>
              </a:ext>
            </a:extLst>
          </p:cNvPr>
          <p:cNvGrpSpPr/>
          <p:nvPr/>
        </p:nvGrpSpPr>
        <p:grpSpPr>
          <a:xfrm>
            <a:off x="6217663" y="4019810"/>
            <a:ext cx="2835067" cy="371934"/>
            <a:chOff x="9005765" y="4722067"/>
            <a:chExt cx="3020800" cy="371934"/>
          </a:xfrm>
        </p:grpSpPr>
        <p:grpSp>
          <p:nvGrpSpPr>
            <p:cNvPr id="11" name="Group 10">
              <a:extLst>
                <a:ext uri="{FF2B5EF4-FFF2-40B4-BE49-F238E27FC236}">
                  <a16:creationId xmlns:a16="http://schemas.microsoft.com/office/drawing/2014/main" id="{CE763C08-62F8-8DE1-13B4-22D5D8C0DBF7}"/>
                </a:ext>
              </a:extLst>
            </p:cNvPr>
            <p:cNvGrpSpPr/>
            <p:nvPr/>
          </p:nvGrpSpPr>
          <p:grpSpPr>
            <a:xfrm>
              <a:off x="9005765" y="4722067"/>
              <a:ext cx="186286" cy="371934"/>
              <a:chOff x="9005765" y="4734681"/>
              <a:chExt cx="186286" cy="371934"/>
            </a:xfrm>
          </p:grpSpPr>
          <p:sp>
            <p:nvSpPr>
              <p:cNvPr id="13" name="Isosceles Triangle 12">
                <a:extLst>
                  <a:ext uri="{FF2B5EF4-FFF2-40B4-BE49-F238E27FC236}">
                    <a16:creationId xmlns:a16="http://schemas.microsoft.com/office/drawing/2014/main" id="{FF5ECD70-E51E-48E2-55AB-61086AC49B35}"/>
                  </a:ext>
                </a:extLst>
              </p:cNvPr>
              <p:cNvSpPr/>
              <p:nvPr/>
            </p:nvSpPr>
            <p:spPr>
              <a:xfrm>
                <a:off x="9005765" y="4734681"/>
                <a:ext cx="186286" cy="131469"/>
              </a:xfrm>
              <a:prstGeom prst="triangle">
                <a:avLst/>
              </a:prstGeom>
              <a:solidFill>
                <a:srgbClr val="31CAA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1CAA8"/>
                  </a:solidFill>
                  <a:effectLst/>
                  <a:uLnTx/>
                  <a:uFillTx/>
                  <a:latin typeface="Arial"/>
                  <a:ea typeface="+mn-ea"/>
                  <a:cs typeface="+mn-cs"/>
                </a:endParaRPr>
              </a:p>
            </p:txBody>
          </p:sp>
          <p:sp>
            <p:nvSpPr>
              <p:cNvPr id="14" name="Isosceles Triangle 13">
                <a:extLst>
                  <a:ext uri="{FF2B5EF4-FFF2-40B4-BE49-F238E27FC236}">
                    <a16:creationId xmlns:a16="http://schemas.microsoft.com/office/drawing/2014/main" id="{FD1BD073-C241-EFFC-AB73-AD17D21CEA97}"/>
                  </a:ext>
                </a:extLst>
              </p:cNvPr>
              <p:cNvSpPr/>
              <p:nvPr/>
            </p:nvSpPr>
            <p:spPr>
              <a:xfrm rot="10800000">
                <a:off x="9005765" y="4975146"/>
                <a:ext cx="186286" cy="131469"/>
              </a:xfrm>
              <a:prstGeom prst="triangle">
                <a:avLst/>
              </a:prstGeom>
              <a:solidFill>
                <a:srgbClr val="FF412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a:ea typeface="+mn-ea"/>
                  <a:cs typeface="+mn-cs"/>
                </a:endParaRPr>
              </a:p>
            </p:txBody>
          </p:sp>
        </p:grpSp>
        <p:sp>
          <p:nvSpPr>
            <p:cNvPr id="12" name="TextBox 11">
              <a:extLst>
                <a:ext uri="{FF2B5EF4-FFF2-40B4-BE49-F238E27FC236}">
                  <a16:creationId xmlns:a16="http://schemas.microsoft.com/office/drawing/2014/main" id="{8F76EEB5-C3D3-BBDA-5DBF-9A30693C6A7D}"/>
                </a:ext>
              </a:extLst>
            </p:cNvPr>
            <p:cNvSpPr txBox="1"/>
            <p:nvPr/>
          </p:nvSpPr>
          <p:spPr>
            <a:xfrm>
              <a:off x="9293304" y="4723368"/>
              <a:ext cx="2733261"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Significantly </a:t>
              </a:r>
              <a:r>
                <a:rPr kumimoji="0" lang="en-GB" sz="1200" b="1" i="0" u="none" strike="noStrike" kern="1200" cap="none" spc="0" normalizeH="0" baseline="0" noProof="0" dirty="0">
                  <a:ln>
                    <a:noFill/>
                  </a:ln>
                  <a:solidFill>
                    <a:srgbClr val="31CAA8"/>
                  </a:solidFill>
                  <a:effectLst/>
                  <a:uLnTx/>
                  <a:uFillTx/>
                  <a:latin typeface="Arial"/>
                  <a:ea typeface="+mn-ea"/>
                  <a:cs typeface="+mn-cs"/>
                </a:rPr>
                <a:t>higher</a:t>
              </a:r>
              <a:r>
                <a:rPr kumimoji="0" lang="en-GB" sz="1200" b="0" i="0" u="none" strike="noStrike" kern="1200" cap="none" spc="0" normalizeH="0" baseline="0" noProof="0" dirty="0">
                  <a:ln>
                    <a:noFill/>
                  </a:ln>
                  <a:solidFill>
                    <a:srgbClr val="000000"/>
                  </a:solidFill>
                  <a:effectLst/>
                  <a:uLnTx/>
                  <a:uFillTx/>
                  <a:latin typeface="Arial"/>
                  <a:ea typeface="+mn-ea"/>
                  <a:cs typeface="+mn-cs"/>
                </a:rPr>
                <a:t> / </a:t>
              </a:r>
              <a:r>
                <a:rPr kumimoji="0" lang="en-GB" sz="1200" b="1" i="0" u="none" strike="noStrike" kern="1200" cap="none" spc="0" normalizeH="0" baseline="0" noProof="0" dirty="0">
                  <a:ln>
                    <a:noFill/>
                  </a:ln>
                  <a:solidFill>
                    <a:srgbClr val="FF412C"/>
                  </a:solidFill>
                  <a:effectLst/>
                  <a:uLnTx/>
                  <a:uFillTx/>
                  <a:latin typeface="Arial"/>
                  <a:ea typeface="+mn-ea"/>
                  <a:cs typeface="+mn-cs"/>
                </a:rPr>
                <a:t>lower</a:t>
              </a:r>
              <a:r>
                <a:rPr kumimoji="0" lang="en-GB" sz="1200" b="0" i="0" u="none" strike="noStrike" kern="1200" cap="none" spc="0" normalizeH="0" baseline="0" noProof="0" dirty="0">
                  <a:ln>
                    <a:noFill/>
                  </a:ln>
                  <a:solidFill>
                    <a:srgbClr val="000000"/>
                  </a:solidFill>
                  <a:effectLst/>
                  <a:uLnTx/>
                  <a:uFillTx/>
                  <a:latin typeface="Arial"/>
                  <a:ea typeface="+mn-ea"/>
                  <a:cs typeface="+mn-cs"/>
                </a:rPr>
                <a:t> than previous wave (95% confidence)</a:t>
              </a:r>
            </a:p>
          </p:txBody>
        </p:sp>
      </p:grpSp>
      <p:sp>
        <p:nvSpPr>
          <p:cNvPr id="20" name="Isosceles Triangle 19">
            <a:extLst>
              <a:ext uri="{FF2B5EF4-FFF2-40B4-BE49-F238E27FC236}">
                <a16:creationId xmlns:a16="http://schemas.microsoft.com/office/drawing/2014/main" id="{48FEAB2F-94D4-54C6-7EB4-5D2AF8E2D19E}"/>
              </a:ext>
            </a:extLst>
          </p:cNvPr>
          <p:cNvSpPr/>
          <p:nvPr/>
        </p:nvSpPr>
        <p:spPr>
          <a:xfrm>
            <a:off x="5029582" y="2006494"/>
            <a:ext cx="174832" cy="131469"/>
          </a:xfrm>
          <a:prstGeom prst="triangle">
            <a:avLst/>
          </a:prstGeom>
          <a:solidFill>
            <a:srgbClr val="31CAA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1CAA8"/>
              </a:solidFill>
              <a:effectLst/>
              <a:uLnTx/>
              <a:uFillTx/>
              <a:latin typeface="Arial"/>
              <a:ea typeface="+mn-ea"/>
              <a:cs typeface="+mn-cs"/>
            </a:endParaRPr>
          </a:p>
        </p:txBody>
      </p:sp>
      <p:sp>
        <p:nvSpPr>
          <p:cNvPr id="21" name="TextBox 20">
            <a:extLst>
              <a:ext uri="{FF2B5EF4-FFF2-40B4-BE49-F238E27FC236}">
                <a16:creationId xmlns:a16="http://schemas.microsoft.com/office/drawing/2014/main" id="{EDC2CB3C-B971-22AA-3224-9CE9078F18D4}"/>
              </a:ext>
            </a:extLst>
          </p:cNvPr>
          <p:cNvSpPr txBox="1">
            <a:spLocks/>
          </p:cNvSpPr>
          <p:nvPr/>
        </p:nvSpPr>
        <p:spPr>
          <a:xfrm>
            <a:off x="250908" y="4354546"/>
            <a:ext cx="2303761" cy="276999"/>
          </a:xfrm>
          <a:prstGeom prst="rect">
            <a:avLst/>
          </a:prstGeom>
          <a:noFill/>
        </p:spPr>
        <p:txBody>
          <a:bodyPr wrap="square" lIns="0" tIns="0" rIns="0" bIns="0" rtlCol="0">
            <a:spAutoFit/>
          </a:bodyPr>
          <a:lstStyle/>
          <a:p>
            <a:pPr defTabSz="685800">
              <a:defRPr/>
            </a:pPr>
            <a:r>
              <a:rPr lang="en-GB" sz="600" dirty="0">
                <a:solidFill>
                  <a:schemeClr val="bg1"/>
                </a:solidFill>
                <a:latin typeface="Arial"/>
              </a:rPr>
              <a:t>YouGov Consumer Duty Index 2025</a:t>
            </a:r>
          </a:p>
          <a:p>
            <a:pPr defTabSz="685800">
              <a:defRPr/>
            </a:pPr>
            <a:r>
              <a:rPr lang="en-GB" sz="600" dirty="0">
                <a:solidFill>
                  <a:schemeClr val="bg1"/>
                </a:solidFill>
                <a:latin typeface="Arial"/>
              </a:rPr>
              <a:t>Base: GB Nat Rep April 2024 n=8,280, October 2024 n=8,179, January 2025 n=8,330, April 2025: n=8,210, July 2025 n=8,055</a:t>
            </a:r>
          </a:p>
        </p:txBody>
      </p:sp>
      <p:sp>
        <p:nvSpPr>
          <p:cNvPr id="2" name="Title 3">
            <a:extLst>
              <a:ext uri="{FF2B5EF4-FFF2-40B4-BE49-F238E27FC236}">
                <a16:creationId xmlns:a16="http://schemas.microsoft.com/office/drawing/2014/main" id="{DE740374-06F6-D652-156A-85FCC1FCF0BE}"/>
              </a:ext>
            </a:extLst>
          </p:cNvPr>
          <p:cNvSpPr txBox="1">
            <a:spLocks/>
          </p:cNvSpPr>
          <p:nvPr/>
        </p:nvSpPr>
        <p:spPr>
          <a:xfrm>
            <a:off x="287739" y="313149"/>
            <a:ext cx="6709691" cy="993775"/>
          </a:xfrm>
          <a:prstGeom prst="rect">
            <a:avLst/>
          </a:prstGeom>
        </p:spPr>
        <p:txBody>
          <a:bodyPr>
            <a:noAutofit/>
          </a:bodyPr>
          <a:lstStyle>
            <a:lvl1pPr algn="l" defTabSz="685800" rtl="0" eaLnBrk="1" latinLnBrk="0" hangingPunct="1">
              <a:lnSpc>
                <a:spcPts val="3000"/>
              </a:lnSpc>
              <a:spcBef>
                <a:spcPct val="0"/>
              </a:spcBef>
              <a:buNone/>
              <a:defRPr sz="3000" b="1" kern="1200">
                <a:solidFill>
                  <a:schemeClr val="tx1"/>
                </a:solidFill>
                <a:latin typeface="+mj-lt"/>
                <a:ea typeface="+mj-ea"/>
                <a:cs typeface="+mj-cs"/>
              </a:defRPr>
            </a:lvl1pPr>
          </a:lstStyle>
          <a:p>
            <a:endParaRPr lang="en-US" sz="2400" dirty="0">
              <a:solidFill>
                <a:schemeClr val="bg1"/>
              </a:solidFill>
            </a:endParaRPr>
          </a:p>
        </p:txBody>
      </p:sp>
      <p:sp>
        <p:nvSpPr>
          <p:cNvPr id="4" name="Isosceles Triangle 3">
            <a:extLst>
              <a:ext uri="{FF2B5EF4-FFF2-40B4-BE49-F238E27FC236}">
                <a16:creationId xmlns:a16="http://schemas.microsoft.com/office/drawing/2014/main" id="{8183B657-8195-E0AD-8B5F-46ED270C9684}"/>
              </a:ext>
            </a:extLst>
          </p:cNvPr>
          <p:cNvSpPr/>
          <p:nvPr/>
        </p:nvSpPr>
        <p:spPr>
          <a:xfrm>
            <a:off x="5029582" y="1504809"/>
            <a:ext cx="174832" cy="131469"/>
          </a:xfrm>
          <a:prstGeom prst="triangle">
            <a:avLst/>
          </a:prstGeom>
          <a:solidFill>
            <a:srgbClr val="31CAA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1CAA8"/>
              </a:solidFill>
              <a:effectLst/>
              <a:uLnTx/>
              <a:uFillTx/>
              <a:latin typeface="Arial"/>
              <a:ea typeface="+mn-ea"/>
              <a:cs typeface="+mn-cs"/>
            </a:endParaRPr>
          </a:p>
        </p:txBody>
      </p:sp>
    </p:spTree>
    <p:extLst>
      <p:ext uri="{BB962C8B-B14F-4D97-AF65-F5344CB8AC3E}">
        <p14:creationId xmlns:p14="http://schemas.microsoft.com/office/powerpoint/2010/main" val="204430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000"/>
                                        <p:tgtEl>
                                          <p:spTgt spid="20"/>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20"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51100-B710-C141-B510-16E6D35DDA5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65694BD-880C-B2CA-9A50-B38B95AB7144}"/>
              </a:ext>
            </a:extLst>
          </p:cNvPr>
          <p:cNvSpPr/>
          <p:nvPr/>
        </p:nvSpPr>
        <p:spPr>
          <a:xfrm>
            <a:off x="0" y="7781"/>
            <a:ext cx="9144000" cy="469959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Rounded Corners 8">
            <a:extLst>
              <a:ext uri="{FF2B5EF4-FFF2-40B4-BE49-F238E27FC236}">
                <a16:creationId xmlns:a16="http://schemas.microsoft.com/office/drawing/2014/main" id="{D2B1524F-53A8-343A-61DE-26AD6CD47C02}"/>
              </a:ext>
            </a:extLst>
          </p:cNvPr>
          <p:cNvSpPr/>
          <p:nvPr/>
        </p:nvSpPr>
        <p:spPr>
          <a:xfrm>
            <a:off x="250909" y="945137"/>
            <a:ext cx="8642184" cy="3233430"/>
          </a:xfrm>
          <a:prstGeom prst="roundRect">
            <a:avLst>
              <a:gd name="adj" fmla="val 1511"/>
            </a:avLst>
          </a:prstGeom>
          <a:solidFill>
            <a:schemeClr val="bg1"/>
          </a:solidFill>
          <a:ln>
            <a:noFill/>
          </a:ln>
          <a:effectLst>
            <a:outerShdw blurRad="823486" dir="16320000" algn="ctr">
              <a:srgbClr val="000000">
                <a:alpha val="1918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Rounded Corners 6">
            <a:extLst>
              <a:ext uri="{FF2B5EF4-FFF2-40B4-BE49-F238E27FC236}">
                <a16:creationId xmlns:a16="http://schemas.microsoft.com/office/drawing/2014/main" id="{B1D62080-4F03-D8F5-8C01-53E93800C9B1}"/>
              </a:ext>
            </a:extLst>
          </p:cNvPr>
          <p:cNvSpPr/>
          <p:nvPr/>
        </p:nvSpPr>
        <p:spPr>
          <a:xfrm>
            <a:off x="516945" y="1756585"/>
            <a:ext cx="5697769" cy="467468"/>
          </a:xfrm>
          <a:prstGeom prst="roundRect">
            <a:avLst/>
          </a:prstGeom>
          <a:solidFill>
            <a:srgbClr val="D2EA8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a:extLst>
              <a:ext uri="{FF2B5EF4-FFF2-40B4-BE49-F238E27FC236}">
                <a16:creationId xmlns:a16="http://schemas.microsoft.com/office/drawing/2014/main" id="{47E29541-C4E1-6AA5-9B9D-C6DA31AF0B04}"/>
              </a:ext>
            </a:extLst>
          </p:cNvPr>
          <p:cNvGrpSpPr/>
          <p:nvPr/>
        </p:nvGrpSpPr>
        <p:grpSpPr>
          <a:xfrm>
            <a:off x="6600807" y="1729460"/>
            <a:ext cx="675934" cy="2312315"/>
            <a:chOff x="6600807" y="1729460"/>
            <a:chExt cx="675934" cy="2312315"/>
          </a:xfrm>
        </p:grpSpPr>
        <p:sp>
          <p:nvSpPr>
            <p:cNvPr id="19" name="Rectangle: Rounded Corners 18">
              <a:extLst>
                <a:ext uri="{FF2B5EF4-FFF2-40B4-BE49-F238E27FC236}">
                  <a16:creationId xmlns:a16="http://schemas.microsoft.com/office/drawing/2014/main" id="{F1AE9BBF-1EDA-5A40-7180-432B6359172F}"/>
                </a:ext>
              </a:extLst>
            </p:cNvPr>
            <p:cNvSpPr/>
            <p:nvPr/>
          </p:nvSpPr>
          <p:spPr>
            <a:xfrm>
              <a:off x="6600807" y="3807574"/>
              <a:ext cx="673555" cy="234201"/>
            </a:xfrm>
            <a:prstGeom prst="roundRect">
              <a:avLst/>
            </a:prstGeom>
            <a:solidFill>
              <a:srgbClr val="D2EA8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B9CD0943-418E-CED3-5004-DE65CCB28B5E}"/>
                </a:ext>
              </a:extLst>
            </p:cNvPr>
            <p:cNvSpPr/>
            <p:nvPr/>
          </p:nvSpPr>
          <p:spPr>
            <a:xfrm>
              <a:off x="6603186" y="3292475"/>
              <a:ext cx="673555" cy="234201"/>
            </a:xfrm>
            <a:prstGeom prst="roundRect">
              <a:avLst/>
            </a:prstGeom>
            <a:solidFill>
              <a:srgbClr val="D2EA8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BBC8BF54-C869-EBFB-3AFB-95263412BC9B}"/>
                </a:ext>
              </a:extLst>
            </p:cNvPr>
            <p:cNvSpPr/>
            <p:nvPr/>
          </p:nvSpPr>
          <p:spPr>
            <a:xfrm>
              <a:off x="6600807" y="1729460"/>
              <a:ext cx="673555" cy="1294332"/>
            </a:xfrm>
            <a:prstGeom prst="roundRect">
              <a:avLst/>
            </a:prstGeom>
            <a:solidFill>
              <a:srgbClr val="D2EA8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Rectangle: Rounded Corners 15">
            <a:extLst>
              <a:ext uri="{FF2B5EF4-FFF2-40B4-BE49-F238E27FC236}">
                <a16:creationId xmlns:a16="http://schemas.microsoft.com/office/drawing/2014/main" id="{A14D025B-7CB7-7500-8F13-0CA320D758C7}"/>
              </a:ext>
            </a:extLst>
          </p:cNvPr>
          <p:cNvSpPr/>
          <p:nvPr/>
        </p:nvSpPr>
        <p:spPr>
          <a:xfrm>
            <a:off x="7745624" y="3539202"/>
            <a:ext cx="673555" cy="243369"/>
          </a:xfrm>
          <a:prstGeom prst="roundRect">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A2B86A01-E9EE-9098-BA22-6DE5FE66B340}"/>
              </a:ext>
            </a:extLst>
          </p:cNvPr>
          <p:cNvSpPr/>
          <p:nvPr/>
        </p:nvSpPr>
        <p:spPr>
          <a:xfrm>
            <a:off x="7745624" y="1996863"/>
            <a:ext cx="673555" cy="1026929"/>
          </a:xfrm>
          <a:prstGeom prst="roundRect">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3">
            <a:extLst>
              <a:ext uri="{FF2B5EF4-FFF2-40B4-BE49-F238E27FC236}">
                <a16:creationId xmlns:a16="http://schemas.microsoft.com/office/drawing/2014/main" id="{0AE46EBE-6D26-0471-7D15-9DE74AD8C331}"/>
              </a:ext>
            </a:extLst>
          </p:cNvPr>
          <p:cNvSpPr txBox="1">
            <a:spLocks/>
          </p:cNvSpPr>
          <p:nvPr/>
        </p:nvSpPr>
        <p:spPr>
          <a:xfrm>
            <a:off x="287739" y="248542"/>
            <a:ext cx="8642184" cy="993775"/>
          </a:xfrm>
          <a:prstGeom prst="rect">
            <a:avLst/>
          </a:prstGeom>
        </p:spPr>
        <p:txBody>
          <a:bodyPr>
            <a:noAutofit/>
          </a:bodyPr>
          <a:lstStyle>
            <a:lvl1pPr algn="l" defTabSz="685800" rtl="0" eaLnBrk="1" latinLnBrk="0" hangingPunct="1">
              <a:lnSpc>
                <a:spcPts val="3000"/>
              </a:lnSpc>
              <a:spcBef>
                <a:spcPct val="0"/>
              </a:spcBef>
              <a:buNone/>
              <a:defRPr sz="3000" b="1" kern="1200">
                <a:solidFill>
                  <a:schemeClr val="tx1"/>
                </a:solidFill>
                <a:latin typeface="+mj-lt"/>
                <a:ea typeface="+mj-ea"/>
                <a:cs typeface="+mj-cs"/>
              </a:defRPr>
            </a:lvl1pPr>
          </a:lstStyle>
          <a:p>
            <a:pPr lvl="0" defTabSz="914400">
              <a:lnSpc>
                <a:spcPct val="100000"/>
              </a:lnSpc>
              <a:spcBef>
                <a:spcPts val="0"/>
              </a:spcBef>
              <a:defRPr/>
            </a:pPr>
            <a:r>
              <a:rPr lang="en-US" sz="2400" b="0" dirty="0">
                <a:solidFill>
                  <a:srgbClr val="FFFFFF"/>
                </a:solidFill>
              </a:rPr>
              <a:t>CDI trends across financial products: Gains have flattened</a:t>
            </a:r>
            <a:endParaRPr lang="en-GB" sz="2400" b="0" dirty="0">
              <a:solidFill>
                <a:srgbClr val="FFFFFF"/>
              </a:solidFill>
            </a:endParaRPr>
          </a:p>
        </p:txBody>
      </p:sp>
      <p:grpSp>
        <p:nvGrpSpPr>
          <p:cNvPr id="25" name="Group 24">
            <a:extLst>
              <a:ext uri="{FF2B5EF4-FFF2-40B4-BE49-F238E27FC236}">
                <a16:creationId xmlns:a16="http://schemas.microsoft.com/office/drawing/2014/main" id="{39F6A426-42BE-AC29-7B53-E77DE0181F6A}"/>
              </a:ext>
            </a:extLst>
          </p:cNvPr>
          <p:cNvGrpSpPr/>
          <p:nvPr/>
        </p:nvGrpSpPr>
        <p:grpSpPr>
          <a:xfrm>
            <a:off x="6214714" y="4207025"/>
            <a:ext cx="2710754" cy="475582"/>
            <a:chOff x="4537070" y="5578410"/>
            <a:chExt cx="2710754" cy="475582"/>
          </a:xfrm>
        </p:grpSpPr>
        <p:sp>
          <p:nvSpPr>
            <p:cNvPr id="24" name="Rectangle: Rounded Corners 23">
              <a:extLst>
                <a:ext uri="{FF2B5EF4-FFF2-40B4-BE49-F238E27FC236}">
                  <a16:creationId xmlns:a16="http://schemas.microsoft.com/office/drawing/2014/main" id="{ADC011FC-6BC0-F4A9-6DE7-F5E434EFBD98}"/>
                </a:ext>
              </a:extLst>
            </p:cNvPr>
            <p:cNvSpPr/>
            <p:nvPr/>
          </p:nvSpPr>
          <p:spPr>
            <a:xfrm>
              <a:off x="4537070" y="5578410"/>
              <a:ext cx="2710754" cy="47558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10033033-1CE4-EC83-D5C5-7EFC48C5286C}"/>
                </a:ext>
              </a:extLst>
            </p:cNvPr>
            <p:cNvGrpSpPr/>
            <p:nvPr/>
          </p:nvGrpSpPr>
          <p:grpSpPr>
            <a:xfrm>
              <a:off x="4608833" y="5637469"/>
              <a:ext cx="2461285" cy="332533"/>
              <a:chOff x="9005765" y="4723368"/>
              <a:chExt cx="2622530" cy="332533"/>
            </a:xfrm>
          </p:grpSpPr>
          <p:grpSp>
            <p:nvGrpSpPr>
              <p:cNvPr id="11" name="Group 10">
                <a:extLst>
                  <a:ext uri="{FF2B5EF4-FFF2-40B4-BE49-F238E27FC236}">
                    <a16:creationId xmlns:a16="http://schemas.microsoft.com/office/drawing/2014/main" id="{9AA6272D-B68D-4D77-D118-4EF1A8F889D4}"/>
                  </a:ext>
                </a:extLst>
              </p:cNvPr>
              <p:cNvGrpSpPr/>
              <p:nvPr/>
            </p:nvGrpSpPr>
            <p:grpSpPr>
              <a:xfrm>
                <a:off x="9005765" y="4752547"/>
                <a:ext cx="186286" cy="303354"/>
                <a:chOff x="9005765" y="4765161"/>
                <a:chExt cx="186286" cy="303354"/>
              </a:xfrm>
            </p:grpSpPr>
            <p:sp>
              <p:nvSpPr>
                <p:cNvPr id="13" name="Isosceles Triangle 12">
                  <a:extLst>
                    <a:ext uri="{FF2B5EF4-FFF2-40B4-BE49-F238E27FC236}">
                      <a16:creationId xmlns:a16="http://schemas.microsoft.com/office/drawing/2014/main" id="{4C0A4CB3-5634-5A84-A34D-3A01D3A60868}"/>
                    </a:ext>
                  </a:extLst>
                </p:cNvPr>
                <p:cNvSpPr/>
                <p:nvPr/>
              </p:nvSpPr>
              <p:spPr>
                <a:xfrm>
                  <a:off x="9005765" y="4765161"/>
                  <a:ext cx="186286" cy="131469"/>
                </a:xfrm>
                <a:prstGeom prst="triangle">
                  <a:avLst/>
                </a:prstGeom>
                <a:solidFill>
                  <a:srgbClr val="31CAA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1CAA8"/>
                    </a:solidFill>
                    <a:effectLst/>
                    <a:uLnTx/>
                    <a:uFillTx/>
                    <a:latin typeface="Arial"/>
                    <a:ea typeface="+mn-ea"/>
                    <a:cs typeface="+mn-cs"/>
                  </a:endParaRPr>
                </a:p>
              </p:txBody>
            </p:sp>
            <p:sp>
              <p:nvSpPr>
                <p:cNvPr id="14" name="Isosceles Triangle 13">
                  <a:extLst>
                    <a:ext uri="{FF2B5EF4-FFF2-40B4-BE49-F238E27FC236}">
                      <a16:creationId xmlns:a16="http://schemas.microsoft.com/office/drawing/2014/main" id="{7463B629-5E18-EA91-984E-2D3232AF2BAA}"/>
                    </a:ext>
                  </a:extLst>
                </p:cNvPr>
                <p:cNvSpPr/>
                <p:nvPr/>
              </p:nvSpPr>
              <p:spPr>
                <a:xfrm rot="10800000">
                  <a:off x="9005765" y="4937046"/>
                  <a:ext cx="186286" cy="131469"/>
                </a:xfrm>
                <a:prstGeom prst="triangle">
                  <a:avLst/>
                </a:prstGeom>
                <a:solidFill>
                  <a:srgbClr val="FF412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a:ea typeface="+mn-ea"/>
                    <a:cs typeface="+mn-cs"/>
                  </a:endParaRPr>
                </a:p>
              </p:txBody>
            </p:sp>
          </p:grpSp>
          <p:sp>
            <p:nvSpPr>
              <p:cNvPr id="12" name="TextBox 11">
                <a:extLst>
                  <a:ext uri="{FF2B5EF4-FFF2-40B4-BE49-F238E27FC236}">
                    <a16:creationId xmlns:a16="http://schemas.microsoft.com/office/drawing/2014/main" id="{59FD6357-77FA-8C8D-8D6A-F2CE94619817}"/>
                  </a:ext>
                </a:extLst>
              </p:cNvPr>
              <p:cNvSpPr txBox="1"/>
              <p:nvPr/>
            </p:nvSpPr>
            <p:spPr>
              <a:xfrm>
                <a:off x="9293304" y="4723368"/>
                <a:ext cx="2334991" cy="323165"/>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chemeClr val="bg1"/>
                    </a:solidFill>
                    <a:effectLst/>
                    <a:uLnTx/>
                    <a:uFillTx/>
                    <a:latin typeface="Arial"/>
                    <a:ea typeface="+mn-ea"/>
                    <a:cs typeface="+mn-cs"/>
                  </a:rPr>
                  <a:t>Significantly</a:t>
                </a:r>
                <a:r>
                  <a:rPr kumimoji="0" lang="en-GB" sz="1050" b="0" i="0" u="none" strike="noStrike" kern="1200" cap="none" spc="0" normalizeH="0" baseline="0" noProof="0" dirty="0">
                    <a:ln>
                      <a:noFill/>
                    </a:ln>
                    <a:solidFill>
                      <a:srgbClr val="000000"/>
                    </a:solidFill>
                    <a:effectLst/>
                    <a:uLnTx/>
                    <a:uFillTx/>
                    <a:latin typeface="Arial"/>
                    <a:ea typeface="+mn-ea"/>
                    <a:cs typeface="+mn-cs"/>
                  </a:rPr>
                  <a:t> </a:t>
                </a:r>
                <a:r>
                  <a:rPr kumimoji="0" lang="en-GB" sz="1050" b="1" i="0" u="none" strike="noStrike" kern="1200" cap="none" spc="0" normalizeH="0" baseline="0" noProof="0" dirty="0">
                    <a:ln>
                      <a:noFill/>
                    </a:ln>
                    <a:solidFill>
                      <a:schemeClr val="bg1"/>
                    </a:solidFill>
                    <a:effectLst/>
                    <a:uLnTx/>
                    <a:uFillTx/>
                    <a:latin typeface="Arial"/>
                    <a:ea typeface="+mn-ea"/>
                    <a:cs typeface="+mn-cs"/>
                  </a:rPr>
                  <a:t>higher</a:t>
                </a:r>
                <a:r>
                  <a:rPr kumimoji="0" lang="en-GB" sz="1050" b="0" i="0" u="none" strike="noStrike" kern="1200" cap="none" spc="0" normalizeH="0" baseline="0" noProof="0" dirty="0">
                    <a:ln>
                      <a:noFill/>
                    </a:ln>
                    <a:solidFill>
                      <a:schemeClr val="bg1"/>
                    </a:solidFill>
                    <a:effectLst/>
                    <a:uLnTx/>
                    <a:uFillTx/>
                    <a:latin typeface="Arial"/>
                    <a:ea typeface="+mn-ea"/>
                    <a:cs typeface="+mn-cs"/>
                  </a:rPr>
                  <a:t> / </a:t>
                </a:r>
                <a:r>
                  <a:rPr kumimoji="0" lang="en-GB" sz="1050" b="1" i="0" u="none" strike="noStrike" kern="1200" cap="none" spc="0" normalizeH="0" baseline="0" noProof="0" dirty="0">
                    <a:ln>
                      <a:noFill/>
                    </a:ln>
                    <a:solidFill>
                      <a:schemeClr val="bg1"/>
                    </a:solidFill>
                    <a:effectLst/>
                    <a:uLnTx/>
                    <a:uFillTx/>
                    <a:latin typeface="Arial"/>
                    <a:ea typeface="+mn-ea"/>
                    <a:cs typeface="+mn-cs"/>
                  </a:rPr>
                  <a:t>lower</a:t>
                </a:r>
                <a:r>
                  <a:rPr kumimoji="0" lang="en-GB" sz="1050" b="0" i="0" u="none" strike="noStrike" kern="1200" cap="none" spc="0" normalizeH="0" baseline="0" noProof="0" dirty="0">
                    <a:ln>
                      <a:noFill/>
                    </a:ln>
                    <a:solidFill>
                      <a:schemeClr val="bg1"/>
                    </a:solidFill>
                    <a:effectLst/>
                    <a:uLnTx/>
                    <a:uFillTx/>
                    <a:latin typeface="Arial"/>
                    <a:ea typeface="+mn-ea"/>
                    <a:cs typeface="+mn-cs"/>
                  </a:rPr>
                  <a:t> than previous wave (95% confidence)</a:t>
                </a:r>
              </a:p>
            </p:txBody>
          </p:sp>
        </p:grpSp>
      </p:grpSp>
      <p:sp>
        <p:nvSpPr>
          <p:cNvPr id="21" name="TextBox 20">
            <a:extLst>
              <a:ext uri="{FF2B5EF4-FFF2-40B4-BE49-F238E27FC236}">
                <a16:creationId xmlns:a16="http://schemas.microsoft.com/office/drawing/2014/main" id="{9D1570DD-93DF-DBE2-355B-FD96B05151EB}"/>
              </a:ext>
            </a:extLst>
          </p:cNvPr>
          <p:cNvSpPr txBox="1">
            <a:spLocks/>
          </p:cNvSpPr>
          <p:nvPr/>
        </p:nvSpPr>
        <p:spPr>
          <a:xfrm>
            <a:off x="250909" y="4345742"/>
            <a:ext cx="2957111" cy="276999"/>
          </a:xfrm>
          <a:prstGeom prst="rect">
            <a:avLst/>
          </a:prstGeom>
          <a:noFill/>
        </p:spPr>
        <p:txBody>
          <a:bodyPr wrap="square" lIns="0" tIns="0" rIns="0" bIns="0" rtlCol="0">
            <a:spAutoFit/>
          </a:bodyPr>
          <a:lstStyle/>
          <a:p>
            <a:pPr defTabSz="685800">
              <a:defRPr/>
            </a:pPr>
            <a:r>
              <a:rPr lang="en-GB" sz="600" dirty="0">
                <a:solidFill>
                  <a:schemeClr val="bg1"/>
                </a:solidFill>
                <a:latin typeface="Arial"/>
              </a:rPr>
              <a:t>YouGov Consumer Duty Index 2025</a:t>
            </a:r>
          </a:p>
          <a:p>
            <a:pPr defTabSz="685800">
              <a:defRPr/>
            </a:pPr>
            <a:r>
              <a:rPr lang="en-GB" sz="600" dirty="0">
                <a:solidFill>
                  <a:schemeClr val="bg1"/>
                </a:solidFill>
                <a:latin typeface="Arial"/>
              </a:rPr>
              <a:t>Base: GB Nat Rep April 2024 n=8,280, October 2024 n=8,179, January 2025 n=8,330, April 2025: n=8,210, July 2025 n=8,055</a:t>
            </a:r>
          </a:p>
        </p:txBody>
      </p:sp>
      <p:sp>
        <p:nvSpPr>
          <p:cNvPr id="2" name="Title 3">
            <a:extLst>
              <a:ext uri="{FF2B5EF4-FFF2-40B4-BE49-F238E27FC236}">
                <a16:creationId xmlns:a16="http://schemas.microsoft.com/office/drawing/2014/main" id="{8E41A59E-5EA3-D03B-650E-F7DE83DE70C5}"/>
              </a:ext>
            </a:extLst>
          </p:cNvPr>
          <p:cNvSpPr txBox="1">
            <a:spLocks/>
          </p:cNvSpPr>
          <p:nvPr/>
        </p:nvSpPr>
        <p:spPr>
          <a:xfrm>
            <a:off x="287739" y="313149"/>
            <a:ext cx="6709691" cy="993775"/>
          </a:xfrm>
          <a:prstGeom prst="rect">
            <a:avLst/>
          </a:prstGeom>
        </p:spPr>
        <p:txBody>
          <a:bodyPr>
            <a:noAutofit/>
          </a:bodyPr>
          <a:lstStyle>
            <a:lvl1pPr algn="l" defTabSz="685800" rtl="0" eaLnBrk="1" latinLnBrk="0" hangingPunct="1">
              <a:lnSpc>
                <a:spcPts val="3000"/>
              </a:lnSpc>
              <a:spcBef>
                <a:spcPct val="0"/>
              </a:spcBef>
              <a:buNone/>
              <a:defRPr sz="3000" b="1" kern="1200">
                <a:solidFill>
                  <a:schemeClr val="tx1"/>
                </a:solidFill>
                <a:latin typeface="+mj-lt"/>
                <a:ea typeface="+mj-ea"/>
                <a:cs typeface="+mj-cs"/>
              </a:defRPr>
            </a:lvl1pPr>
          </a:lstStyle>
          <a:p>
            <a:endParaRPr lang="en-US" sz="2400" dirty="0">
              <a:solidFill>
                <a:schemeClr val="bg1"/>
              </a:solidFill>
            </a:endParaRPr>
          </a:p>
        </p:txBody>
      </p:sp>
      <p:sp>
        <p:nvSpPr>
          <p:cNvPr id="26" name="Isosceles Triangle 25">
            <a:extLst>
              <a:ext uri="{FF2B5EF4-FFF2-40B4-BE49-F238E27FC236}">
                <a16:creationId xmlns:a16="http://schemas.microsoft.com/office/drawing/2014/main" id="{4CE249D1-DF98-A882-3FE9-043E6D0429AF}"/>
              </a:ext>
            </a:extLst>
          </p:cNvPr>
          <p:cNvSpPr/>
          <p:nvPr/>
        </p:nvSpPr>
        <p:spPr>
          <a:xfrm>
            <a:off x="3267319" y="1531620"/>
            <a:ext cx="151521" cy="119733"/>
          </a:xfrm>
          <a:prstGeom prst="triangle">
            <a:avLst/>
          </a:prstGeom>
          <a:solidFill>
            <a:srgbClr val="31CAA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1CAA8"/>
              </a:solidFill>
              <a:effectLst/>
              <a:uLnTx/>
              <a:uFillTx/>
              <a:latin typeface="Arial"/>
              <a:ea typeface="+mn-ea"/>
              <a:cs typeface="+mn-cs"/>
            </a:endParaRPr>
          </a:p>
        </p:txBody>
      </p:sp>
      <p:sp>
        <p:nvSpPr>
          <p:cNvPr id="45" name="Isosceles Triangle 44">
            <a:extLst>
              <a:ext uri="{FF2B5EF4-FFF2-40B4-BE49-F238E27FC236}">
                <a16:creationId xmlns:a16="http://schemas.microsoft.com/office/drawing/2014/main" id="{CB1F6F1B-689F-7257-B54E-5E36A0506AF2}"/>
              </a:ext>
            </a:extLst>
          </p:cNvPr>
          <p:cNvSpPr/>
          <p:nvPr/>
        </p:nvSpPr>
        <p:spPr>
          <a:xfrm>
            <a:off x="3267319" y="1771871"/>
            <a:ext cx="151521" cy="119733"/>
          </a:xfrm>
          <a:prstGeom prst="triangle">
            <a:avLst/>
          </a:prstGeom>
          <a:solidFill>
            <a:srgbClr val="31CAA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1CAA8"/>
              </a:solidFill>
              <a:effectLst/>
              <a:uLnTx/>
              <a:uFillTx/>
              <a:latin typeface="Arial"/>
              <a:ea typeface="+mn-ea"/>
              <a:cs typeface="+mn-cs"/>
            </a:endParaRPr>
          </a:p>
        </p:txBody>
      </p:sp>
      <p:sp>
        <p:nvSpPr>
          <p:cNvPr id="46" name="Isosceles Triangle 45">
            <a:extLst>
              <a:ext uri="{FF2B5EF4-FFF2-40B4-BE49-F238E27FC236}">
                <a16:creationId xmlns:a16="http://schemas.microsoft.com/office/drawing/2014/main" id="{07ECC000-E6A7-D8BF-4882-DEB35C2CEDBD}"/>
              </a:ext>
            </a:extLst>
          </p:cNvPr>
          <p:cNvSpPr/>
          <p:nvPr/>
        </p:nvSpPr>
        <p:spPr>
          <a:xfrm>
            <a:off x="3267319" y="2035640"/>
            <a:ext cx="151521" cy="119733"/>
          </a:xfrm>
          <a:prstGeom prst="triangle">
            <a:avLst/>
          </a:prstGeom>
          <a:solidFill>
            <a:srgbClr val="31CAA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1CAA8"/>
              </a:solidFill>
              <a:effectLst/>
              <a:uLnTx/>
              <a:uFillTx/>
              <a:latin typeface="Arial"/>
              <a:ea typeface="+mn-ea"/>
              <a:cs typeface="+mn-cs"/>
            </a:endParaRPr>
          </a:p>
        </p:txBody>
      </p:sp>
      <p:sp>
        <p:nvSpPr>
          <p:cNvPr id="47" name="Isosceles Triangle 46">
            <a:extLst>
              <a:ext uri="{FF2B5EF4-FFF2-40B4-BE49-F238E27FC236}">
                <a16:creationId xmlns:a16="http://schemas.microsoft.com/office/drawing/2014/main" id="{111E1FEB-7FBD-9D86-094D-FD40669656B7}"/>
              </a:ext>
            </a:extLst>
          </p:cNvPr>
          <p:cNvSpPr/>
          <p:nvPr/>
        </p:nvSpPr>
        <p:spPr>
          <a:xfrm rot="10800000">
            <a:off x="3267319" y="3106213"/>
            <a:ext cx="151521" cy="1197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1CAA8"/>
              </a:solidFill>
              <a:effectLst/>
              <a:uLnTx/>
              <a:uFillTx/>
              <a:latin typeface="Arial"/>
              <a:ea typeface="+mn-ea"/>
              <a:cs typeface="+mn-cs"/>
            </a:endParaRPr>
          </a:p>
        </p:txBody>
      </p:sp>
      <p:sp>
        <p:nvSpPr>
          <p:cNvPr id="59" name="Isosceles Triangle 58">
            <a:extLst>
              <a:ext uri="{FF2B5EF4-FFF2-40B4-BE49-F238E27FC236}">
                <a16:creationId xmlns:a16="http://schemas.microsoft.com/office/drawing/2014/main" id="{DEC3B630-1539-37CD-E64B-F2F9257A4704}"/>
              </a:ext>
            </a:extLst>
          </p:cNvPr>
          <p:cNvSpPr/>
          <p:nvPr/>
        </p:nvSpPr>
        <p:spPr>
          <a:xfrm>
            <a:off x="3267319" y="2833170"/>
            <a:ext cx="151521" cy="119733"/>
          </a:xfrm>
          <a:prstGeom prst="triangle">
            <a:avLst/>
          </a:prstGeom>
          <a:solidFill>
            <a:srgbClr val="31CAA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1CAA8"/>
              </a:solidFill>
              <a:effectLst/>
              <a:uLnTx/>
              <a:uFillTx/>
              <a:latin typeface="Arial"/>
              <a:ea typeface="+mn-ea"/>
              <a:cs typeface="+mn-cs"/>
            </a:endParaRPr>
          </a:p>
        </p:txBody>
      </p:sp>
      <p:sp>
        <p:nvSpPr>
          <p:cNvPr id="60" name="Isosceles Triangle 59">
            <a:extLst>
              <a:ext uri="{FF2B5EF4-FFF2-40B4-BE49-F238E27FC236}">
                <a16:creationId xmlns:a16="http://schemas.microsoft.com/office/drawing/2014/main" id="{B57D12A5-36E8-1676-2B81-86D0D6FEA801}"/>
              </a:ext>
            </a:extLst>
          </p:cNvPr>
          <p:cNvSpPr/>
          <p:nvPr/>
        </p:nvSpPr>
        <p:spPr>
          <a:xfrm>
            <a:off x="3267318" y="2308683"/>
            <a:ext cx="151521" cy="119733"/>
          </a:xfrm>
          <a:prstGeom prst="triangle">
            <a:avLst/>
          </a:prstGeom>
          <a:solidFill>
            <a:srgbClr val="31CAA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1CAA8"/>
              </a:solidFill>
              <a:effectLst/>
              <a:uLnTx/>
              <a:uFillTx/>
              <a:latin typeface="Arial"/>
              <a:ea typeface="+mn-ea"/>
              <a:cs typeface="+mn-cs"/>
            </a:endParaRPr>
          </a:p>
        </p:txBody>
      </p:sp>
      <p:sp>
        <p:nvSpPr>
          <p:cNvPr id="61" name="Isosceles Triangle 60">
            <a:extLst>
              <a:ext uri="{FF2B5EF4-FFF2-40B4-BE49-F238E27FC236}">
                <a16:creationId xmlns:a16="http://schemas.microsoft.com/office/drawing/2014/main" id="{A9B891E8-E542-41D6-D53F-C1462ADAB903}"/>
              </a:ext>
            </a:extLst>
          </p:cNvPr>
          <p:cNvSpPr/>
          <p:nvPr/>
        </p:nvSpPr>
        <p:spPr>
          <a:xfrm>
            <a:off x="3267317" y="3334101"/>
            <a:ext cx="151521" cy="119733"/>
          </a:xfrm>
          <a:prstGeom prst="triangle">
            <a:avLst/>
          </a:prstGeom>
          <a:solidFill>
            <a:srgbClr val="31CAA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1CAA8"/>
              </a:solidFill>
              <a:effectLst/>
              <a:uLnTx/>
              <a:uFillTx/>
              <a:latin typeface="Arial"/>
              <a:ea typeface="+mn-ea"/>
              <a:cs typeface="+mn-cs"/>
            </a:endParaRPr>
          </a:p>
        </p:txBody>
      </p:sp>
      <p:sp>
        <p:nvSpPr>
          <p:cNvPr id="62" name="Isosceles Triangle 61">
            <a:extLst>
              <a:ext uri="{FF2B5EF4-FFF2-40B4-BE49-F238E27FC236}">
                <a16:creationId xmlns:a16="http://schemas.microsoft.com/office/drawing/2014/main" id="{F79E52F2-6839-2373-EA46-0A30377FC718}"/>
              </a:ext>
            </a:extLst>
          </p:cNvPr>
          <p:cNvSpPr/>
          <p:nvPr/>
        </p:nvSpPr>
        <p:spPr>
          <a:xfrm>
            <a:off x="3267317" y="2569401"/>
            <a:ext cx="151521" cy="119733"/>
          </a:xfrm>
          <a:prstGeom prst="triangle">
            <a:avLst/>
          </a:prstGeom>
          <a:solidFill>
            <a:srgbClr val="31CAA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1CAA8"/>
              </a:solidFill>
              <a:effectLst/>
              <a:uLnTx/>
              <a:uFillTx/>
              <a:latin typeface="Arial"/>
              <a:ea typeface="+mn-ea"/>
              <a:cs typeface="+mn-cs"/>
            </a:endParaRPr>
          </a:p>
        </p:txBody>
      </p:sp>
      <p:sp>
        <p:nvSpPr>
          <p:cNvPr id="63" name="Isosceles Triangle 62">
            <a:extLst>
              <a:ext uri="{FF2B5EF4-FFF2-40B4-BE49-F238E27FC236}">
                <a16:creationId xmlns:a16="http://schemas.microsoft.com/office/drawing/2014/main" id="{02AE615B-F1C6-5DCD-52A7-275B1748369E}"/>
              </a:ext>
            </a:extLst>
          </p:cNvPr>
          <p:cNvSpPr/>
          <p:nvPr/>
        </p:nvSpPr>
        <p:spPr>
          <a:xfrm>
            <a:off x="3267316" y="3835032"/>
            <a:ext cx="151521" cy="119733"/>
          </a:xfrm>
          <a:prstGeom prst="triangle">
            <a:avLst/>
          </a:prstGeom>
          <a:solidFill>
            <a:srgbClr val="31CAA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1CAA8"/>
              </a:solidFill>
              <a:effectLst/>
              <a:uLnTx/>
              <a:uFillTx/>
              <a:latin typeface="Arial"/>
              <a:ea typeface="+mn-ea"/>
              <a:cs typeface="+mn-cs"/>
            </a:endParaRPr>
          </a:p>
        </p:txBody>
      </p:sp>
      <p:sp>
        <p:nvSpPr>
          <p:cNvPr id="66" name="Isosceles Triangle 65">
            <a:extLst>
              <a:ext uri="{FF2B5EF4-FFF2-40B4-BE49-F238E27FC236}">
                <a16:creationId xmlns:a16="http://schemas.microsoft.com/office/drawing/2014/main" id="{32221D8D-CC05-12BD-CD06-8DA9A6BE53DF}"/>
              </a:ext>
            </a:extLst>
          </p:cNvPr>
          <p:cNvSpPr/>
          <p:nvPr/>
        </p:nvSpPr>
        <p:spPr>
          <a:xfrm>
            <a:off x="3940416" y="1784233"/>
            <a:ext cx="151521" cy="119733"/>
          </a:xfrm>
          <a:prstGeom prst="triangle">
            <a:avLst/>
          </a:prstGeom>
          <a:solidFill>
            <a:srgbClr val="31CAA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1CAA8"/>
              </a:solidFill>
              <a:effectLst/>
              <a:uLnTx/>
              <a:uFillTx/>
              <a:latin typeface="Arial"/>
              <a:ea typeface="+mn-ea"/>
              <a:cs typeface="+mn-cs"/>
            </a:endParaRPr>
          </a:p>
        </p:txBody>
      </p:sp>
      <p:sp>
        <p:nvSpPr>
          <p:cNvPr id="69" name="Isosceles Triangle 68">
            <a:extLst>
              <a:ext uri="{FF2B5EF4-FFF2-40B4-BE49-F238E27FC236}">
                <a16:creationId xmlns:a16="http://schemas.microsoft.com/office/drawing/2014/main" id="{14DA92E5-8BE5-4431-B04D-4658EEDFD76C}"/>
              </a:ext>
            </a:extLst>
          </p:cNvPr>
          <p:cNvSpPr/>
          <p:nvPr/>
        </p:nvSpPr>
        <p:spPr>
          <a:xfrm>
            <a:off x="4608831" y="2569401"/>
            <a:ext cx="151521" cy="119733"/>
          </a:xfrm>
          <a:prstGeom prst="triangle">
            <a:avLst/>
          </a:prstGeom>
          <a:solidFill>
            <a:srgbClr val="31CAA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1CAA8"/>
              </a:solidFill>
              <a:effectLst/>
              <a:uLnTx/>
              <a:uFillTx/>
              <a:latin typeface="Arial"/>
              <a:ea typeface="+mn-ea"/>
              <a:cs typeface="+mn-cs"/>
            </a:endParaRPr>
          </a:p>
        </p:txBody>
      </p:sp>
      <p:sp>
        <p:nvSpPr>
          <p:cNvPr id="71" name="Isosceles Triangle 70">
            <a:extLst>
              <a:ext uri="{FF2B5EF4-FFF2-40B4-BE49-F238E27FC236}">
                <a16:creationId xmlns:a16="http://schemas.microsoft.com/office/drawing/2014/main" id="{8B326EBE-7B6A-E046-288D-10CB8C7EA7E8}"/>
              </a:ext>
            </a:extLst>
          </p:cNvPr>
          <p:cNvSpPr/>
          <p:nvPr/>
        </p:nvSpPr>
        <p:spPr>
          <a:xfrm rot="10800000">
            <a:off x="5282386" y="2583996"/>
            <a:ext cx="151521" cy="1197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1CAA8"/>
              </a:solidFill>
              <a:effectLst/>
              <a:uLnTx/>
              <a:uFillTx/>
              <a:latin typeface="Arial"/>
              <a:ea typeface="+mn-ea"/>
              <a:cs typeface="+mn-cs"/>
            </a:endParaRPr>
          </a:p>
        </p:txBody>
      </p:sp>
      <p:graphicFrame>
        <p:nvGraphicFramePr>
          <p:cNvPr id="22" name="Table 21">
            <a:extLst>
              <a:ext uri="{FF2B5EF4-FFF2-40B4-BE49-F238E27FC236}">
                <a16:creationId xmlns:a16="http://schemas.microsoft.com/office/drawing/2014/main" id="{7DBE553F-8BC1-F20F-5711-64F05EB6F079}"/>
              </a:ext>
            </a:extLst>
          </p:cNvPr>
          <p:cNvGraphicFramePr>
            <a:graphicFrameLocks noGrp="1"/>
          </p:cNvGraphicFramePr>
          <p:nvPr>
            <p:extLst>
              <p:ext uri="{D42A27DB-BD31-4B8C-83A1-F6EECF244321}">
                <p14:modId xmlns:p14="http://schemas.microsoft.com/office/powerpoint/2010/main" val="1762727299"/>
              </p:ext>
            </p:extLst>
          </p:nvPr>
        </p:nvGraphicFramePr>
        <p:xfrm>
          <a:off x="516945" y="1070344"/>
          <a:ext cx="8116917" cy="2983015"/>
        </p:xfrm>
        <a:graphic>
          <a:graphicData uri="http://schemas.openxmlformats.org/drawingml/2006/table">
            <a:tbl>
              <a:tblPr>
                <a:tableStyleId>{5C22544A-7EE6-4342-B048-85BDC9FD1C3A}</a:tableStyleId>
              </a:tblPr>
              <a:tblGrid>
                <a:gridCol w="1612276">
                  <a:extLst>
                    <a:ext uri="{9D8B030D-6E8A-4147-A177-3AD203B41FA5}">
                      <a16:colId xmlns:a16="http://schemas.microsoft.com/office/drawing/2014/main" val="1278430707"/>
                    </a:ext>
                  </a:extLst>
                </a:gridCol>
                <a:gridCol w="673608">
                  <a:extLst>
                    <a:ext uri="{9D8B030D-6E8A-4147-A177-3AD203B41FA5}">
                      <a16:colId xmlns:a16="http://schemas.microsoft.com/office/drawing/2014/main" val="2034490734"/>
                    </a:ext>
                  </a:extLst>
                </a:gridCol>
                <a:gridCol w="673608">
                  <a:extLst>
                    <a:ext uri="{9D8B030D-6E8A-4147-A177-3AD203B41FA5}">
                      <a16:colId xmlns:a16="http://schemas.microsoft.com/office/drawing/2014/main" val="3529432432"/>
                    </a:ext>
                  </a:extLst>
                </a:gridCol>
                <a:gridCol w="673608">
                  <a:extLst>
                    <a:ext uri="{9D8B030D-6E8A-4147-A177-3AD203B41FA5}">
                      <a16:colId xmlns:a16="http://schemas.microsoft.com/office/drawing/2014/main" val="1631681699"/>
                    </a:ext>
                  </a:extLst>
                </a:gridCol>
                <a:gridCol w="673608">
                  <a:extLst>
                    <a:ext uri="{9D8B030D-6E8A-4147-A177-3AD203B41FA5}">
                      <a16:colId xmlns:a16="http://schemas.microsoft.com/office/drawing/2014/main" val="610526495"/>
                    </a:ext>
                  </a:extLst>
                </a:gridCol>
                <a:gridCol w="673608">
                  <a:extLst>
                    <a:ext uri="{9D8B030D-6E8A-4147-A177-3AD203B41FA5}">
                      <a16:colId xmlns:a16="http://schemas.microsoft.com/office/drawing/2014/main" val="4265283237"/>
                    </a:ext>
                  </a:extLst>
                </a:gridCol>
                <a:gridCol w="673608">
                  <a:extLst>
                    <a:ext uri="{9D8B030D-6E8A-4147-A177-3AD203B41FA5}">
                      <a16:colId xmlns:a16="http://schemas.microsoft.com/office/drawing/2014/main" val="2856106400"/>
                    </a:ext>
                  </a:extLst>
                </a:gridCol>
                <a:gridCol w="199213">
                  <a:extLst>
                    <a:ext uri="{9D8B030D-6E8A-4147-A177-3AD203B41FA5}">
                      <a16:colId xmlns:a16="http://schemas.microsoft.com/office/drawing/2014/main" val="3537449020"/>
                    </a:ext>
                  </a:extLst>
                </a:gridCol>
                <a:gridCol w="1131890">
                  <a:extLst>
                    <a:ext uri="{9D8B030D-6E8A-4147-A177-3AD203B41FA5}">
                      <a16:colId xmlns:a16="http://schemas.microsoft.com/office/drawing/2014/main" val="889742574"/>
                    </a:ext>
                  </a:extLst>
                </a:gridCol>
                <a:gridCol w="1131890">
                  <a:extLst>
                    <a:ext uri="{9D8B030D-6E8A-4147-A177-3AD203B41FA5}">
                      <a16:colId xmlns:a16="http://schemas.microsoft.com/office/drawing/2014/main" val="2911189131"/>
                    </a:ext>
                  </a:extLst>
                </a:gridCol>
              </a:tblGrid>
              <a:tr h="396338">
                <a:tc>
                  <a:txBody>
                    <a:bodyPr/>
                    <a:lstStyle/>
                    <a:p>
                      <a:pPr algn="r" fontAlgn="ctr"/>
                      <a:r>
                        <a:rPr lang="en-GB" sz="1200" b="1" u="none" strike="noStrike" dirty="0">
                          <a:solidFill>
                            <a:schemeClr val="tx1"/>
                          </a:solidFill>
                          <a:effectLst/>
                        </a:rPr>
                        <a:t>Product</a:t>
                      </a:r>
                      <a:endParaRPr lang="en-GB" sz="1200" b="1" i="0" u="none" strike="noStrike" dirty="0">
                        <a:solidFill>
                          <a:schemeClr val="tx1"/>
                        </a:solidFill>
                        <a:effectLst/>
                        <a:latin typeface="Arial" panose="020B0604020202020204" pitchFamily="34" charset="0"/>
                      </a:endParaRPr>
                    </a:p>
                  </a:txBody>
                  <a:tcPr marL="6350" marR="144000" marT="6350" marB="0" anchor="ctr">
                    <a:lnL w="12700" cmpd="sng">
                      <a:noFill/>
                    </a:lnL>
                    <a:lnR w="12700" cap="flat" cmpd="sng" algn="ctr">
                      <a:solidFill>
                        <a:schemeClr val="tx1"/>
                      </a:solidFill>
                      <a:prstDash val="sysDot"/>
                      <a:round/>
                      <a:headEnd type="none" w="med" len="med"/>
                      <a:tailEnd type="none" w="med" len="med"/>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r>
                        <a:rPr lang="en-GB" sz="1200" b="1" u="none" strike="noStrike" dirty="0">
                          <a:solidFill>
                            <a:schemeClr val="tx1"/>
                          </a:solidFill>
                          <a:effectLst/>
                        </a:rPr>
                        <a:t>Mar-23</a:t>
                      </a:r>
                      <a:endParaRPr lang="en-GB" sz="1200" b="1" i="0" u="none" strike="noStrike" dirty="0">
                        <a:solidFill>
                          <a:schemeClr val="tx1"/>
                        </a:solidFill>
                        <a:effectLst/>
                        <a:latin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r>
                        <a:rPr lang="en-GB" sz="1200" b="1" u="none" strike="noStrike" dirty="0">
                          <a:solidFill>
                            <a:schemeClr val="tx1"/>
                          </a:solidFill>
                          <a:effectLst/>
                        </a:rPr>
                        <a:t>Apr-24</a:t>
                      </a:r>
                      <a:endParaRPr lang="en-GB" sz="1200" b="1" i="0" u="none" strike="noStrike" dirty="0">
                        <a:solidFill>
                          <a:schemeClr val="tx1"/>
                        </a:solidFill>
                        <a:effectLst/>
                        <a:latin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r>
                        <a:rPr lang="en-GB" sz="1200" b="1" u="none" strike="noStrike" dirty="0">
                          <a:solidFill>
                            <a:schemeClr val="tx1"/>
                          </a:solidFill>
                          <a:effectLst/>
                        </a:rPr>
                        <a:t>Oct-24</a:t>
                      </a:r>
                      <a:endParaRPr lang="en-GB" sz="1200" b="1" i="0" u="none" strike="noStrike" dirty="0">
                        <a:solidFill>
                          <a:schemeClr val="tx1"/>
                        </a:solidFill>
                        <a:effectLst/>
                        <a:latin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r>
                        <a:rPr lang="en-GB" sz="1200" b="1" u="none" strike="noStrike" dirty="0">
                          <a:solidFill>
                            <a:schemeClr val="tx1"/>
                          </a:solidFill>
                          <a:effectLst/>
                        </a:rPr>
                        <a:t>Jan-25</a:t>
                      </a:r>
                      <a:endParaRPr lang="en-GB" sz="1200" b="1" i="0" u="none" strike="noStrike" dirty="0">
                        <a:solidFill>
                          <a:schemeClr val="tx1"/>
                        </a:solidFill>
                        <a:effectLst/>
                        <a:latin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r>
                        <a:rPr lang="en-GB" sz="1200" b="1" u="none" strike="noStrike" dirty="0">
                          <a:solidFill>
                            <a:schemeClr val="tx1"/>
                          </a:solidFill>
                          <a:effectLst/>
                        </a:rPr>
                        <a:t>Apr-25</a:t>
                      </a:r>
                      <a:endParaRPr lang="en-GB" sz="1200" b="1" i="0" u="none" strike="noStrike" dirty="0">
                        <a:solidFill>
                          <a:schemeClr val="tx1"/>
                        </a:solidFill>
                        <a:effectLst/>
                        <a:latin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r>
                        <a:rPr lang="en-GB" sz="1200" b="1" i="0" u="none" strike="noStrike" dirty="0">
                          <a:solidFill>
                            <a:schemeClr val="tx1"/>
                          </a:solidFill>
                          <a:effectLst/>
                          <a:latin typeface="Arial" panose="020B0604020202020204" pitchFamily="34" charset="0"/>
                        </a:rPr>
                        <a:t>Jul-25</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ysDot"/>
                      <a:round/>
                      <a:headEnd type="none" w="med" len="med"/>
                      <a:tailEnd type="none" w="med" len="med"/>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tc rowSpan="11">
                  <a:txBody>
                    <a:bodyPr/>
                    <a:lstStyle/>
                    <a:p>
                      <a:pPr algn="ctr" fontAlgn="ctr"/>
                      <a:endParaRPr lang="en-GB" sz="1200" b="1" i="0" u="none" strike="noStrike" dirty="0">
                        <a:solidFill>
                          <a:srgbClr val="000000"/>
                        </a:solidFill>
                        <a:effectLst/>
                        <a:latin typeface="Arial" panose="020B060402020202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GB" sz="1100" b="1" u="none" strike="noStrike" dirty="0">
                          <a:solidFill>
                            <a:schemeClr val="tx1"/>
                          </a:solidFill>
                          <a:effectLst/>
                        </a:rPr>
                        <a:t>Change Since 2023</a:t>
                      </a:r>
                      <a:endParaRPr lang="en-GB" sz="1100" b="1" i="0" u="none" strike="noStrike" dirty="0">
                        <a:solidFill>
                          <a:schemeClr val="tx1"/>
                        </a:solidFill>
                        <a:effectLst/>
                        <a:latin typeface="Arial" panose="020B0604020202020204" pitchFamily="34" charset="0"/>
                      </a:endParaRPr>
                    </a:p>
                  </a:txBody>
                  <a:tcPr marL="6350" marR="6350" marT="6350" marB="0" anchor="ctr">
                    <a:lnL w="12700" cap="flat" cmpd="sng" algn="ctr">
                      <a:noFill/>
                      <a:prstDash val="sysDot"/>
                      <a:round/>
                      <a:headEnd type="none" w="med" len="med"/>
                      <a:tailEnd type="none" w="med" len="med"/>
                    </a:lnL>
                    <a:lnR w="12700" cmpd="sng">
                      <a:noFill/>
                    </a:lnR>
                    <a:lnT w="12700" cmpd="sng">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r>
                        <a:rPr lang="en-GB" sz="1100" b="1" i="0" u="none" strike="noStrike" dirty="0">
                          <a:solidFill>
                            <a:schemeClr val="tx1"/>
                          </a:solidFill>
                          <a:effectLst/>
                          <a:latin typeface="Arial" panose="020B0604020202020204" pitchFamily="34" charset="0"/>
                        </a:rPr>
                        <a:t>Change in</a:t>
                      </a:r>
                    </a:p>
                    <a:p>
                      <a:pPr algn="ctr" fontAlgn="ctr"/>
                      <a:r>
                        <a:rPr lang="en-GB" sz="1100" b="1" i="0" u="none" strike="noStrike" dirty="0">
                          <a:solidFill>
                            <a:schemeClr val="tx1"/>
                          </a:solidFill>
                          <a:effectLst/>
                          <a:latin typeface="Arial" panose="020B0604020202020204" pitchFamily="34" charset="0"/>
                        </a:rPr>
                        <a:t> 2025</a:t>
                      </a:r>
                    </a:p>
                  </a:txBody>
                  <a:tcPr marL="6350" marR="6350" marT="6350" marB="0" anchor="ctr">
                    <a:lnL w="12700" cap="flat" cmpd="sng" algn="ctr">
                      <a:noFill/>
                      <a:prstDash val="sysDot"/>
                      <a:round/>
                      <a:headEnd type="none" w="med" len="med"/>
                      <a:tailEnd type="none" w="med" len="med"/>
                    </a:lnL>
                    <a:lnR w="12700" cmpd="sng">
                      <a:noFill/>
                    </a:lnR>
                    <a:lnT w="12700" cmpd="sng">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756822346"/>
                  </a:ext>
                </a:extLst>
              </a:tr>
              <a:tr h="267944">
                <a:tc>
                  <a:txBody>
                    <a:bodyPr/>
                    <a:lstStyle/>
                    <a:p>
                      <a:pPr algn="r" fontAlgn="ctr"/>
                      <a:r>
                        <a:rPr lang="en-GB" sz="1200" b="1" u="none" strike="noStrike" dirty="0">
                          <a:solidFill>
                            <a:schemeClr val="bg1"/>
                          </a:solidFill>
                          <a:effectLst/>
                        </a:rPr>
                        <a:t>Overall FS CDI       </a:t>
                      </a:r>
                      <a:endParaRPr lang="en-GB" sz="1200" b="1" i="0" u="none" strike="noStrike" dirty="0">
                        <a:solidFill>
                          <a:schemeClr val="bg1"/>
                        </a:solidFill>
                        <a:effectLst/>
                        <a:latin typeface="Arial" panose="020B0604020202020204" pitchFamily="34" charset="0"/>
                      </a:endParaRPr>
                    </a:p>
                  </a:txBody>
                  <a:tcPr marL="6350" marR="144000" marT="6350" marB="0" anchor="ctr">
                    <a:lnL w="12700" cmpd="sng">
                      <a:noFill/>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fontAlgn="ctr"/>
                      <a:r>
                        <a:rPr lang="en-GB" sz="1200" b="1" u="none" strike="noStrike" dirty="0">
                          <a:solidFill>
                            <a:schemeClr val="bg1"/>
                          </a:solidFill>
                          <a:effectLst/>
                        </a:rPr>
                        <a:t>55</a:t>
                      </a:r>
                      <a:endParaRPr lang="en-GB" sz="1200" b="1" i="0" u="none" strike="noStrike" dirty="0">
                        <a:solidFill>
                          <a:schemeClr val="bg1"/>
                        </a:solidFill>
                        <a:effectLst/>
                        <a:latin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fontAlgn="ctr"/>
                      <a:r>
                        <a:rPr lang="en-GB" sz="1200" b="1" u="none" strike="noStrike" dirty="0">
                          <a:solidFill>
                            <a:schemeClr val="bg1"/>
                          </a:solidFill>
                          <a:effectLst/>
                        </a:rPr>
                        <a:t>57</a:t>
                      </a:r>
                      <a:endParaRPr lang="en-GB" sz="1200" b="1" i="0" u="none" strike="noStrike" dirty="0">
                        <a:solidFill>
                          <a:schemeClr val="bg1"/>
                        </a:solidFill>
                        <a:effectLst/>
                        <a:latin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fontAlgn="ctr"/>
                      <a:r>
                        <a:rPr lang="en-GB" sz="1200" b="1" u="none" strike="noStrike">
                          <a:solidFill>
                            <a:schemeClr val="bg1"/>
                          </a:solidFill>
                          <a:effectLst/>
                        </a:rPr>
                        <a:t>58</a:t>
                      </a:r>
                      <a:endParaRPr lang="en-GB" sz="1200" b="1" i="0" u="none" strike="noStrike">
                        <a:solidFill>
                          <a:schemeClr val="bg1"/>
                        </a:solidFill>
                        <a:effectLst/>
                        <a:latin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fontAlgn="ctr"/>
                      <a:r>
                        <a:rPr lang="en-GB" sz="1200" b="1" u="none" strike="noStrike" dirty="0">
                          <a:solidFill>
                            <a:schemeClr val="bg1"/>
                          </a:solidFill>
                          <a:effectLst/>
                        </a:rPr>
                        <a:t>59</a:t>
                      </a:r>
                      <a:endParaRPr lang="en-GB" sz="1200" b="1" i="0" u="none" strike="noStrike" dirty="0">
                        <a:solidFill>
                          <a:schemeClr val="bg1"/>
                        </a:solidFill>
                        <a:effectLst/>
                        <a:latin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fontAlgn="ctr"/>
                      <a:r>
                        <a:rPr lang="en-GB" sz="1200" b="1" u="none" strike="noStrike" dirty="0">
                          <a:solidFill>
                            <a:schemeClr val="bg1"/>
                          </a:solidFill>
                          <a:effectLst/>
                        </a:rPr>
                        <a:t>59</a:t>
                      </a:r>
                      <a:endParaRPr lang="en-GB" sz="1200" b="1" i="0" u="none" strike="noStrike" dirty="0">
                        <a:solidFill>
                          <a:schemeClr val="bg1"/>
                        </a:solidFill>
                        <a:effectLst/>
                        <a:latin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fontAlgn="ctr"/>
                      <a:r>
                        <a:rPr lang="en-GB" sz="1200" b="1" i="0" u="none" strike="noStrike" dirty="0">
                          <a:solidFill>
                            <a:schemeClr val="bg1"/>
                          </a:solidFill>
                          <a:effectLst/>
                          <a:latin typeface="Arial" panose="020B0604020202020204" pitchFamily="34" charset="0"/>
                        </a:rPr>
                        <a:t>59</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85000"/>
                      </a:schemeClr>
                    </a:solidFill>
                  </a:tcPr>
                </a:tc>
                <a:tc vMerge="1">
                  <a:txBody>
                    <a:bodyPr/>
                    <a:lstStyle/>
                    <a:p>
                      <a:pPr algn="ctr" fontAlgn="ctr"/>
                      <a:endParaRPr lang="en-GB" sz="1000" b="0"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1200" b="1" i="0" u="none" strike="noStrike" dirty="0">
                          <a:solidFill>
                            <a:schemeClr val="bg1"/>
                          </a:solidFill>
                          <a:effectLst/>
                          <a:latin typeface="Arial" panose="020B0604020202020204" pitchFamily="34" charset="0"/>
                        </a:rPr>
                        <a:t>+4</a:t>
                      </a:r>
                    </a:p>
                  </a:txBody>
                  <a:tcPr marL="6350" marR="6350" marT="6350" marB="0" anchor="ctr">
                    <a:lnL w="12700" cap="flat" cmpd="sng" algn="ctr">
                      <a:noFill/>
                      <a:prstDash val="sysDot"/>
                      <a:round/>
                      <a:headEnd type="none" w="med" len="med"/>
                      <a:tailEnd type="none" w="med" len="med"/>
                    </a:lnL>
                    <a:lnR w="12700" cmpd="sng">
                      <a:noFill/>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ctr"/>
                      <a:r>
                        <a:rPr lang="en-GB" sz="1200" b="1" i="0" u="none" strike="noStrike" dirty="0">
                          <a:solidFill>
                            <a:schemeClr val="bg1"/>
                          </a:solidFill>
                          <a:effectLst/>
                          <a:latin typeface="Arial" panose="020B0604020202020204" pitchFamily="34" charset="0"/>
                        </a:rPr>
                        <a:t>-</a:t>
                      </a:r>
                    </a:p>
                  </a:txBody>
                  <a:tcPr marL="6350" marR="6350" marT="6350" marB="0" anchor="ctr">
                    <a:lnL w="12700" cap="flat" cmpd="sng" algn="ctr">
                      <a:noFill/>
                      <a:prstDash val="sysDot"/>
                      <a:round/>
                      <a:headEnd type="none" w="med" len="med"/>
                      <a:tailEnd type="none" w="med" len="med"/>
                    </a:lnL>
                    <a:lnR w="12700" cmpd="sng">
                      <a:noFill/>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70384609"/>
                  </a:ext>
                </a:extLst>
              </a:tr>
              <a:tr h="257637">
                <a:tc>
                  <a:txBody>
                    <a:bodyPr/>
                    <a:lstStyle/>
                    <a:p>
                      <a:pPr algn="r" fontAlgn="ctr">
                        <a:buNone/>
                      </a:pPr>
                      <a:r>
                        <a:rPr lang="en-GB" sz="1200" b="0" i="0" u="none" strike="noStrike" dirty="0">
                          <a:solidFill>
                            <a:srgbClr val="000000"/>
                          </a:solidFill>
                          <a:effectLst/>
                          <a:latin typeface="Arial" panose="020B0604020202020204" pitchFamily="34" charset="0"/>
                        </a:rPr>
                        <a:t>Investments</a:t>
                      </a:r>
                    </a:p>
                  </a:txBody>
                  <a:tcPr marL="6350" marR="108000" marT="6350" marB="0" anchor="ctr">
                    <a:lnL w="12700" cmpd="sng">
                      <a:noFill/>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61</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64</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68</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69</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68</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71</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vMerge="1">
                  <a:txBody>
                    <a:bodyPr/>
                    <a:lstStyle/>
                    <a:p>
                      <a:pPr algn="ctr" fontAlgn="ctr"/>
                      <a:endParaRPr lang="en-GB" sz="1000" b="0"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1200" b="1" i="0" u="none" strike="noStrike" dirty="0">
                          <a:solidFill>
                            <a:srgbClr val="00B050"/>
                          </a:solidFill>
                          <a:effectLst/>
                          <a:latin typeface="Arial" panose="020B0604020202020204" pitchFamily="34" charset="0"/>
                        </a:rPr>
                        <a:t>+10</a:t>
                      </a:r>
                    </a:p>
                  </a:txBody>
                  <a:tcPr marL="6350" marR="6350" marT="6350" marB="0" anchor="ctr">
                    <a:lnL w="12700" cap="flat" cmpd="sng" algn="ctr">
                      <a:noFill/>
                      <a:prstDash val="sysDot"/>
                      <a:round/>
                      <a:headEnd type="none" w="med" len="med"/>
                      <a:tailEnd type="none" w="med" len="med"/>
                    </a:lnL>
                    <a:lnR w="12700" cmpd="sng">
                      <a:noFill/>
                    </a:lnR>
                    <a:lnT w="12700" cap="flat" cmpd="sng" algn="ctr">
                      <a:no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1200" b="1" i="0" u="none" strike="noStrike" dirty="0">
                          <a:solidFill>
                            <a:srgbClr val="00B050"/>
                          </a:solidFill>
                          <a:effectLst/>
                          <a:latin typeface="Arial" panose="020B0604020202020204" pitchFamily="34" charset="0"/>
                        </a:rPr>
                        <a:t>+1</a:t>
                      </a:r>
                    </a:p>
                  </a:txBody>
                  <a:tcPr marL="6350" marR="6350" marT="6350" marB="0" anchor="ctr">
                    <a:lnL w="12700" cap="flat" cmpd="sng" algn="ctr">
                      <a:noFill/>
                      <a:prstDash val="sysDot"/>
                      <a:round/>
                      <a:headEnd type="none" w="med" len="med"/>
                      <a:tailEnd type="none" w="med" len="med"/>
                    </a:lnL>
                    <a:lnR w="12700" cmpd="sng">
                      <a:noFill/>
                    </a:lnR>
                    <a:lnT w="12700" cap="flat" cmpd="sng" algn="ctr">
                      <a:no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5424375"/>
                  </a:ext>
                </a:extLst>
              </a:tr>
              <a:tr h="257637">
                <a:tc>
                  <a:txBody>
                    <a:bodyPr/>
                    <a:lstStyle/>
                    <a:p>
                      <a:pPr algn="r" fontAlgn="ctr">
                        <a:buNone/>
                      </a:pPr>
                      <a:r>
                        <a:rPr lang="en-GB" sz="1200" b="0" i="0" u="none" strike="noStrike" dirty="0">
                          <a:solidFill>
                            <a:srgbClr val="000000"/>
                          </a:solidFill>
                          <a:effectLst/>
                          <a:latin typeface="Arial" panose="020B0604020202020204" pitchFamily="34" charset="0"/>
                        </a:rPr>
                        <a:t>Savings</a:t>
                      </a:r>
                    </a:p>
                  </a:txBody>
                  <a:tcPr marL="6350" marR="108000" marT="6350" marB="0" anchor="ctr">
                    <a:lnL w="12700" cmpd="sng">
                      <a:noFill/>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56</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64</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64</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65</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65</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64</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vMerge="1">
                  <a:txBody>
                    <a:bodyPr/>
                    <a:lstStyle/>
                    <a:p>
                      <a:pPr algn="ctr" fontAlgn="ctr"/>
                      <a:endParaRPr lang="en-GB" sz="1000" b="0"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1200" b="1" i="0" u="none" strike="noStrike" dirty="0">
                          <a:solidFill>
                            <a:srgbClr val="00B050"/>
                          </a:solidFill>
                          <a:effectLst/>
                          <a:latin typeface="Arial" panose="020B0604020202020204" pitchFamily="34" charset="0"/>
                        </a:rPr>
                        <a:t>+8</a:t>
                      </a:r>
                    </a:p>
                  </a:txBody>
                  <a:tcPr marL="6350" marR="6350" marT="6350" marB="0" anchor="ctr">
                    <a:lnL w="12700" cap="flat" cmpd="sng" algn="ctr">
                      <a:noFill/>
                      <a:prstDash val="sysDot"/>
                      <a:round/>
                      <a:headEnd type="none" w="med" len="med"/>
                      <a:tailEnd type="none" w="med" len="med"/>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1200" b="1" i="0" u="none" strike="noStrike" dirty="0">
                          <a:solidFill>
                            <a:srgbClr val="C00000"/>
                          </a:solidFill>
                          <a:effectLst/>
                          <a:latin typeface="Arial" panose="020B0604020202020204" pitchFamily="34" charset="0"/>
                        </a:rPr>
                        <a:t>-1</a:t>
                      </a:r>
                    </a:p>
                  </a:txBody>
                  <a:tcPr marL="6350" marR="6350" marT="6350" marB="0" anchor="ctr">
                    <a:lnL w="12700" cap="flat" cmpd="sng" algn="ctr">
                      <a:noFill/>
                      <a:prstDash val="sysDot"/>
                      <a:round/>
                      <a:headEnd type="none" w="med" len="med"/>
                      <a:tailEnd type="none" w="med" len="med"/>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7761882"/>
                  </a:ext>
                </a:extLst>
              </a:tr>
              <a:tr h="257637">
                <a:tc>
                  <a:txBody>
                    <a:bodyPr/>
                    <a:lstStyle/>
                    <a:p>
                      <a:pPr algn="r" fontAlgn="ctr">
                        <a:buNone/>
                      </a:pPr>
                      <a:r>
                        <a:rPr lang="en-GB" sz="1200" b="0" i="0" u="none" strike="noStrike" dirty="0">
                          <a:solidFill>
                            <a:srgbClr val="000000"/>
                          </a:solidFill>
                          <a:effectLst/>
                          <a:latin typeface="Arial" panose="020B0604020202020204" pitchFamily="34" charset="0"/>
                        </a:rPr>
                        <a:t>Current Account</a:t>
                      </a:r>
                    </a:p>
                  </a:txBody>
                  <a:tcPr marL="6350" marR="108000" marT="6350" marB="0" anchor="ctr">
                    <a:lnL w="12700" cmpd="sng">
                      <a:noFill/>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53</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57</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59</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61</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60</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60</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vMerge="1">
                  <a:txBody>
                    <a:bodyPr/>
                    <a:lstStyle/>
                    <a:p>
                      <a:pPr algn="ctr" fontAlgn="ctr"/>
                      <a:endParaRPr lang="en-GB" sz="1000" b="0"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1200" b="1" i="0" u="none" strike="noStrike" dirty="0">
                          <a:solidFill>
                            <a:srgbClr val="00B050"/>
                          </a:solidFill>
                          <a:effectLst/>
                          <a:latin typeface="Arial" panose="020B0604020202020204" pitchFamily="34" charset="0"/>
                        </a:rPr>
                        <a:t>+7</a:t>
                      </a:r>
                    </a:p>
                  </a:txBody>
                  <a:tcPr marL="6350" marR="6350" marT="6350" marB="0" anchor="ctr">
                    <a:lnL w="12700" cap="flat" cmpd="sng" algn="ctr">
                      <a:noFill/>
                      <a:prstDash val="sysDot"/>
                      <a:round/>
                      <a:headEnd type="none" w="med" len="med"/>
                      <a:tailEnd type="none" w="med" len="med"/>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1200" b="1" i="0" u="none" strike="noStrike" dirty="0">
                          <a:solidFill>
                            <a:srgbClr val="C00000"/>
                          </a:solidFill>
                          <a:effectLst/>
                          <a:latin typeface="Arial" panose="020B0604020202020204" pitchFamily="34" charset="0"/>
                        </a:rPr>
                        <a:t>-1</a:t>
                      </a:r>
                    </a:p>
                  </a:txBody>
                  <a:tcPr marL="6350" marR="6350" marT="6350" marB="0" anchor="ctr">
                    <a:lnL w="12700" cap="flat" cmpd="sng" algn="ctr">
                      <a:noFill/>
                      <a:prstDash val="sysDot"/>
                      <a:round/>
                      <a:headEnd type="none" w="med" len="med"/>
                      <a:tailEnd type="none" w="med" len="med"/>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421102"/>
                  </a:ext>
                </a:extLst>
              </a:tr>
              <a:tr h="257637">
                <a:tc>
                  <a:txBody>
                    <a:bodyPr/>
                    <a:lstStyle/>
                    <a:p>
                      <a:pPr algn="r" fontAlgn="ctr">
                        <a:buNone/>
                      </a:pPr>
                      <a:r>
                        <a:rPr lang="en-GB" sz="1200" b="0" i="0" u="none" strike="noStrike" dirty="0">
                          <a:solidFill>
                            <a:srgbClr val="000000"/>
                          </a:solidFill>
                          <a:effectLst/>
                          <a:latin typeface="Arial" panose="020B0604020202020204" pitchFamily="34" charset="0"/>
                        </a:rPr>
                        <a:t>Personal Pension</a:t>
                      </a:r>
                    </a:p>
                  </a:txBody>
                  <a:tcPr marL="6350" marR="108000" marT="6350" marB="0" anchor="ctr">
                    <a:lnL w="12700" cmpd="sng">
                      <a:noFill/>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51</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56</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58</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62</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56</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59</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vMerge="1">
                  <a:txBody>
                    <a:bodyPr/>
                    <a:lstStyle/>
                    <a:p>
                      <a:pPr algn="ctr" fontAlgn="ctr"/>
                      <a:endParaRPr lang="en-GB" sz="1000" b="0"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1200" b="1" i="0" u="none" strike="noStrike" dirty="0">
                          <a:solidFill>
                            <a:srgbClr val="00B050"/>
                          </a:solidFill>
                          <a:effectLst/>
                          <a:latin typeface="Arial" panose="020B0604020202020204" pitchFamily="34" charset="0"/>
                        </a:rPr>
                        <a:t>+8</a:t>
                      </a:r>
                    </a:p>
                  </a:txBody>
                  <a:tcPr marL="6350" marR="6350" marT="6350" marB="0" anchor="ctr">
                    <a:lnL w="12700" cap="flat" cmpd="sng" algn="ctr">
                      <a:noFill/>
                      <a:prstDash val="sysDot"/>
                      <a:round/>
                      <a:headEnd type="none" w="med" len="med"/>
                      <a:tailEnd type="none" w="med" len="med"/>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1200" b="1" i="0" u="none" strike="noStrike" dirty="0">
                          <a:solidFill>
                            <a:srgbClr val="C00000"/>
                          </a:solidFill>
                          <a:effectLst/>
                          <a:latin typeface="Arial" panose="020B0604020202020204" pitchFamily="34" charset="0"/>
                        </a:rPr>
                        <a:t>-3</a:t>
                      </a:r>
                    </a:p>
                  </a:txBody>
                  <a:tcPr marL="6350" marR="6350" marT="6350" marB="0" anchor="ctr">
                    <a:lnL w="12700" cap="flat" cmpd="sng" algn="ctr">
                      <a:noFill/>
                      <a:prstDash val="sysDot"/>
                      <a:round/>
                      <a:headEnd type="none" w="med" len="med"/>
                      <a:tailEnd type="none" w="med" len="med"/>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3694394"/>
                  </a:ext>
                </a:extLst>
              </a:tr>
              <a:tr h="257637">
                <a:tc>
                  <a:txBody>
                    <a:bodyPr/>
                    <a:lstStyle/>
                    <a:p>
                      <a:pPr algn="r" fontAlgn="ctr">
                        <a:buNone/>
                      </a:pPr>
                      <a:r>
                        <a:rPr lang="en-GB" sz="1200" b="0" i="0" u="none" strike="noStrike" dirty="0">
                          <a:solidFill>
                            <a:srgbClr val="000000"/>
                          </a:solidFill>
                          <a:effectLst/>
                          <a:latin typeface="Arial" panose="020B0604020202020204" pitchFamily="34" charset="0"/>
                        </a:rPr>
                        <a:t>Personal Loan</a:t>
                      </a:r>
                    </a:p>
                  </a:txBody>
                  <a:tcPr marL="6350" marR="108000" marT="6350" marB="0" anchor="ctr">
                    <a:lnL w="12700" cmpd="sng">
                      <a:noFill/>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54</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57</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58</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59</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56</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56</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vMerge="1">
                  <a:txBody>
                    <a:bodyPr/>
                    <a:lstStyle/>
                    <a:p>
                      <a:pPr algn="ctr" fontAlgn="ctr"/>
                      <a:endParaRPr lang="en-GB" sz="1000" b="0"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1200" b="1" i="0" u="none" strike="noStrike" dirty="0">
                          <a:solidFill>
                            <a:srgbClr val="00B050"/>
                          </a:solidFill>
                          <a:effectLst/>
                          <a:latin typeface="Arial" panose="020B0604020202020204" pitchFamily="34" charset="0"/>
                        </a:rPr>
                        <a:t>+3</a:t>
                      </a:r>
                    </a:p>
                  </a:txBody>
                  <a:tcPr marL="6350" marR="6350" marT="6350" marB="0" anchor="ctr">
                    <a:lnL w="12700" cap="flat" cmpd="sng" algn="ctr">
                      <a:noFill/>
                      <a:prstDash val="sysDot"/>
                      <a:round/>
                      <a:headEnd type="none" w="med" len="med"/>
                      <a:tailEnd type="none" w="med" len="med"/>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1200" b="1" i="0" u="none" strike="noStrike" dirty="0">
                          <a:solidFill>
                            <a:srgbClr val="C00000"/>
                          </a:solidFill>
                          <a:effectLst/>
                          <a:latin typeface="Arial" panose="020B0604020202020204" pitchFamily="34" charset="0"/>
                        </a:rPr>
                        <a:t>-3</a:t>
                      </a:r>
                    </a:p>
                  </a:txBody>
                  <a:tcPr marL="6350" marR="6350" marT="6350" marB="0" anchor="ctr">
                    <a:lnL w="12700" cap="flat" cmpd="sng" algn="ctr">
                      <a:noFill/>
                      <a:prstDash val="sysDot"/>
                      <a:round/>
                      <a:headEnd type="none" w="med" len="med"/>
                      <a:tailEnd type="none" w="med" len="med"/>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6802069"/>
                  </a:ext>
                </a:extLst>
              </a:tr>
              <a:tr h="257637">
                <a:tc>
                  <a:txBody>
                    <a:bodyPr/>
                    <a:lstStyle/>
                    <a:p>
                      <a:pPr algn="r" fontAlgn="ctr">
                        <a:buNone/>
                      </a:pPr>
                      <a:r>
                        <a:rPr lang="en-GB" sz="1200" b="0" i="0" u="none" strike="noStrike" dirty="0">
                          <a:solidFill>
                            <a:srgbClr val="000000"/>
                          </a:solidFill>
                          <a:effectLst/>
                          <a:latin typeface="Arial" panose="020B0604020202020204" pitchFamily="34" charset="0"/>
                        </a:rPr>
                        <a:t>General Insurance</a:t>
                      </a:r>
                    </a:p>
                  </a:txBody>
                  <a:tcPr marL="6350" marR="108000" marT="6350" marB="0" anchor="ctr">
                    <a:lnL w="12700" cmpd="sng">
                      <a:noFill/>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56</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52</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53</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54</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54</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56</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vMerge="1">
                  <a:txBody>
                    <a:bodyPr/>
                    <a:lstStyle/>
                    <a:p>
                      <a:pPr algn="ctr" fontAlgn="ctr"/>
                      <a:endParaRPr lang="en-GB" sz="1000" b="0"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1200" b="1" i="0" u="none" strike="noStrike" dirty="0">
                          <a:solidFill>
                            <a:schemeClr val="tx1"/>
                          </a:solidFill>
                          <a:effectLst/>
                          <a:latin typeface="Arial" panose="020B0604020202020204" pitchFamily="34" charset="0"/>
                        </a:rPr>
                        <a:t>-</a:t>
                      </a:r>
                    </a:p>
                  </a:txBody>
                  <a:tcPr marL="6350" marR="6350" marT="6350" marB="0" anchor="ctr">
                    <a:lnL w="12700" cap="flat" cmpd="sng" algn="ctr">
                      <a:noFill/>
                      <a:prstDash val="sysDot"/>
                      <a:round/>
                      <a:headEnd type="none" w="med" len="med"/>
                      <a:tailEnd type="none" w="med" len="med"/>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1200" b="1" i="0" u="none" strike="noStrike" dirty="0">
                          <a:solidFill>
                            <a:srgbClr val="00B050"/>
                          </a:solidFill>
                          <a:effectLst/>
                          <a:latin typeface="Arial" panose="020B0604020202020204" pitchFamily="34" charset="0"/>
                        </a:rPr>
                        <a:t>+2</a:t>
                      </a:r>
                    </a:p>
                  </a:txBody>
                  <a:tcPr marL="6350" marR="6350" marT="6350" marB="0" anchor="ctr">
                    <a:lnL w="12700" cap="flat" cmpd="sng" algn="ctr">
                      <a:noFill/>
                      <a:prstDash val="sysDot"/>
                      <a:round/>
                      <a:headEnd type="none" w="med" len="med"/>
                      <a:tailEnd type="none" w="med" len="med"/>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0914043"/>
                  </a:ext>
                </a:extLst>
              </a:tr>
              <a:tr h="257637">
                <a:tc>
                  <a:txBody>
                    <a:bodyPr/>
                    <a:lstStyle/>
                    <a:p>
                      <a:pPr algn="r" fontAlgn="ctr">
                        <a:buNone/>
                      </a:pPr>
                      <a:r>
                        <a:rPr lang="en-GB" sz="1200" b="0" i="0" u="none" strike="noStrike" dirty="0">
                          <a:solidFill>
                            <a:srgbClr val="000000"/>
                          </a:solidFill>
                          <a:effectLst/>
                          <a:latin typeface="Arial" panose="020B0604020202020204" pitchFamily="34" charset="0"/>
                        </a:rPr>
                        <a:t>Credit Card</a:t>
                      </a:r>
                    </a:p>
                  </a:txBody>
                  <a:tcPr marL="6350" marR="108000" marT="6350" marB="0" anchor="ctr">
                    <a:lnL w="12700" cmpd="sng">
                      <a:noFill/>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52</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55</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56</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56</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56</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56</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vMerge="1">
                  <a:txBody>
                    <a:bodyPr/>
                    <a:lstStyle/>
                    <a:p>
                      <a:pPr algn="ctr" fontAlgn="ctr"/>
                      <a:endParaRPr lang="en-GB" sz="1000" b="0"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1200" b="1" i="0" u="none" strike="noStrike" dirty="0">
                          <a:solidFill>
                            <a:srgbClr val="00B050"/>
                          </a:solidFill>
                          <a:effectLst/>
                          <a:latin typeface="Arial" panose="020B0604020202020204" pitchFamily="34" charset="0"/>
                        </a:rPr>
                        <a:t>+3</a:t>
                      </a:r>
                    </a:p>
                  </a:txBody>
                  <a:tcPr marL="6350" marR="6350" marT="6350" marB="0" anchor="ctr">
                    <a:lnL w="12700" cap="flat" cmpd="sng" algn="ctr">
                      <a:noFill/>
                      <a:prstDash val="sysDot"/>
                      <a:round/>
                      <a:headEnd type="none" w="med" len="med"/>
                      <a:tailEnd type="none" w="med" len="med"/>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1200" b="1" i="0" u="none" strike="noStrike" dirty="0">
                          <a:solidFill>
                            <a:schemeClr val="tx1"/>
                          </a:solidFill>
                          <a:effectLst/>
                          <a:latin typeface="Arial" panose="020B0604020202020204" pitchFamily="34" charset="0"/>
                        </a:rPr>
                        <a:t>-</a:t>
                      </a:r>
                    </a:p>
                  </a:txBody>
                  <a:tcPr marL="6350" marR="6350" marT="6350" marB="0" anchor="ctr">
                    <a:lnL w="12700" cap="flat" cmpd="sng" algn="ctr">
                      <a:noFill/>
                      <a:prstDash val="sysDot"/>
                      <a:round/>
                      <a:headEnd type="none" w="med" len="med"/>
                      <a:tailEnd type="none" w="med" len="med"/>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6757941"/>
                  </a:ext>
                </a:extLst>
              </a:tr>
              <a:tr h="257637">
                <a:tc>
                  <a:txBody>
                    <a:bodyPr/>
                    <a:lstStyle/>
                    <a:p>
                      <a:pPr algn="r" fontAlgn="ctr">
                        <a:buNone/>
                      </a:pPr>
                      <a:r>
                        <a:rPr lang="en-GB" sz="1200" b="0" i="0" u="none" strike="noStrike" dirty="0">
                          <a:solidFill>
                            <a:srgbClr val="000000"/>
                          </a:solidFill>
                          <a:effectLst/>
                          <a:latin typeface="Arial" panose="020B0604020202020204" pitchFamily="34" charset="0"/>
                        </a:rPr>
                        <a:t>Mortgage</a:t>
                      </a:r>
                    </a:p>
                  </a:txBody>
                  <a:tcPr marL="6350" marR="108000" marT="6350" marB="0" anchor="ctr">
                    <a:lnL w="12700" cmpd="sng">
                      <a:noFill/>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55</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54</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55</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56</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56</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55</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vMerge="1">
                  <a:txBody>
                    <a:bodyPr/>
                    <a:lstStyle/>
                    <a:p>
                      <a:pPr algn="ctr" fontAlgn="ctr"/>
                      <a:endParaRPr lang="en-GB" sz="1000" b="0"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1200" b="1" i="0" u="none" strike="noStrike" dirty="0">
                          <a:solidFill>
                            <a:schemeClr val="tx1"/>
                          </a:solidFill>
                          <a:effectLst/>
                          <a:latin typeface="Arial" panose="020B0604020202020204" pitchFamily="34" charset="0"/>
                        </a:rPr>
                        <a:t>-</a:t>
                      </a:r>
                    </a:p>
                  </a:txBody>
                  <a:tcPr marL="6350" marR="6350" marT="6350" marB="0" anchor="ctr">
                    <a:lnL w="12700" cap="flat" cmpd="sng" algn="ctr">
                      <a:noFill/>
                      <a:prstDash val="sysDot"/>
                      <a:round/>
                      <a:headEnd type="none" w="med" len="med"/>
                      <a:tailEnd type="none" w="med" len="med"/>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1200" b="1" i="0" u="none" strike="noStrike" dirty="0">
                          <a:solidFill>
                            <a:srgbClr val="C00000"/>
                          </a:solidFill>
                          <a:effectLst/>
                          <a:latin typeface="Arial" panose="020B0604020202020204" pitchFamily="34" charset="0"/>
                        </a:rPr>
                        <a:t>-1</a:t>
                      </a:r>
                    </a:p>
                  </a:txBody>
                  <a:tcPr marL="6350" marR="6350" marT="6350" marB="0" anchor="ctr">
                    <a:lnL w="12700" cap="flat" cmpd="sng" algn="ctr">
                      <a:noFill/>
                      <a:prstDash val="sysDot"/>
                      <a:round/>
                      <a:headEnd type="none" w="med" len="med"/>
                      <a:tailEnd type="none" w="med" len="med"/>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5516832"/>
                  </a:ext>
                </a:extLst>
              </a:tr>
              <a:tr h="257637">
                <a:tc>
                  <a:txBody>
                    <a:bodyPr/>
                    <a:lstStyle/>
                    <a:p>
                      <a:pPr algn="r" fontAlgn="ctr">
                        <a:buNone/>
                      </a:pPr>
                      <a:r>
                        <a:rPr lang="en-GB" sz="1200" b="0" i="0" u="none" strike="noStrike" dirty="0">
                          <a:solidFill>
                            <a:srgbClr val="000000"/>
                          </a:solidFill>
                          <a:effectLst/>
                          <a:latin typeface="Arial" panose="020B0604020202020204" pitchFamily="34" charset="0"/>
                        </a:rPr>
                        <a:t>Protection</a:t>
                      </a:r>
                    </a:p>
                  </a:txBody>
                  <a:tcPr marL="6350" marR="108000" marT="6350" marB="0" anchor="ctr">
                    <a:lnL w="12700" cmpd="sng">
                      <a:noFill/>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49</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54</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53</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53</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55</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ctr">
                        <a:buNone/>
                      </a:pPr>
                      <a:r>
                        <a:rPr lang="en-GB" sz="1200" b="0" i="0" u="none" strike="noStrike" dirty="0">
                          <a:solidFill>
                            <a:srgbClr val="000000"/>
                          </a:solidFill>
                          <a:effectLst/>
                          <a:latin typeface="Arial" panose="020B0604020202020204" pitchFamily="34" charset="0"/>
                        </a:rPr>
                        <a:t>52</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tc vMerge="1">
                  <a:txBody>
                    <a:bodyPr/>
                    <a:lstStyle/>
                    <a:p>
                      <a:pPr algn="ctr" fontAlgn="ctr"/>
                      <a:endParaRPr lang="en-GB" sz="1000" b="0"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ctr"/>
                      <a:r>
                        <a:rPr lang="en-GB" sz="1200" b="1" i="0" u="none" strike="noStrike" dirty="0">
                          <a:solidFill>
                            <a:srgbClr val="00B050"/>
                          </a:solidFill>
                          <a:effectLst/>
                          <a:latin typeface="Arial" panose="020B0604020202020204" pitchFamily="34" charset="0"/>
                        </a:rPr>
                        <a:t>+3</a:t>
                      </a:r>
                    </a:p>
                  </a:txBody>
                  <a:tcPr marL="6350" marR="6350" marT="6350" marB="0" anchor="ctr">
                    <a:lnL w="12700" cap="flat" cmpd="sng" algn="ctr">
                      <a:noFill/>
                      <a:prstDash val="sysDot"/>
                      <a:round/>
                      <a:headEnd type="none" w="med" len="med"/>
                      <a:tailEnd type="none" w="med" len="med"/>
                    </a:lnL>
                    <a:lnR w="12700" cmpd="sng">
                      <a:noFill/>
                    </a:lnR>
                    <a:lnT w="12700" cap="flat" cmpd="sng" algn="ctr">
                      <a:solidFill>
                        <a:schemeClr val="tx1"/>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ctr"/>
                      <a:r>
                        <a:rPr lang="en-GB" sz="1200" b="1" i="0" u="none" strike="noStrike" dirty="0">
                          <a:solidFill>
                            <a:schemeClr val="tx1"/>
                          </a:solidFill>
                          <a:effectLst/>
                          <a:latin typeface="Arial" panose="020B0604020202020204" pitchFamily="34" charset="0"/>
                        </a:rPr>
                        <a:t>-</a:t>
                      </a:r>
                    </a:p>
                  </a:txBody>
                  <a:tcPr marL="6350" marR="6350" marT="6350" marB="0" anchor="ctr">
                    <a:lnL w="12700" cap="flat" cmpd="sng" algn="ctr">
                      <a:noFill/>
                      <a:prstDash val="sysDot"/>
                      <a:round/>
                      <a:headEnd type="none" w="med" len="med"/>
                      <a:tailEnd type="none" w="med" len="med"/>
                    </a:lnL>
                    <a:lnR w="12700" cmpd="sng">
                      <a:noFill/>
                    </a:lnR>
                    <a:lnT w="12700" cap="flat" cmpd="sng" algn="ctr">
                      <a:solidFill>
                        <a:schemeClr val="tx1"/>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7447674"/>
                  </a:ext>
                </a:extLst>
              </a:tr>
            </a:tbl>
          </a:graphicData>
        </a:graphic>
      </p:graphicFrame>
      <p:graphicFrame>
        <p:nvGraphicFramePr>
          <p:cNvPr id="3" name="Table 2">
            <a:extLst>
              <a:ext uri="{FF2B5EF4-FFF2-40B4-BE49-F238E27FC236}">
                <a16:creationId xmlns:a16="http://schemas.microsoft.com/office/drawing/2014/main" id="{CED2888D-4BBD-66FD-BF1E-D3F19EE0DD54}"/>
              </a:ext>
            </a:extLst>
          </p:cNvPr>
          <p:cNvGraphicFramePr>
            <a:graphicFrameLocks noGrp="1"/>
          </p:cNvGraphicFramePr>
          <p:nvPr>
            <p:extLst>
              <p:ext uri="{D42A27DB-BD31-4B8C-83A1-F6EECF244321}">
                <p14:modId xmlns:p14="http://schemas.microsoft.com/office/powerpoint/2010/main" val="1102215766"/>
              </p:ext>
            </p:extLst>
          </p:nvPr>
        </p:nvGraphicFramePr>
        <p:xfrm>
          <a:off x="6372194" y="1068917"/>
          <a:ext cx="1102848" cy="2983015"/>
        </p:xfrm>
        <a:graphic>
          <a:graphicData uri="http://schemas.openxmlformats.org/drawingml/2006/table">
            <a:tbl>
              <a:tblPr>
                <a:tableStyleId>{5C22544A-7EE6-4342-B048-85BDC9FD1C3A}</a:tableStyleId>
              </a:tblPr>
              <a:tblGrid>
                <a:gridCol w="1102848">
                  <a:extLst>
                    <a:ext uri="{9D8B030D-6E8A-4147-A177-3AD203B41FA5}">
                      <a16:colId xmlns:a16="http://schemas.microsoft.com/office/drawing/2014/main" val="1341909207"/>
                    </a:ext>
                  </a:extLst>
                </a:gridCol>
              </a:tblGrid>
              <a:tr h="396338">
                <a:tc>
                  <a:txBody>
                    <a:bodyPr/>
                    <a:lstStyle/>
                    <a:p>
                      <a:pPr algn="ctr" fontAlgn="ctr"/>
                      <a:endParaRPr lang="en-GB" sz="1100" b="1" i="0" u="none" strike="noStrike" dirty="0">
                        <a:solidFill>
                          <a:schemeClr val="tx1"/>
                        </a:solidFill>
                        <a:effectLst/>
                        <a:latin typeface="Arial" panose="020B0604020202020204" pitchFamily="34" charset="0"/>
                      </a:endParaRPr>
                    </a:p>
                  </a:txBody>
                  <a:tcPr marL="6350" marR="6350" marT="6350" marB="0" anchor="ctr">
                    <a:lnL w="12700" cap="flat" cmpd="sng" algn="ctr">
                      <a:noFill/>
                      <a:prstDash val="sysDot"/>
                      <a:round/>
                      <a:headEnd type="none" w="med" len="med"/>
                      <a:tailEnd type="none" w="med" len="med"/>
                    </a:lnL>
                    <a:lnR w="12700" cmpd="sng">
                      <a:noFill/>
                    </a:lnR>
                    <a:lnT w="12700" cmpd="sng">
                      <a:noFill/>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9276061"/>
                  </a:ext>
                </a:extLst>
              </a:tr>
              <a:tr h="267944">
                <a:tc>
                  <a:txBody>
                    <a:bodyPr/>
                    <a:lstStyle/>
                    <a:p>
                      <a:pPr algn="ctr" fontAlgn="ctr"/>
                      <a:endParaRPr lang="en-GB" sz="1200" b="1" i="0" u="none" strike="noStrike" dirty="0">
                        <a:solidFill>
                          <a:schemeClr val="bg1"/>
                        </a:solidFill>
                        <a:effectLst/>
                        <a:latin typeface="Arial" panose="020B0604020202020204" pitchFamily="34" charset="0"/>
                      </a:endParaRPr>
                    </a:p>
                  </a:txBody>
                  <a:tcPr marL="6350" marR="6350" marT="6350" marB="0" anchor="ctr">
                    <a:lnL w="12700" cap="flat" cmpd="sng" algn="ctr">
                      <a:noFill/>
                      <a:prstDash val="sysDot"/>
                      <a:round/>
                      <a:headEnd type="none" w="med" len="med"/>
                      <a:tailEnd type="none" w="med" len="med"/>
                    </a:lnL>
                    <a:lnR w="12700" cmpd="sng">
                      <a:noFill/>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049775021"/>
                  </a:ext>
                </a:extLst>
              </a:tr>
              <a:tr h="257637">
                <a:tc>
                  <a:txBody>
                    <a:bodyPr/>
                    <a:lstStyle/>
                    <a:p>
                      <a:pPr algn="ctr" fontAlgn="ctr"/>
                      <a:endParaRPr lang="en-GB" sz="1200" b="1" i="0" u="none" strike="noStrike" dirty="0">
                        <a:solidFill>
                          <a:schemeClr val="tx1"/>
                        </a:solidFill>
                        <a:effectLst/>
                        <a:latin typeface="Arial" panose="020B0604020202020204" pitchFamily="34" charset="0"/>
                      </a:endParaRPr>
                    </a:p>
                  </a:txBody>
                  <a:tcPr marL="6350" marR="6350" marT="6350" marB="0" anchor="ctr">
                    <a:lnL w="12700" cap="flat" cmpd="sng" algn="ctr">
                      <a:noFill/>
                      <a:prstDash val="sysDot"/>
                      <a:round/>
                      <a:headEnd type="none" w="med" len="med"/>
                      <a:tailEnd type="none" w="med" len="med"/>
                    </a:lnL>
                    <a:lnR w="12700" cmpd="sng">
                      <a:noFill/>
                    </a:lnR>
                    <a:lnT w="12700" cap="flat" cmpd="sng" algn="ctr">
                      <a:no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6050047"/>
                  </a:ext>
                </a:extLst>
              </a:tr>
              <a:tr h="257637">
                <a:tc>
                  <a:txBody>
                    <a:bodyPr/>
                    <a:lstStyle/>
                    <a:p>
                      <a:pPr algn="ctr" fontAlgn="ctr"/>
                      <a:endParaRPr lang="en-GB" sz="1200" b="1" i="0" u="none" strike="noStrike" dirty="0">
                        <a:solidFill>
                          <a:schemeClr val="tx1"/>
                        </a:solidFill>
                        <a:effectLst/>
                        <a:latin typeface="Arial" panose="020B0604020202020204" pitchFamily="34" charset="0"/>
                      </a:endParaRPr>
                    </a:p>
                  </a:txBody>
                  <a:tcPr marL="6350" marR="6350" marT="6350" marB="0" anchor="ctr">
                    <a:lnL w="12700" cap="flat" cmpd="sng" algn="ctr">
                      <a:noFill/>
                      <a:prstDash val="sysDot"/>
                      <a:round/>
                      <a:headEnd type="none" w="med" len="med"/>
                      <a:tailEnd type="none" w="med" len="med"/>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8125392"/>
                  </a:ext>
                </a:extLst>
              </a:tr>
              <a:tr h="257637">
                <a:tc>
                  <a:txBody>
                    <a:bodyPr/>
                    <a:lstStyle/>
                    <a:p>
                      <a:pPr algn="ctr" fontAlgn="ctr"/>
                      <a:endParaRPr lang="en-GB" sz="1200" b="1" i="0" u="none" strike="noStrike" dirty="0">
                        <a:solidFill>
                          <a:schemeClr val="tx1"/>
                        </a:solidFill>
                        <a:effectLst/>
                        <a:latin typeface="Arial" panose="020B0604020202020204" pitchFamily="34" charset="0"/>
                      </a:endParaRPr>
                    </a:p>
                  </a:txBody>
                  <a:tcPr marL="6350" marR="6350" marT="6350" marB="0" anchor="ctr">
                    <a:lnL w="12700" cap="flat" cmpd="sng" algn="ctr">
                      <a:noFill/>
                      <a:prstDash val="sysDot"/>
                      <a:round/>
                      <a:headEnd type="none" w="med" len="med"/>
                      <a:tailEnd type="none" w="med" len="med"/>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43034980"/>
                  </a:ext>
                </a:extLst>
              </a:tr>
              <a:tr h="257637">
                <a:tc>
                  <a:txBody>
                    <a:bodyPr/>
                    <a:lstStyle/>
                    <a:p>
                      <a:pPr algn="ctr" fontAlgn="ctr"/>
                      <a:endParaRPr lang="en-GB" sz="1200" b="1" i="0" u="none" strike="noStrike" dirty="0">
                        <a:solidFill>
                          <a:schemeClr val="tx1"/>
                        </a:solidFill>
                        <a:effectLst/>
                        <a:latin typeface="Arial" panose="020B0604020202020204" pitchFamily="34" charset="0"/>
                      </a:endParaRPr>
                    </a:p>
                  </a:txBody>
                  <a:tcPr marL="6350" marR="6350" marT="6350" marB="0" anchor="ctr">
                    <a:lnL w="12700" cap="flat" cmpd="sng" algn="ctr">
                      <a:noFill/>
                      <a:prstDash val="sysDot"/>
                      <a:round/>
                      <a:headEnd type="none" w="med" len="med"/>
                      <a:tailEnd type="none" w="med" len="med"/>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15028203"/>
                  </a:ext>
                </a:extLst>
              </a:tr>
              <a:tr h="257637">
                <a:tc>
                  <a:txBody>
                    <a:bodyPr/>
                    <a:lstStyle/>
                    <a:p>
                      <a:pPr algn="ctr" fontAlgn="ctr"/>
                      <a:endParaRPr lang="en-GB" sz="1200" b="1" i="0" u="none" strike="noStrike" dirty="0">
                        <a:solidFill>
                          <a:schemeClr val="tx1"/>
                        </a:solidFill>
                        <a:effectLst/>
                        <a:latin typeface="Arial" panose="020B0604020202020204" pitchFamily="34" charset="0"/>
                      </a:endParaRPr>
                    </a:p>
                  </a:txBody>
                  <a:tcPr marL="6350" marR="6350" marT="6350" marB="0" anchor="ctr">
                    <a:lnL w="12700" cap="flat" cmpd="sng" algn="ctr">
                      <a:noFill/>
                      <a:prstDash val="sysDot"/>
                      <a:round/>
                      <a:headEnd type="none" w="med" len="med"/>
                      <a:tailEnd type="none" w="med" len="med"/>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33623664"/>
                  </a:ext>
                </a:extLst>
              </a:tr>
              <a:tr h="257637">
                <a:tc>
                  <a:txBody>
                    <a:bodyPr/>
                    <a:lstStyle/>
                    <a:p>
                      <a:pPr algn="ctr" fontAlgn="ctr"/>
                      <a:endParaRPr lang="en-GB" sz="1200" b="1" i="0" u="none" strike="noStrike" dirty="0">
                        <a:solidFill>
                          <a:schemeClr val="tx1"/>
                        </a:solidFill>
                        <a:effectLst/>
                        <a:latin typeface="Arial" panose="020B0604020202020204" pitchFamily="34" charset="0"/>
                      </a:endParaRPr>
                    </a:p>
                  </a:txBody>
                  <a:tcPr marL="6350" marR="6350" marT="6350" marB="0" anchor="ctr">
                    <a:lnL w="12700" cap="flat" cmpd="sng" algn="ctr">
                      <a:noFill/>
                      <a:prstDash val="sysDot"/>
                      <a:round/>
                      <a:headEnd type="none" w="med" len="med"/>
                      <a:tailEnd type="none" w="med" len="med"/>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90684694"/>
                  </a:ext>
                </a:extLst>
              </a:tr>
              <a:tr h="257637">
                <a:tc>
                  <a:txBody>
                    <a:bodyPr/>
                    <a:lstStyle/>
                    <a:p>
                      <a:pPr algn="ctr" fontAlgn="ctr"/>
                      <a:endParaRPr lang="en-GB" sz="1200" b="1" i="0" u="none" strike="noStrike" dirty="0">
                        <a:solidFill>
                          <a:schemeClr val="tx1"/>
                        </a:solidFill>
                        <a:effectLst/>
                        <a:latin typeface="Arial" panose="020B0604020202020204" pitchFamily="34" charset="0"/>
                      </a:endParaRPr>
                    </a:p>
                  </a:txBody>
                  <a:tcPr marL="6350" marR="6350" marT="6350" marB="0" anchor="ctr">
                    <a:lnL w="12700" cap="flat" cmpd="sng" algn="ctr">
                      <a:noFill/>
                      <a:prstDash val="sysDot"/>
                      <a:round/>
                      <a:headEnd type="none" w="med" len="med"/>
                      <a:tailEnd type="none" w="med" len="med"/>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88509638"/>
                  </a:ext>
                </a:extLst>
              </a:tr>
              <a:tr h="257637">
                <a:tc>
                  <a:txBody>
                    <a:bodyPr/>
                    <a:lstStyle/>
                    <a:p>
                      <a:pPr algn="ctr" fontAlgn="ctr"/>
                      <a:endParaRPr lang="en-GB" sz="1200" b="1" i="0" u="none" strike="noStrike" dirty="0">
                        <a:solidFill>
                          <a:schemeClr val="tx1"/>
                        </a:solidFill>
                        <a:effectLst/>
                        <a:latin typeface="Arial" panose="020B0604020202020204" pitchFamily="34" charset="0"/>
                      </a:endParaRPr>
                    </a:p>
                  </a:txBody>
                  <a:tcPr marL="6350" marR="6350" marT="6350" marB="0" anchor="ctr">
                    <a:lnL w="12700" cap="flat" cmpd="sng" algn="ctr">
                      <a:noFill/>
                      <a:prstDash val="sysDot"/>
                      <a:round/>
                      <a:headEnd type="none" w="med" len="med"/>
                      <a:tailEnd type="none" w="med" len="med"/>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74511049"/>
                  </a:ext>
                </a:extLst>
              </a:tr>
              <a:tr h="257637">
                <a:tc>
                  <a:txBody>
                    <a:bodyPr/>
                    <a:lstStyle/>
                    <a:p>
                      <a:pPr algn="ctr" fontAlgn="ctr"/>
                      <a:endParaRPr lang="en-GB" sz="1200" b="1" i="0" u="none" strike="noStrike" dirty="0">
                        <a:solidFill>
                          <a:schemeClr val="tx1"/>
                        </a:solidFill>
                        <a:effectLst/>
                        <a:latin typeface="Arial" panose="020B0604020202020204" pitchFamily="34" charset="0"/>
                      </a:endParaRPr>
                    </a:p>
                  </a:txBody>
                  <a:tcPr marL="6350" marR="6350" marT="6350" marB="0" anchor="ctr">
                    <a:lnL w="12700" cap="flat" cmpd="sng" algn="ctr">
                      <a:noFill/>
                      <a:prstDash val="sysDot"/>
                      <a:round/>
                      <a:headEnd type="none" w="med" len="med"/>
                      <a:tailEnd type="none" w="med" len="med"/>
                    </a:lnL>
                    <a:lnR w="12700" cmpd="sng">
                      <a:noFill/>
                    </a:lnR>
                    <a:lnT w="12700" cap="flat" cmpd="sng" algn="ctr">
                      <a:solidFill>
                        <a:schemeClr val="tx1"/>
                      </a:solidFill>
                      <a:prstDash val="sysDot"/>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4719381"/>
                  </a:ext>
                </a:extLst>
              </a:tr>
            </a:tbl>
          </a:graphicData>
        </a:graphic>
      </p:graphicFrame>
      <p:graphicFrame>
        <p:nvGraphicFramePr>
          <p:cNvPr id="6" name="Table 5">
            <a:extLst>
              <a:ext uri="{FF2B5EF4-FFF2-40B4-BE49-F238E27FC236}">
                <a16:creationId xmlns:a16="http://schemas.microsoft.com/office/drawing/2014/main" id="{AE5EE137-3831-B460-2F60-D40F7979D26D}"/>
              </a:ext>
            </a:extLst>
          </p:cNvPr>
          <p:cNvGraphicFramePr>
            <a:graphicFrameLocks noGrp="1"/>
          </p:cNvGraphicFramePr>
          <p:nvPr>
            <p:extLst>
              <p:ext uri="{D42A27DB-BD31-4B8C-83A1-F6EECF244321}">
                <p14:modId xmlns:p14="http://schemas.microsoft.com/office/powerpoint/2010/main" val="1457496542"/>
              </p:ext>
            </p:extLst>
          </p:nvPr>
        </p:nvGraphicFramePr>
        <p:xfrm>
          <a:off x="7490420" y="1069539"/>
          <a:ext cx="1146160" cy="2983015"/>
        </p:xfrm>
        <a:graphic>
          <a:graphicData uri="http://schemas.openxmlformats.org/drawingml/2006/table">
            <a:tbl>
              <a:tblPr>
                <a:tableStyleId>{5C22544A-7EE6-4342-B048-85BDC9FD1C3A}</a:tableStyleId>
              </a:tblPr>
              <a:tblGrid>
                <a:gridCol w="1146160">
                  <a:extLst>
                    <a:ext uri="{9D8B030D-6E8A-4147-A177-3AD203B41FA5}">
                      <a16:colId xmlns:a16="http://schemas.microsoft.com/office/drawing/2014/main" val="1341909207"/>
                    </a:ext>
                  </a:extLst>
                </a:gridCol>
              </a:tblGrid>
              <a:tr h="396338">
                <a:tc>
                  <a:txBody>
                    <a:bodyPr/>
                    <a:lstStyle/>
                    <a:p>
                      <a:pPr algn="ctr" fontAlgn="ctr"/>
                      <a:endParaRPr lang="en-GB" sz="1100" b="1" i="0" u="none" strike="noStrike" dirty="0">
                        <a:solidFill>
                          <a:schemeClr val="tx1"/>
                        </a:solidFill>
                        <a:effectLst/>
                        <a:latin typeface="Arial" panose="020B0604020202020204" pitchFamily="34" charset="0"/>
                      </a:endParaRPr>
                    </a:p>
                  </a:txBody>
                  <a:tcPr marL="6350" marR="6350" marT="6350" marB="0" anchor="ctr">
                    <a:lnL w="12700" cap="flat" cmpd="sng" algn="ctr">
                      <a:noFill/>
                      <a:prstDash val="sysDot"/>
                      <a:round/>
                      <a:headEnd type="none" w="med" len="med"/>
                      <a:tailEnd type="none" w="med" len="med"/>
                    </a:lnL>
                    <a:lnR w="12700" cmpd="sng">
                      <a:noFill/>
                    </a:lnR>
                    <a:lnT w="12700" cmpd="sng">
                      <a:noFill/>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9276061"/>
                  </a:ext>
                </a:extLst>
              </a:tr>
              <a:tr h="267944">
                <a:tc>
                  <a:txBody>
                    <a:bodyPr/>
                    <a:lstStyle/>
                    <a:p>
                      <a:pPr algn="ctr" fontAlgn="ctr"/>
                      <a:endParaRPr lang="en-GB" sz="1200" b="1" i="0" u="none" strike="noStrike" dirty="0">
                        <a:solidFill>
                          <a:schemeClr val="bg1"/>
                        </a:solidFill>
                        <a:effectLst/>
                        <a:latin typeface="Arial" panose="020B0604020202020204" pitchFamily="34" charset="0"/>
                      </a:endParaRPr>
                    </a:p>
                  </a:txBody>
                  <a:tcPr marL="6350" marR="6350" marT="6350" marB="0" anchor="ctr">
                    <a:lnL w="12700" cap="flat" cmpd="sng" algn="ctr">
                      <a:noFill/>
                      <a:prstDash val="sysDot"/>
                      <a:round/>
                      <a:headEnd type="none" w="med" len="med"/>
                      <a:tailEnd type="none" w="med" len="med"/>
                    </a:lnL>
                    <a:lnR w="12700" cmpd="sng">
                      <a:noFill/>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049775021"/>
                  </a:ext>
                </a:extLst>
              </a:tr>
              <a:tr h="257637">
                <a:tc>
                  <a:txBody>
                    <a:bodyPr/>
                    <a:lstStyle/>
                    <a:p>
                      <a:pPr algn="ctr" fontAlgn="ctr"/>
                      <a:endParaRPr lang="en-GB" sz="1200" b="1" i="0" u="none" strike="noStrike" dirty="0">
                        <a:solidFill>
                          <a:schemeClr val="tx1"/>
                        </a:solidFill>
                        <a:effectLst/>
                        <a:latin typeface="Arial" panose="020B0604020202020204" pitchFamily="34" charset="0"/>
                      </a:endParaRPr>
                    </a:p>
                  </a:txBody>
                  <a:tcPr marL="6350" marR="6350" marT="6350" marB="0" anchor="ctr">
                    <a:lnL w="12700" cap="flat" cmpd="sng" algn="ctr">
                      <a:noFill/>
                      <a:prstDash val="sysDot"/>
                      <a:round/>
                      <a:headEnd type="none" w="med" len="med"/>
                      <a:tailEnd type="none" w="med" len="med"/>
                    </a:lnL>
                    <a:lnR w="12700" cmpd="sng">
                      <a:noFill/>
                    </a:lnR>
                    <a:lnT w="12700" cap="flat" cmpd="sng" algn="ctr">
                      <a:no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6050047"/>
                  </a:ext>
                </a:extLst>
              </a:tr>
              <a:tr h="257637">
                <a:tc>
                  <a:txBody>
                    <a:bodyPr/>
                    <a:lstStyle/>
                    <a:p>
                      <a:pPr algn="ctr" fontAlgn="ctr"/>
                      <a:endParaRPr lang="en-GB" sz="1200" b="1" i="0" u="none" strike="noStrike" dirty="0">
                        <a:solidFill>
                          <a:schemeClr val="tx1"/>
                        </a:solidFill>
                        <a:effectLst/>
                        <a:latin typeface="Arial" panose="020B0604020202020204" pitchFamily="34" charset="0"/>
                      </a:endParaRPr>
                    </a:p>
                  </a:txBody>
                  <a:tcPr marL="6350" marR="6350" marT="6350" marB="0" anchor="ctr">
                    <a:lnL w="12700" cap="flat" cmpd="sng" algn="ctr">
                      <a:noFill/>
                      <a:prstDash val="sysDot"/>
                      <a:round/>
                      <a:headEnd type="none" w="med" len="med"/>
                      <a:tailEnd type="none" w="med" len="med"/>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8125392"/>
                  </a:ext>
                </a:extLst>
              </a:tr>
              <a:tr h="257637">
                <a:tc>
                  <a:txBody>
                    <a:bodyPr/>
                    <a:lstStyle/>
                    <a:p>
                      <a:pPr algn="ctr" fontAlgn="ctr"/>
                      <a:endParaRPr lang="en-GB" sz="1200" b="1" i="0" u="none" strike="noStrike" dirty="0">
                        <a:solidFill>
                          <a:schemeClr val="tx1"/>
                        </a:solidFill>
                        <a:effectLst/>
                        <a:latin typeface="Arial" panose="020B0604020202020204" pitchFamily="34" charset="0"/>
                      </a:endParaRPr>
                    </a:p>
                  </a:txBody>
                  <a:tcPr marL="6350" marR="6350" marT="6350" marB="0" anchor="ctr">
                    <a:lnL w="12700" cap="flat" cmpd="sng" algn="ctr">
                      <a:noFill/>
                      <a:prstDash val="sysDot"/>
                      <a:round/>
                      <a:headEnd type="none" w="med" len="med"/>
                      <a:tailEnd type="none" w="med" len="med"/>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43034980"/>
                  </a:ext>
                </a:extLst>
              </a:tr>
              <a:tr h="257637">
                <a:tc>
                  <a:txBody>
                    <a:bodyPr/>
                    <a:lstStyle/>
                    <a:p>
                      <a:pPr algn="ctr" fontAlgn="ctr"/>
                      <a:endParaRPr lang="en-GB" sz="1200" b="1" i="0" u="none" strike="noStrike" dirty="0">
                        <a:solidFill>
                          <a:schemeClr val="tx1"/>
                        </a:solidFill>
                        <a:effectLst/>
                        <a:latin typeface="Arial" panose="020B0604020202020204" pitchFamily="34" charset="0"/>
                      </a:endParaRPr>
                    </a:p>
                  </a:txBody>
                  <a:tcPr marL="6350" marR="6350" marT="6350" marB="0" anchor="ctr">
                    <a:lnL w="12700" cap="flat" cmpd="sng" algn="ctr">
                      <a:noFill/>
                      <a:prstDash val="sysDot"/>
                      <a:round/>
                      <a:headEnd type="none" w="med" len="med"/>
                      <a:tailEnd type="none" w="med" len="med"/>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15028203"/>
                  </a:ext>
                </a:extLst>
              </a:tr>
              <a:tr h="257637">
                <a:tc>
                  <a:txBody>
                    <a:bodyPr/>
                    <a:lstStyle/>
                    <a:p>
                      <a:pPr algn="ctr" fontAlgn="ctr"/>
                      <a:endParaRPr lang="en-GB" sz="1200" b="1" i="0" u="none" strike="noStrike" dirty="0">
                        <a:solidFill>
                          <a:schemeClr val="tx1"/>
                        </a:solidFill>
                        <a:effectLst/>
                        <a:latin typeface="Arial" panose="020B0604020202020204" pitchFamily="34" charset="0"/>
                      </a:endParaRPr>
                    </a:p>
                  </a:txBody>
                  <a:tcPr marL="6350" marR="6350" marT="6350" marB="0" anchor="ctr">
                    <a:lnL w="12700" cap="flat" cmpd="sng" algn="ctr">
                      <a:noFill/>
                      <a:prstDash val="sysDot"/>
                      <a:round/>
                      <a:headEnd type="none" w="med" len="med"/>
                      <a:tailEnd type="none" w="med" len="med"/>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33623664"/>
                  </a:ext>
                </a:extLst>
              </a:tr>
              <a:tr h="257637">
                <a:tc>
                  <a:txBody>
                    <a:bodyPr/>
                    <a:lstStyle/>
                    <a:p>
                      <a:pPr algn="ctr" fontAlgn="ctr"/>
                      <a:endParaRPr lang="en-GB" sz="1200" b="1" i="0" u="none" strike="noStrike" dirty="0">
                        <a:solidFill>
                          <a:schemeClr val="tx1"/>
                        </a:solidFill>
                        <a:effectLst/>
                        <a:latin typeface="Arial" panose="020B0604020202020204" pitchFamily="34" charset="0"/>
                      </a:endParaRPr>
                    </a:p>
                  </a:txBody>
                  <a:tcPr marL="6350" marR="6350" marT="6350" marB="0" anchor="ctr">
                    <a:lnL w="12700" cap="flat" cmpd="sng" algn="ctr">
                      <a:noFill/>
                      <a:prstDash val="sysDot"/>
                      <a:round/>
                      <a:headEnd type="none" w="med" len="med"/>
                      <a:tailEnd type="none" w="med" len="med"/>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90684694"/>
                  </a:ext>
                </a:extLst>
              </a:tr>
              <a:tr h="257637">
                <a:tc>
                  <a:txBody>
                    <a:bodyPr/>
                    <a:lstStyle/>
                    <a:p>
                      <a:pPr algn="ctr" fontAlgn="ctr"/>
                      <a:endParaRPr lang="en-GB" sz="1200" b="1" i="0" u="none" strike="noStrike" dirty="0">
                        <a:solidFill>
                          <a:schemeClr val="tx1"/>
                        </a:solidFill>
                        <a:effectLst/>
                        <a:latin typeface="Arial" panose="020B0604020202020204" pitchFamily="34" charset="0"/>
                      </a:endParaRPr>
                    </a:p>
                  </a:txBody>
                  <a:tcPr marL="6350" marR="6350" marT="6350" marB="0" anchor="ctr">
                    <a:lnL w="12700" cap="flat" cmpd="sng" algn="ctr">
                      <a:noFill/>
                      <a:prstDash val="sysDot"/>
                      <a:round/>
                      <a:headEnd type="none" w="med" len="med"/>
                      <a:tailEnd type="none" w="med" len="med"/>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88509638"/>
                  </a:ext>
                </a:extLst>
              </a:tr>
              <a:tr h="257637">
                <a:tc>
                  <a:txBody>
                    <a:bodyPr/>
                    <a:lstStyle/>
                    <a:p>
                      <a:pPr algn="ctr" fontAlgn="ctr"/>
                      <a:endParaRPr lang="en-GB" sz="1200" b="1" i="0" u="none" strike="noStrike" dirty="0">
                        <a:solidFill>
                          <a:schemeClr val="tx1"/>
                        </a:solidFill>
                        <a:effectLst/>
                        <a:latin typeface="Arial" panose="020B0604020202020204" pitchFamily="34" charset="0"/>
                      </a:endParaRPr>
                    </a:p>
                  </a:txBody>
                  <a:tcPr marL="6350" marR="6350" marT="6350" marB="0" anchor="ctr">
                    <a:lnL w="12700" cap="flat" cmpd="sng" algn="ctr">
                      <a:noFill/>
                      <a:prstDash val="sysDot"/>
                      <a:round/>
                      <a:headEnd type="none" w="med" len="med"/>
                      <a:tailEnd type="none" w="med" len="med"/>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74511049"/>
                  </a:ext>
                </a:extLst>
              </a:tr>
              <a:tr h="257637">
                <a:tc>
                  <a:txBody>
                    <a:bodyPr/>
                    <a:lstStyle/>
                    <a:p>
                      <a:pPr algn="ctr" fontAlgn="ctr"/>
                      <a:endParaRPr lang="en-GB" sz="1200" b="1" i="0" u="none" strike="noStrike" dirty="0">
                        <a:solidFill>
                          <a:schemeClr val="tx1"/>
                        </a:solidFill>
                        <a:effectLst/>
                        <a:latin typeface="Arial" panose="020B0604020202020204" pitchFamily="34" charset="0"/>
                      </a:endParaRPr>
                    </a:p>
                  </a:txBody>
                  <a:tcPr marL="6350" marR="6350" marT="6350" marB="0" anchor="ctr">
                    <a:lnL w="12700" cap="flat" cmpd="sng" algn="ctr">
                      <a:noFill/>
                      <a:prstDash val="sysDot"/>
                      <a:round/>
                      <a:headEnd type="none" w="med" len="med"/>
                      <a:tailEnd type="none" w="med" len="med"/>
                    </a:lnL>
                    <a:lnR w="12700" cmpd="sng">
                      <a:noFill/>
                    </a:lnR>
                    <a:lnT w="12700" cap="flat" cmpd="sng" algn="ctr">
                      <a:solidFill>
                        <a:schemeClr val="tx1"/>
                      </a:solidFill>
                      <a:prstDash val="sysDot"/>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4719381"/>
                  </a:ext>
                </a:extLst>
              </a:tr>
            </a:tbl>
          </a:graphicData>
        </a:graphic>
      </p:graphicFrame>
    </p:spTree>
    <p:extLst>
      <p:ext uri="{BB962C8B-B14F-4D97-AF65-F5344CB8AC3E}">
        <p14:creationId xmlns:p14="http://schemas.microsoft.com/office/powerpoint/2010/main" val="232725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1000"/>
                                        <p:tgtEl>
                                          <p:spTgt spid="3"/>
                                        </p:tgtEl>
                                      </p:cBhvr>
                                    </p:animEffect>
                                    <p:set>
                                      <p:cBhvr>
                                        <p:cTn id="11" dur="1" fill="hold">
                                          <p:stCondLst>
                                            <p:cond delay="999"/>
                                          </p:stCondLst>
                                        </p:cTn>
                                        <p:tgtEl>
                                          <p:spTgt spid="3"/>
                                        </p:tgtEl>
                                        <p:attrNameLst>
                                          <p:attrName>style.visibility</p:attrName>
                                        </p:attrNameLst>
                                      </p:cBhvr>
                                      <p:to>
                                        <p:strVal val="hidden"/>
                                      </p:to>
                                    </p:se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par>
                                <p:cTn id="22" presetID="2" presetClass="entr" presetSubtype="4" fill="hold" grpId="0" nodeType="withEffect">
                                  <p:stCondLst>
                                    <p:cond delay="100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1000" fill="hold"/>
                                        <p:tgtEl>
                                          <p:spTgt spid="16"/>
                                        </p:tgtEl>
                                        <p:attrNameLst>
                                          <p:attrName>ppt_x</p:attrName>
                                        </p:attrNameLst>
                                      </p:cBhvr>
                                      <p:tavLst>
                                        <p:tav tm="0">
                                          <p:val>
                                            <p:strVal val="#ppt_x"/>
                                          </p:val>
                                        </p:tav>
                                        <p:tav tm="100000">
                                          <p:val>
                                            <p:strVal val="#ppt_x"/>
                                          </p:val>
                                        </p:tav>
                                      </p:tavLst>
                                    </p:anim>
                                    <p:anim calcmode="lin" valueType="num">
                                      <p:cBhvr additive="base">
                                        <p:cTn id="25" dur="1000" fill="hold"/>
                                        <p:tgtEl>
                                          <p:spTgt spid="1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100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1000" fill="hold"/>
                                        <p:tgtEl>
                                          <p:spTgt spid="15"/>
                                        </p:tgtEl>
                                        <p:attrNameLst>
                                          <p:attrName>ppt_x</p:attrName>
                                        </p:attrNameLst>
                                      </p:cBhvr>
                                      <p:tavLst>
                                        <p:tav tm="0">
                                          <p:val>
                                            <p:strVal val="#ppt_x"/>
                                          </p:val>
                                        </p:tav>
                                        <p:tav tm="100000">
                                          <p:val>
                                            <p:strVal val="#ppt_x"/>
                                          </p:val>
                                        </p:tav>
                                      </p:tavLst>
                                    </p:anim>
                                    <p:anim calcmode="lin" valueType="num">
                                      <p:cBhvr additive="base">
                                        <p:cTn id="29"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C79C3-161F-43BE-1F9C-2D5B351F341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DC46278-C1D4-0A57-F187-F3C361342C7D}"/>
              </a:ext>
            </a:extLst>
          </p:cNvPr>
          <p:cNvSpPr/>
          <p:nvPr/>
        </p:nvSpPr>
        <p:spPr>
          <a:xfrm>
            <a:off x="0" y="7781"/>
            <a:ext cx="9144000" cy="469959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Rounded Corners 5">
            <a:extLst>
              <a:ext uri="{FF2B5EF4-FFF2-40B4-BE49-F238E27FC236}">
                <a16:creationId xmlns:a16="http://schemas.microsoft.com/office/drawing/2014/main" id="{E16A0D3C-4A10-4AD9-2C7D-ABBDBEF7903F}"/>
              </a:ext>
            </a:extLst>
          </p:cNvPr>
          <p:cNvSpPr/>
          <p:nvPr/>
        </p:nvSpPr>
        <p:spPr>
          <a:xfrm>
            <a:off x="4697454" y="1082300"/>
            <a:ext cx="4225297" cy="2990049"/>
          </a:xfrm>
          <a:prstGeom prst="roundRect">
            <a:avLst>
              <a:gd name="adj" fmla="val 1511"/>
            </a:avLst>
          </a:prstGeom>
          <a:solidFill>
            <a:schemeClr val="bg1"/>
          </a:solidFill>
          <a:ln>
            <a:noFill/>
          </a:ln>
          <a:effectLst>
            <a:outerShdw blurRad="823486" dir="16320000" algn="ctr">
              <a:srgbClr val="000000">
                <a:alpha val="1918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Rounded Corners 8">
            <a:extLst>
              <a:ext uri="{FF2B5EF4-FFF2-40B4-BE49-F238E27FC236}">
                <a16:creationId xmlns:a16="http://schemas.microsoft.com/office/drawing/2014/main" id="{4C3F3D6A-07C4-6F8C-03F4-BB87157C3DF8}"/>
              </a:ext>
            </a:extLst>
          </p:cNvPr>
          <p:cNvSpPr/>
          <p:nvPr/>
        </p:nvSpPr>
        <p:spPr>
          <a:xfrm>
            <a:off x="250909" y="1082300"/>
            <a:ext cx="4225297" cy="2990049"/>
          </a:xfrm>
          <a:prstGeom prst="roundRect">
            <a:avLst>
              <a:gd name="adj" fmla="val 1511"/>
            </a:avLst>
          </a:prstGeom>
          <a:solidFill>
            <a:schemeClr val="bg1"/>
          </a:solidFill>
          <a:ln>
            <a:noFill/>
          </a:ln>
          <a:effectLst>
            <a:outerShdw blurRad="823486" dir="16320000" algn="ctr">
              <a:srgbClr val="000000">
                <a:alpha val="1918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a:ea typeface="+mn-ea"/>
              <a:cs typeface="+mn-cs"/>
            </a:endParaRPr>
          </a:p>
        </p:txBody>
      </p:sp>
      <p:sp>
        <p:nvSpPr>
          <p:cNvPr id="8" name="Title 3">
            <a:extLst>
              <a:ext uri="{FF2B5EF4-FFF2-40B4-BE49-F238E27FC236}">
                <a16:creationId xmlns:a16="http://schemas.microsoft.com/office/drawing/2014/main" id="{4DF87B3D-0794-BCCD-3DCB-F5B323647921}"/>
              </a:ext>
            </a:extLst>
          </p:cNvPr>
          <p:cNvSpPr txBox="1">
            <a:spLocks/>
          </p:cNvSpPr>
          <p:nvPr/>
        </p:nvSpPr>
        <p:spPr>
          <a:xfrm>
            <a:off x="250909" y="352430"/>
            <a:ext cx="8701502" cy="993775"/>
          </a:xfrm>
          <a:prstGeom prst="rect">
            <a:avLst/>
          </a:prstGeom>
        </p:spPr>
        <p:txBody>
          <a:bodyPr>
            <a:noAutofit/>
          </a:bodyPr>
          <a:lstStyle>
            <a:lvl1pPr algn="l" defTabSz="685800" rtl="0" eaLnBrk="1" latinLnBrk="0" hangingPunct="1">
              <a:lnSpc>
                <a:spcPts val="3000"/>
              </a:lnSpc>
              <a:spcBef>
                <a:spcPct val="0"/>
              </a:spcBef>
              <a:buNone/>
              <a:defRPr sz="3000" b="1" kern="1200">
                <a:solidFill>
                  <a:schemeClr val="tx1"/>
                </a:solidFill>
                <a:latin typeface="+mj-lt"/>
                <a:ea typeface="+mj-ea"/>
                <a:cs typeface="+mj-cs"/>
              </a:defRPr>
            </a:lvl1pPr>
          </a:lstStyle>
          <a:p>
            <a:pPr lvl="0" defTabSz="914400">
              <a:lnSpc>
                <a:spcPct val="100000"/>
              </a:lnSpc>
              <a:spcBef>
                <a:spcPts val="0"/>
              </a:spcBef>
              <a:defRPr/>
            </a:pPr>
            <a:r>
              <a:rPr lang="en-US" sz="2400" b="0" dirty="0">
                <a:solidFill>
                  <a:srgbClr val="FFFFFF"/>
                </a:solidFill>
              </a:rPr>
              <a:t>After growth, &lt;35 experience in 2025 declines across products</a:t>
            </a:r>
            <a:endParaRPr lang="en-GB" sz="2400" b="0" dirty="0">
              <a:solidFill>
                <a:srgbClr val="FFFFFF"/>
              </a:solidFill>
            </a:endParaRPr>
          </a:p>
        </p:txBody>
      </p:sp>
      <p:sp>
        <p:nvSpPr>
          <p:cNvPr id="21" name="TextBox 20">
            <a:extLst>
              <a:ext uri="{FF2B5EF4-FFF2-40B4-BE49-F238E27FC236}">
                <a16:creationId xmlns:a16="http://schemas.microsoft.com/office/drawing/2014/main" id="{279F8DED-20B2-E2A4-7452-1B1C3E021125}"/>
              </a:ext>
            </a:extLst>
          </p:cNvPr>
          <p:cNvSpPr txBox="1">
            <a:spLocks/>
          </p:cNvSpPr>
          <p:nvPr/>
        </p:nvSpPr>
        <p:spPr>
          <a:xfrm>
            <a:off x="250909" y="4366208"/>
            <a:ext cx="3200952" cy="276999"/>
          </a:xfrm>
          <a:prstGeom prst="rect">
            <a:avLst/>
          </a:prstGeom>
          <a:noFill/>
        </p:spPr>
        <p:txBody>
          <a:bodyPr wrap="square" lIns="0" tIns="0" rIns="0" bIns="0" rtlCol="0">
            <a:spAutoFit/>
          </a:bodyPr>
          <a:lstStyle/>
          <a:p>
            <a:pPr defTabSz="685800">
              <a:defRPr/>
            </a:pPr>
            <a:r>
              <a:rPr lang="en-GB" sz="600" dirty="0">
                <a:solidFill>
                  <a:schemeClr val="bg1"/>
                </a:solidFill>
                <a:latin typeface="Arial"/>
              </a:rPr>
              <a:t>YouGov Consumer Duty Index 2025</a:t>
            </a:r>
          </a:p>
          <a:p>
            <a:pPr defTabSz="685800">
              <a:defRPr/>
            </a:pPr>
            <a:r>
              <a:rPr lang="en-GB" sz="600" dirty="0">
                <a:solidFill>
                  <a:schemeClr val="bg1"/>
                </a:solidFill>
                <a:latin typeface="Arial"/>
              </a:rPr>
              <a:t>Base: GB Nat Rep April 2024 n=8,280, October 2024 n=8,179, January 2025 n=8,330, April 2025: n=8,210, July 2025 n=8,055</a:t>
            </a:r>
          </a:p>
        </p:txBody>
      </p:sp>
      <p:sp>
        <p:nvSpPr>
          <p:cNvPr id="2" name="Title 3">
            <a:extLst>
              <a:ext uri="{FF2B5EF4-FFF2-40B4-BE49-F238E27FC236}">
                <a16:creationId xmlns:a16="http://schemas.microsoft.com/office/drawing/2014/main" id="{DA311065-2E79-F72D-04F7-936789785D80}"/>
              </a:ext>
            </a:extLst>
          </p:cNvPr>
          <p:cNvSpPr txBox="1">
            <a:spLocks/>
          </p:cNvSpPr>
          <p:nvPr/>
        </p:nvSpPr>
        <p:spPr>
          <a:xfrm>
            <a:off x="287739" y="313149"/>
            <a:ext cx="6709691" cy="993775"/>
          </a:xfrm>
          <a:prstGeom prst="rect">
            <a:avLst/>
          </a:prstGeom>
        </p:spPr>
        <p:txBody>
          <a:bodyPr>
            <a:noAutofit/>
          </a:bodyPr>
          <a:lstStyle>
            <a:lvl1pPr algn="l" defTabSz="685800" rtl="0" eaLnBrk="1" latinLnBrk="0" hangingPunct="1">
              <a:lnSpc>
                <a:spcPts val="3000"/>
              </a:lnSpc>
              <a:spcBef>
                <a:spcPct val="0"/>
              </a:spcBef>
              <a:buNone/>
              <a:defRPr sz="3000" b="1" kern="1200">
                <a:solidFill>
                  <a:schemeClr val="tx1"/>
                </a:solidFill>
                <a:latin typeface="+mj-lt"/>
                <a:ea typeface="+mj-ea"/>
                <a:cs typeface="+mj-cs"/>
              </a:defRPr>
            </a:lvl1pPr>
          </a:lstStyle>
          <a:p>
            <a:endParaRPr lang="en-US" sz="2400" dirty="0">
              <a:solidFill>
                <a:schemeClr val="bg1"/>
              </a:solidFill>
            </a:endParaRPr>
          </a:p>
        </p:txBody>
      </p:sp>
      <p:grpSp>
        <p:nvGrpSpPr>
          <p:cNvPr id="11" name="Group 10">
            <a:extLst>
              <a:ext uri="{FF2B5EF4-FFF2-40B4-BE49-F238E27FC236}">
                <a16:creationId xmlns:a16="http://schemas.microsoft.com/office/drawing/2014/main" id="{61650A26-E693-BCF9-3755-EAAA0E835621}"/>
              </a:ext>
            </a:extLst>
          </p:cNvPr>
          <p:cNvGrpSpPr/>
          <p:nvPr/>
        </p:nvGrpSpPr>
        <p:grpSpPr>
          <a:xfrm>
            <a:off x="6705599" y="4285203"/>
            <a:ext cx="2620990" cy="323165"/>
            <a:chOff x="9005765" y="4723368"/>
            <a:chExt cx="3020800" cy="323165"/>
          </a:xfrm>
        </p:grpSpPr>
        <p:grpSp>
          <p:nvGrpSpPr>
            <p:cNvPr id="12" name="Group 11">
              <a:extLst>
                <a:ext uri="{FF2B5EF4-FFF2-40B4-BE49-F238E27FC236}">
                  <a16:creationId xmlns:a16="http://schemas.microsoft.com/office/drawing/2014/main" id="{20FFD5CC-5B4C-56D9-DC00-9096C54BA57E}"/>
                </a:ext>
              </a:extLst>
            </p:cNvPr>
            <p:cNvGrpSpPr/>
            <p:nvPr/>
          </p:nvGrpSpPr>
          <p:grpSpPr>
            <a:xfrm>
              <a:off x="9005765" y="4743496"/>
              <a:ext cx="186286" cy="295742"/>
              <a:chOff x="9005765" y="4756110"/>
              <a:chExt cx="186286" cy="295742"/>
            </a:xfrm>
          </p:grpSpPr>
          <p:sp>
            <p:nvSpPr>
              <p:cNvPr id="14" name="Isosceles Triangle 13">
                <a:extLst>
                  <a:ext uri="{FF2B5EF4-FFF2-40B4-BE49-F238E27FC236}">
                    <a16:creationId xmlns:a16="http://schemas.microsoft.com/office/drawing/2014/main" id="{A6948A8D-6A9E-FA39-D8BF-539383B119BE}"/>
                  </a:ext>
                </a:extLst>
              </p:cNvPr>
              <p:cNvSpPr/>
              <p:nvPr/>
            </p:nvSpPr>
            <p:spPr>
              <a:xfrm>
                <a:off x="9005765" y="4756110"/>
                <a:ext cx="186286" cy="131469"/>
              </a:xfrm>
              <a:prstGeom prst="triangle">
                <a:avLst/>
              </a:prstGeom>
              <a:solidFill>
                <a:srgbClr val="31CAA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chemeClr val="bg1"/>
                  </a:solidFill>
                  <a:effectLst/>
                  <a:uLnTx/>
                  <a:uFillTx/>
                  <a:latin typeface="Arial"/>
                  <a:ea typeface="+mn-ea"/>
                  <a:cs typeface="+mn-cs"/>
                </a:endParaRPr>
              </a:p>
            </p:txBody>
          </p:sp>
          <p:sp>
            <p:nvSpPr>
              <p:cNvPr id="15" name="Isosceles Triangle 14">
                <a:extLst>
                  <a:ext uri="{FF2B5EF4-FFF2-40B4-BE49-F238E27FC236}">
                    <a16:creationId xmlns:a16="http://schemas.microsoft.com/office/drawing/2014/main" id="{095F10D2-4DF5-361C-7ECF-3BA31D6EFA95}"/>
                  </a:ext>
                </a:extLst>
              </p:cNvPr>
              <p:cNvSpPr/>
              <p:nvPr/>
            </p:nvSpPr>
            <p:spPr>
              <a:xfrm rot="10800000">
                <a:off x="9005765" y="4920383"/>
                <a:ext cx="186286" cy="131469"/>
              </a:xfrm>
              <a:prstGeom prst="triangle">
                <a:avLst/>
              </a:prstGeom>
              <a:solidFill>
                <a:srgbClr val="FF412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chemeClr val="bg1"/>
                  </a:solidFill>
                  <a:effectLst/>
                  <a:uLnTx/>
                  <a:uFillTx/>
                  <a:latin typeface="Arial"/>
                  <a:ea typeface="+mn-ea"/>
                  <a:cs typeface="+mn-cs"/>
                </a:endParaRPr>
              </a:p>
            </p:txBody>
          </p:sp>
        </p:grpSp>
        <p:sp>
          <p:nvSpPr>
            <p:cNvPr id="13" name="TextBox 12">
              <a:extLst>
                <a:ext uri="{FF2B5EF4-FFF2-40B4-BE49-F238E27FC236}">
                  <a16:creationId xmlns:a16="http://schemas.microsoft.com/office/drawing/2014/main" id="{284ACD65-D369-014D-7F09-B3917D297203}"/>
                </a:ext>
              </a:extLst>
            </p:cNvPr>
            <p:cNvSpPr txBox="1"/>
            <p:nvPr/>
          </p:nvSpPr>
          <p:spPr>
            <a:xfrm>
              <a:off x="9293304" y="4723368"/>
              <a:ext cx="2733261" cy="3231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chemeClr val="bg1"/>
                  </a:solidFill>
                  <a:effectLst/>
                  <a:uLnTx/>
                  <a:uFillTx/>
                  <a:latin typeface="Arial"/>
                  <a:ea typeface="+mn-ea"/>
                  <a:cs typeface="+mn-cs"/>
                </a:rPr>
                <a:t>Significantly </a:t>
              </a:r>
              <a:r>
                <a:rPr kumimoji="0" lang="en-GB" sz="1050" b="1" i="0" u="none" strike="noStrike" kern="1200" cap="none" spc="0" normalizeH="0" baseline="0" noProof="0" dirty="0">
                  <a:ln>
                    <a:noFill/>
                  </a:ln>
                  <a:solidFill>
                    <a:schemeClr val="bg1"/>
                  </a:solidFill>
                  <a:effectLst/>
                  <a:uLnTx/>
                  <a:uFillTx/>
                  <a:latin typeface="Arial"/>
                  <a:ea typeface="+mn-ea"/>
                  <a:cs typeface="+mn-cs"/>
                </a:rPr>
                <a:t>higher</a:t>
              </a:r>
              <a:r>
                <a:rPr kumimoji="0" lang="en-GB" sz="1050" b="0" i="0" u="none" strike="noStrike" kern="1200" cap="none" spc="0" normalizeH="0" baseline="0" noProof="0" dirty="0">
                  <a:ln>
                    <a:noFill/>
                  </a:ln>
                  <a:solidFill>
                    <a:schemeClr val="bg1"/>
                  </a:solidFill>
                  <a:effectLst/>
                  <a:uLnTx/>
                  <a:uFillTx/>
                  <a:latin typeface="Arial"/>
                  <a:ea typeface="+mn-ea"/>
                  <a:cs typeface="+mn-cs"/>
                </a:rPr>
                <a:t> / </a:t>
              </a:r>
              <a:r>
                <a:rPr kumimoji="0" lang="en-GB" sz="1050" b="1" i="0" u="none" strike="noStrike" kern="1200" cap="none" spc="0" normalizeH="0" baseline="0" noProof="0" dirty="0">
                  <a:ln>
                    <a:noFill/>
                  </a:ln>
                  <a:solidFill>
                    <a:schemeClr val="bg1"/>
                  </a:solidFill>
                  <a:effectLst/>
                  <a:uLnTx/>
                  <a:uFillTx/>
                  <a:latin typeface="Arial"/>
                  <a:ea typeface="+mn-ea"/>
                  <a:cs typeface="+mn-cs"/>
                </a:rPr>
                <a:t>lower</a:t>
              </a:r>
              <a:r>
                <a:rPr kumimoji="0" lang="en-GB" sz="1050" b="0" i="0" u="none" strike="noStrike" kern="1200" cap="none" spc="0" normalizeH="0" baseline="0" noProof="0" dirty="0">
                  <a:ln>
                    <a:noFill/>
                  </a:ln>
                  <a:solidFill>
                    <a:schemeClr val="bg1"/>
                  </a:solidFill>
                  <a:effectLst/>
                  <a:uLnTx/>
                  <a:uFillTx/>
                  <a:latin typeface="Arial"/>
                  <a:ea typeface="+mn-ea"/>
                  <a:cs typeface="+mn-cs"/>
                </a:rPr>
                <a:t> than previous wave (95% confidence)</a:t>
              </a:r>
            </a:p>
          </p:txBody>
        </p:sp>
      </p:grpSp>
      <p:graphicFrame>
        <p:nvGraphicFramePr>
          <p:cNvPr id="19" name="Table 18">
            <a:extLst>
              <a:ext uri="{FF2B5EF4-FFF2-40B4-BE49-F238E27FC236}">
                <a16:creationId xmlns:a16="http://schemas.microsoft.com/office/drawing/2014/main" id="{54B82461-2B03-908D-4DC1-314E3E13A1EA}"/>
              </a:ext>
            </a:extLst>
          </p:cNvPr>
          <p:cNvGraphicFramePr>
            <a:graphicFrameLocks noGrp="1"/>
          </p:cNvGraphicFramePr>
          <p:nvPr>
            <p:extLst>
              <p:ext uri="{D42A27DB-BD31-4B8C-83A1-F6EECF244321}">
                <p14:modId xmlns:p14="http://schemas.microsoft.com/office/powerpoint/2010/main" val="4172791710"/>
              </p:ext>
            </p:extLst>
          </p:nvPr>
        </p:nvGraphicFramePr>
        <p:xfrm>
          <a:off x="4868269" y="1211052"/>
          <a:ext cx="3883666" cy="2732544"/>
        </p:xfrm>
        <a:graphic>
          <a:graphicData uri="http://schemas.openxmlformats.org/drawingml/2006/table">
            <a:tbl>
              <a:tblPr>
                <a:tableStyleId>{5C22544A-7EE6-4342-B048-85BDC9FD1C3A}</a:tableStyleId>
              </a:tblPr>
              <a:tblGrid>
                <a:gridCol w="1432353">
                  <a:extLst>
                    <a:ext uri="{9D8B030D-6E8A-4147-A177-3AD203B41FA5}">
                      <a16:colId xmlns:a16="http://schemas.microsoft.com/office/drawing/2014/main" val="2025726649"/>
                    </a:ext>
                  </a:extLst>
                </a:gridCol>
                <a:gridCol w="637918">
                  <a:extLst>
                    <a:ext uri="{9D8B030D-6E8A-4147-A177-3AD203B41FA5}">
                      <a16:colId xmlns:a16="http://schemas.microsoft.com/office/drawing/2014/main" val="4066052443"/>
                    </a:ext>
                  </a:extLst>
                </a:gridCol>
                <a:gridCol w="637918">
                  <a:extLst>
                    <a:ext uri="{9D8B030D-6E8A-4147-A177-3AD203B41FA5}">
                      <a16:colId xmlns:a16="http://schemas.microsoft.com/office/drawing/2014/main" val="652379224"/>
                    </a:ext>
                  </a:extLst>
                </a:gridCol>
                <a:gridCol w="1175477">
                  <a:extLst>
                    <a:ext uri="{9D8B030D-6E8A-4147-A177-3AD203B41FA5}">
                      <a16:colId xmlns:a16="http://schemas.microsoft.com/office/drawing/2014/main" val="2897141831"/>
                    </a:ext>
                  </a:extLst>
                </a:gridCol>
              </a:tblGrid>
              <a:tr h="390099">
                <a:tc>
                  <a:txBody>
                    <a:bodyPr/>
                    <a:lstStyle/>
                    <a:p>
                      <a:pPr algn="r" fontAlgn="b">
                        <a:buNone/>
                      </a:pPr>
                      <a:r>
                        <a:rPr lang="en-GB" sz="1200" b="1" i="0" u="none" strike="noStrike" dirty="0">
                          <a:solidFill>
                            <a:schemeClr val="bg1"/>
                          </a:solidFill>
                          <a:effectLst/>
                          <a:latin typeface="+mn-lt"/>
                        </a:rPr>
                        <a:t>Product &lt;35</a:t>
                      </a:r>
                    </a:p>
                  </a:txBody>
                  <a:tcPr marL="6350" marR="72000" marT="6350" marB="0" anchor="ctr">
                    <a:lnR w="12700" cap="flat" cmpd="sng" algn="ctr">
                      <a:solidFill>
                        <a:schemeClr val="tx1"/>
                      </a:solidFill>
                      <a:prstDash val="sysDot"/>
                      <a:round/>
                      <a:headEnd type="none" w="med" len="med"/>
                      <a:tailEnd type="none" w="med" len="med"/>
                    </a:lnR>
                    <a:lnB w="12700" cap="flat" cmpd="sng" algn="ctr">
                      <a:solidFill>
                        <a:schemeClr val="tx1"/>
                      </a:solidFill>
                      <a:prstDash val="sysDot"/>
                      <a:round/>
                      <a:headEnd type="none" w="med" len="med"/>
                      <a:tailEnd type="none" w="med" len="med"/>
                    </a:lnB>
                    <a:solidFill>
                      <a:schemeClr val="tx1"/>
                    </a:solidFill>
                  </a:tcPr>
                </a:tc>
                <a:tc>
                  <a:txBody>
                    <a:bodyPr/>
                    <a:lstStyle/>
                    <a:p>
                      <a:pPr algn="ctr" fontAlgn="b">
                        <a:buNone/>
                      </a:pPr>
                      <a:r>
                        <a:rPr lang="en-GB" sz="1200" b="0" i="0" u="none" strike="noStrike" dirty="0">
                          <a:solidFill>
                            <a:schemeClr val="bg1"/>
                          </a:solidFill>
                          <a:effectLst/>
                          <a:latin typeface="+mn-lt"/>
                        </a:rPr>
                        <a:t>Jan-25</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B w="12700" cap="flat" cmpd="sng" algn="ctr">
                      <a:solidFill>
                        <a:schemeClr val="tx1"/>
                      </a:solidFill>
                      <a:prstDash val="sysDot"/>
                      <a:round/>
                      <a:headEnd type="none" w="med" len="med"/>
                      <a:tailEnd type="none" w="med" len="med"/>
                    </a:lnB>
                    <a:solidFill>
                      <a:schemeClr val="tx1"/>
                    </a:solidFill>
                  </a:tcPr>
                </a:tc>
                <a:tc>
                  <a:txBody>
                    <a:bodyPr/>
                    <a:lstStyle/>
                    <a:p>
                      <a:pPr algn="ctr" fontAlgn="b">
                        <a:buNone/>
                      </a:pPr>
                      <a:r>
                        <a:rPr lang="en-GB" sz="1200" b="0" i="0" u="none" strike="noStrike" dirty="0">
                          <a:solidFill>
                            <a:schemeClr val="bg1"/>
                          </a:solidFill>
                          <a:effectLst/>
                          <a:latin typeface="+mn-lt"/>
                        </a:rPr>
                        <a:t>Jul-25</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B w="12700" cap="flat" cmpd="sng" algn="ctr">
                      <a:solidFill>
                        <a:schemeClr val="tx1"/>
                      </a:solidFill>
                      <a:prstDash val="sysDot"/>
                      <a:round/>
                      <a:headEnd type="none" w="med" len="med"/>
                      <a:tailEnd type="none" w="med" len="med"/>
                    </a:lnB>
                    <a:solidFill>
                      <a:schemeClr val="tx1"/>
                    </a:solidFill>
                  </a:tcPr>
                </a:tc>
                <a:tc>
                  <a:txBody>
                    <a:bodyPr/>
                    <a:lstStyle/>
                    <a:p>
                      <a:pPr algn="ctr" fontAlgn="b">
                        <a:buNone/>
                      </a:pPr>
                      <a:r>
                        <a:rPr lang="en-GB" sz="1200" b="0" i="0" u="none" strike="noStrike" dirty="0">
                          <a:solidFill>
                            <a:schemeClr val="bg1"/>
                          </a:solidFill>
                          <a:effectLst/>
                          <a:latin typeface="+mn-lt"/>
                        </a:rPr>
                        <a:t> Decline </a:t>
                      </a:r>
                    </a:p>
                    <a:p>
                      <a:pPr algn="ctr" fontAlgn="b">
                        <a:buNone/>
                      </a:pPr>
                      <a:r>
                        <a:rPr lang="en-GB" sz="1050" b="0" i="0" u="none" strike="noStrike" dirty="0">
                          <a:solidFill>
                            <a:schemeClr val="bg1"/>
                          </a:solidFill>
                          <a:effectLst/>
                          <a:latin typeface="+mn-lt"/>
                        </a:rPr>
                        <a:t>(Jul 25 – Jan 25)</a:t>
                      </a:r>
                    </a:p>
                  </a:txBody>
                  <a:tcPr marL="6350" marR="6350" marT="6350" marB="0" anchor="ctr">
                    <a:lnL w="12700" cap="flat" cmpd="sng" algn="ctr">
                      <a:solidFill>
                        <a:schemeClr val="tx1"/>
                      </a:solidFill>
                      <a:prstDash val="sysDot"/>
                      <a:round/>
                      <a:headEnd type="none" w="med" len="med"/>
                      <a:tailEnd type="none" w="med" len="med"/>
                    </a:lnL>
                    <a:lnB w="12700" cap="flat" cmpd="sng" algn="ctr">
                      <a:solidFill>
                        <a:schemeClr val="tx1"/>
                      </a:solidFill>
                      <a:prstDash val="sysDot"/>
                      <a:round/>
                      <a:headEnd type="none" w="med" len="med"/>
                      <a:tailEnd type="none" w="med" len="med"/>
                    </a:lnB>
                    <a:solidFill>
                      <a:schemeClr val="tx1"/>
                    </a:solidFill>
                  </a:tcPr>
                </a:tc>
                <a:extLst>
                  <a:ext uri="{0D108BD9-81ED-4DB2-BD59-A6C34878D82A}">
                    <a16:rowId xmlns:a16="http://schemas.microsoft.com/office/drawing/2014/main" val="1213619001"/>
                  </a:ext>
                </a:extLst>
              </a:tr>
              <a:tr h="235544">
                <a:tc>
                  <a:txBody>
                    <a:bodyPr/>
                    <a:lstStyle/>
                    <a:p>
                      <a:pPr algn="r" fontAlgn="b">
                        <a:buNone/>
                      </a:pPr>
                      <a:r>
                        <a:rPr lang="en-GB" sz="1200" u="none" strike="noStrike" dirty="0">
                          <a:solidFill>
                            <a:schemeClr val="tx1"/>
                          </a:solidFill>
                          <a:effectLst/>
                          <a:latin typeface="+mn-lt"/>
                        </a:rPr>
                        <a:t>Personal Loan</a:t>
                      </a:r>
                      <a:endParaRPr lang="en-GB" sz="1200" b="0" i="0" u="none" strike="noStrike" dirty="0">
                        <a:solidFill>
                          <a:schemeClr val="tx1"/>
                        </a:solidFill>
                        <a:effectLst/>
                        <a:latin typeface="+mn-lt"/>
                      </a:endParaRPr>
                    </a:p>
                  </a:txBody>
                  <a:tcPr marL="6350" marR="72000" marT="6350" marB="0" anchor="ctr">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fontAlgn="b">
                        <a:buNone/>
                      </a:pPr>
                      <a:r>
                        <a:rPr lang="en-GB" sz="1100" b="0" i="0" u="none" strike="noStrike" dirty="0">
                          <a:solidFill>
                            <a:srgbClr val="000000"/>
                          </a:solidFill>
                          <a:effectLst/>
                          <a:latin typeface="+mn-lt"/>
                        </a:rPr>
                        <a:t>62%</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fontAlgn="b">
                        <a:buNone/>
                      </a:pPr>
                      <a:r>
                        <a:rPr lang="en-GB" sz="1100" b="0" i="0" u="none" strike="noStrike" dirty="0">
                          <a:solidFill>
                            <a:srgbClr val="000000"/>
                          </a:solidFill>
                          <a:effectLst/>
                          <a:latin typeface="+mn-lt"/>
                        </a:rPr>
                        <a:t>49%</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fontAlgn="b">
                        <a:buNone/>
                      </a:pPr>
                      <a:r>
                        <a:rPr lang="en-GB" sz="1100" b="1" i="0" u="none" strike="noStrike" dirty="0">
                          <a:solidFill>
                            <a:srgbClr val="000000"/>
                          </a:solidFill>
                          <a:effectLst/>
                          <a:latin typeface="+mn-lt"/>
                        </a:rPr>
                        <a:t>-13%</a:t>
                      </a:r>
                    </a:p>
                  </a:txBody>
                  <a:tcPr marL="6350" marR="6350" marT="6350" marB="0" anchor="ctr">
                    <a:lnL w="12700" cap="flat" cmpd="sng" algn="ctr">
                      <a:solidFill>
                        <a:schemeClr val="tx1"/>
                      </a:solidFill>
                      <a:prstDash val="sysDot"/>
                      <a:round/>
                      <a:headEnd type="none" w="med" len="med"/>
                      <a:tailEnd type="none" w="med" len="med"/>
                    </a:lnL>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374133105"/>
                  </a:ext>
                </a:extLst>
              </a:tr>
              <a:tr h="235544">
                <a:tc>
                  <a:txBody>
                    <a:bodyPr/>
                    <a:lstStyle/>
                    <a:p>
                      <a:pPr algn="r" fontAlgn="b">
                        <a:buNone/>
                      </a:pPr>
                      <a:r>
                        <a:rPr lang="en-GB" sz="1200" b="0" i="0" u="none" strike="noStrike" dirty="0">
                          <a:solidFill>
                            <a:schemeClr val="tx1"/>
                          </a:solidFill>
                          <a:effectLst/>
                          <a:latin typeface="+mn-lt"/>
                        </a:rPr>
                        <a:t>Mortgage</a:t>
                      </a:r>
                    </a:p>
                  </a:txBody>
                  <a:tcPr marL="6350" marR="72000" marT="6350" marB="0" anchor="ctr">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fontAlgn="b">
                        <a:buNone/>
                      </a:pPr>
                      <a:r>
                        <a:rPr lang="en-GB" sz="1100" b="0" i="0" u="none" strike="noStrike" dirty="0">
                          <a:solidFill>
                            <a:srgbClr val="000000"/>
                          </a:solidFill>
                          <a:effectLst/>
                          <a:latin typeface="+mn-lt"/>
                        </a:rPr>
                        <a:t>61%</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fontAlgn="b">
                        <a:buNone/>
                      </a:pPr>
                      <a:r>
                        <a:rPr lang="en-GB" sz="1100" b="0" i="0" u="none" strike="noStrike">
                          <a:solidFill>
                            <a:srgbClr val="000000"/>
                          </a:solidFill>
                          <a:effectLst/>
                          <a:latin typeface="+mn-lt"/>
                        </a:rPr>
                        <a:t>52%</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fontAlgn="b">
                        <a:buNone/>
                      </a:pPr>
                      <a:r>
                        <a:rPr lang="en-GB" sz="1100" b="1" i="0" u="none" strike="noStrike" dirty="0">
                          <a:solidFill>
                            <a:srgbClr val="000000"/>
                          </a:solidFill>
                          <a:effectLst/>
                          <a:latin typeface="+mn-lt"/>
                        </a:rPr>
                        <a:t>-9%</a:t>
                      </a:r>
                    </a:p>
                  </a:txBody>
                  <a:tcPr marL="6350" marR="6350" marT="6350" marB="0" anchor="ctr">
                    <a:lnL w="12700" cap="flat" cmpd="sng" algn="ctr">
                      <a:solidFill>
                        <a:schemeClr val="tx1"/>
                      </a:solidFill>
                      <a:prstDash val="sysDot"/>
                      <a:round/>
                      <a:headEnd type="none" w="med" len="med"/>
                      <a:tailEnd type="none" w="med" len="med"/>
                    </a:lnL>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701865496"/>
                  </a:ext>
                </a:extLst>
              </a:tr>
              <a:tr h="235544">
                <a:tc>
                  <a:txBody>
                    <a:bodyPr/>
                    <a:lstStyle/>
                    <a:p>
                      <a:pPr algn="r" fontAlgn="b">
                        <a:buNone/>
                      </a:pPr>
                      <a:r>
                        <a:rPr lang="en-GB" sz="1200" b="0" i="0" u="none" strike="noStrike" dirty="0">
                          <a:solidFill>
                            <a:schemeClr val="tx1"/>
                          </a:solidFill>
                          <a:effectLst/>
                          <a:latin typeface="+mn-lt"/>
                        </a:rPr>
                        <a:t>Personal Pension</a:t>
                      </a:r>
                    </a:p>
                  </a:txBody>
                  <a:tcPr marL="6350" marR="72000" marT="6350" marB="0" anchor="ctr">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fontAlgn="b">
                        <a:buNone/>
                      </a:pPr>
                      <a:r>
                        <a:rPr lang="en-GB" sz="1100" b="0" i="0" u="none" strike="noStrike">
                          <a:solidFill>
                            <a:srgbClr val="000000"/>
                          </a:solidFill>
                          <a:effectLst/>
                          <a:latin typeface="+mn-lt"/>
                        </a:rPr>
                        <a:t>74%</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fontAlgn="b">
                        <a:buNone/>
                      </a:pPr>
                      <a:r>
                        <a:rPr lang="en-GB" sz="1100" b="0" i="0" u="none" strike="noStrike" dirty="0">
                          <a:solidFill>
                            <a:srgbClr val="000000"/>
                          </a:solidFill>
                          <a:effectLst/>
                          <a:latin typeface="+mn-lt"/>
                        </a:rPr>
                        <a:t>66%</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fontAlgn="b">
                        <a:buNone/>
                      </a:pPr>
                      <a:r>
                        <a:rPr lang="en-GB" sz="1100" b="1" i="0" u="none" strike="noStrike">
                          <a:solidFill>
                            <a:srgbClr val="000000"/>
                          </a:solidFill>
                          <a:effectLst/>
                          <a:latin typeface="+mn-lt"/>
                        </a:rPr>
                        <a:t>-8%</a:t>
                      </a:r>
                    </a:p>
                  </a:txBody>
                  <a:tcPr marL="6350" marR="6350" marT="6350" marB="0" anchor="ctr">
                    <a:lnL w="12700" cap="flat" cmpd="sng" algn="ctr">
                      <a:solidFill>
                        <a:schemeClr val="tx1"/>
                      </a:solidFill>
                      <a:prstDash val="sysDot"/>
                      <a:round/>
                      <a:headEnd type="none" w="med" len="med"/>
                      <a:tailEnd type="none" w="med" len="med"/>
                    </a:lnL>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6751300"/>
                  </a:ext>
                </a:extLst>
              </a:tr>
              <a:tr h="235544">
                <a:tc>
                  <a:txBody>
                    <a:bodyPr/>
                    <a:lstStyle/>
                    <a:p>
                      <a:pPr algn="r" fontAlgn="b">
                        <a:buNone/>
                      </a:pPr>
                      <a:r>
                        <a:rPr lang="en-GB" sz="1200" b="0" i="0" u="none" strike="noStrike" dirty="0">
                          <a:solidFill>
                            <a:schemeClr val="tx1"/>
                          </a:solidFill>
                          <a:effectLst/>
                          <a:latin typeface="+mn-lt"/>
                        </a:rPr>
                        <a:t>Protection</a:t>
                      </a:r>
                    </a:p>
                  </a:txBody>
                  <a:tcPr marL="6350" marR="72000" marT="6350" marB="0" anchor="ctr">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b">
                        <a:buNone/>
                      </a:pPr>
                      <a:r>
                        <a:rPr lang="en-GB" sz="1100" b="0" i="0" u="none" strike="noStrike">
                          <a:solidFill>
                            <a:srgbClr val="000000"/>
                          </a:solidFill>
                          <a:effectLst/>
                          <a:latin typeface="+mn-lt"/>
                        </a:rPr>
                        <a:t>65%</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b">
                        <a:buNone/>
                      </a:pPr>
                      <a:r>
                        <a:rPr lang="en-GB" sz="1100" b="0" i="0" u="none" strike="noStrike" dirty="0">
                          <a:solidFill>
                            <a:srgbClr val="000000"/>
                          </a:solidFill>
                          <a:effectLst/>
                          <a:latin typeface="+mn-lt"/>
                        </a:rPr>
                        <a:t>60%</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b">
                        <a:buNone/>
                      </a:pPr>
                      <a:r>
                        <a:rPr lang="en-GB" sz="1100" b="1" i="0" u="none" strike="noStrike" dirty="0">
                          <a:solidFill>
                            <a:srgbClr val="000000"/>
                          </a:solidFill>
                          <a:effectLst/>
                          <a:latin typeface="+mn-lt"/>
                        </a:rPr>
                        <a:t>-5%</a:t>
                      </a:r>
                    </a:p>
                  </a:txBody>
                  <a:tcPr marL="6350" marR="6350" marT="6350" marB="0" anchor="ctr">
                    <a:lnL w="12700" cap="flat" cmpd="sng" algn="ctr">
                      <a:solidFill>
                        <a:schemeClr val="tx1"/>
                      </a:solidFill>
                      <a:prstDash val="sysDot"/>
                      <a:round/>
                      <a:headEnd type="none" w="med" len="med"/>
                      <a:tailEnd type="none" w="med" len="med"/>
                    </a:lnL>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967626037"/>
                  </a:ext>
                </a:extLst>
              </a:tr>
              <a:tr h="222549">
                <a:tc>
                  <a:txBody>
                    <a:bodyPr/>
                    <a:lstStyle/>
                    <a:p>
                      <a:pPr algn="r" fontAlgn="b">
                        <a:buNone/>
                      </a:pPr>
                      <a:r>
                        <a:rPr lang="en-GB" sz="1200" b="0" i="0" u="none" strike="noStrike" dirty="0">
                          <a:solidFill>
                            <a:schemeClr val="tx1"/>
                          </a:solidFill>
                          <a:effectLst/>
                          <a:latin typeface="+mn-lt"/>
                        </a:rPr>
                        <a:t>General Insurance</a:t>
                      </a:r>
                    </a:p>
                  </a:txBody>
                  <a:tcPr marL="6350" marR="72000" marT="6350" marB="0" anchor="ctr">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b">
                        <a:buNone/>
                      </a:pPr>
                      <a:r>
                        <a:rPr lang="en-GB" sz="1100" b="0" i="0" u="none" strike="noStrike">
                          <a:solidFill>
                            <a:srgbClr val="000000"/>
                          </a:solidFill>
                          <a:effectLst/>
                          <a:latin typeface="+mn-lt"/>
                        </a:rPr>
                        <a:t>56%</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b">
                        <a:buNone/>
                      </a:pPr>
                      <a:r>
                        <a:rPr lang="en-GB" sz="1100" b="0" i="0" u="none" strike="noStrike" dirty="0">
                          <a:solidFill>
                            <a:srgbClr val="000000"/>
                          </a:solidFill>
                          <a:effectLst/>
                          <a:latin typeface="+mn-lt"/>
                        </a:rPr>
                        <a:t>52%</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b">
                        <a:buNone/>
                      </a:pPr>
                      <a:r>
                        <a:rPr lang="en-GB" sz="1100" b="1" i="0" u="none" strike="noStrike">
                          <a:solidFill>
                            <a:srgbClr val="000000"/>
                          </a:solidFill>
                          <a:effectLst/>
                          <a:latin typeface="+mn-lt"/>
                        </a:rPr>
                        <a:t>-4%</a:t>
                      </a:r>
                    </a:p>
                  </a:txBody>
                  <a:tcPr marL="6350" marR="6350" marT="6350" marB="0" anchor="ctr">
                    <a:lnL w="12700" cap="flat" cmpd="sng" algn="ctr">
                      <a:solidFill>
                        <a:schemeClr val="tx1"/>
                      </a:solidFill>
                      <a:prstDash val="sysDot"/>
                      <a:round/>
                      <a:headEnd type="none" w="med" len="med"/>
                      <a:tailEnd type="none" w="med" len="med"/>
                    </a:lnL>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989597827"/>
                  </a:ext>
                </a:extLst>
              </a:tr>
              <a:tr h="235544">
                <a:tc>
                  <a:txBody>
                    <a:bodyPr/>
                    <a:lstStyle/>
                    <a:p>
                      <a:pPr algn="r" fontAlgn="b">
                        <a:buNone/>
                      </a:pPr>
                      <a:r>
                        <a:rPr lang="en-GB" sz="1200" u="none" strike="noStrike" dirty="0">
                          <a:solidFill>
                            <a:schemeClr val="tx1"/>
                          </a:solidFill>
                          <a:effectLst/>
                          <a:latin typeface="+mn-lt"/>
                        </a:rPr>
                        <a:t>Savings Account </a:t>
                      </a:r>
                      <a:endParaRPr lang="en-GB" sz="1200" b="0" i="0" u="none" strike="noStrike" dirty="0">
                        <a:solidFill>
                          <a:schemeClr val="tx1"/>
                        </a:solidFill>
                        <a:effectLst/>
                        <a:latin typeface="+mn-lt"/>
                      </a:endParaRPr>
                    </a:p>
                  </a:txBody>
                  <a:tcPr marL="6350" marR="72000" marT="6350" marB="0" anchor="ctr">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b">
                        <a:buNone/>
                      </a:pPr>
                      <a:r>
                        <a:rPr lang="en-GB" sz="1100" b="0" i="0" u="none" strike="noStrike">
                          <a:solidFill>
                            <a:srgbClr val="000000"/>
                          </a:solidFill>
                          <a:effectLst/>
                          <a:latin typeface="+mn-lt"/>
                        </a:rPr>
                        <a:t>73%</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b">
                        <a:buNone/>
                      </a:pPr>
                      <a:r>
                        <a:rPr lang="en-GB" sz="1100" b="0" i="0" u="none" strike="noStrike" dirty="0">
                          <a:solidFill>
                            <a:srgbClr val="000000"/>
                          </a:solidFill>
                          <a:effectLst/>
                          <a:latin typeface="+mn-lt"/>
                        </a:rPr>
                        <a:t>69%</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b">
                        <a:buNone/>
                      </a:pPr>
                      <a:r>
                        <a:rPr lang="en-GB" sz="1100" b="1" i="0" u="none" strike="noStrike" dirty="0">
                          <a:solidFill>
                            <a:srgbClr val="000000"/>
                          </a:solidFill>
                          <a:effectLst/>
                          <a:latin typeface="+mn-lt"/>
                        </a:rPr>
                        <a:t>-3%</a:t>
                      </a:r>
                    </a:p>
                  </a:txBody>
                  <a:tcPr marL="6350" marR="6350" marT="6350" marB="0" anchor="ctr">
                    <a:lnL w="12700" cap="flat" cmpd="sng" algn="ctr">
                      <a:solidFill>
                        <a:schemeClr val="tx1"/>
                      </a:solidFill>
                      <a:prstDash val="sysDot"/>
                      <a:round/>
                      <a:headEnd type="none" w="med" len="med"/>
                      <a:tailEnd type="none" w="med" len="med"/>
                    </a:lnL>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18503273"/>
                  </a:ext>
                </a:extLst>
              </a:tr>
              <a:tr h="235544">
                <a:tc>
                  <a:txBody>
                    <a:bodyPr/>
                    <a:lstStyle/>
                    <a:p>
                      <a:pPr algn="r" fontAlgn="b">
                        <a:buNone/>
                      </a:pPr>
                      <a:r>
                        <a:rPr lang="en-GB" sz="1200" b="0" i="0" u="none" strike="noStrike" dirty="0">
                          <a:solidFill>
                            <a:schemeClr val="tx1"/>
                          </a:solidFill>
                          <a:effectLst/>
                          <a:latin typeface="+mn-lt"/>
                        </a:rPr>
                        <a:t>Current Account</a:t>
                      </a:r>
                    </a:p>
                  </a:txBody>
                  <a:tcPr marL="6350" marR="72000" marT="6350" marB="0" anchor="ctr">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fontAlgn="b">
                        <a:buNone/>
                      </a:pPr>
                      <a:r>
                        <a:rPr lang="en-GB" sz="1100" b="0" i="0" u="none" strike="noStrike">
                          <a:solidFill>
                            <a:srgbClr val="000000"/>
                          </a:solidFill>
                          <a:effectLst/>
                          <a:latin typeface="+mn-lt"/>
                        </a:rPr>
                        <a:t>68%</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fontAlgn="b">
                        <a:buNone/>
                      </a:pPr>
                      <a:r>
                        <a:rPr lang="en-GB" sz="1100" b="0" i="0" u="none" strike="noStrike" dirty="0">
                          <a:solidFill>
                            <a:srgbClr val="000000"/>
                          </a:solidFill>
                          <a:effectLst/>
                          <a:latin typeface="+mn-lt"/>
                        </a:rPr>
                        <a:t>65%</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fontAlgn="b">
                        <a:buNone/>
                      </a:pPr>
                      <a:r>
                        <a:rPr lang="en-GB" sz="1100" b="1" i="0" u="none" strike="noStrike" dirty="0">
                          <a:solidFill>
                            <a:srgbClr val="000000"/>
                          </a:solidFill>
                          <a:effectLst/>
                          <a:latin typeface="+mn-lt"/>
                        </a:rPr>
                        <a:t>-3%</a:t>
                      </a:r>
                    </a:p>
                  </a:txBody>
                  <a:tcPr marL="6350" marR="6350" marT="6350" marB="0" anchor="ctr">
                    <a:lnL w="12700" cap="flat" cmpd="sng" algn="ctr">
                      <a:solidFill>
                        <a:schemeClr val="tx1"/>
                      </a:solidFill>
                      <a:prstDash val="sysDot"/>
                      <a:round/>
                      <a:headEnd type="none" w="med" len="med"/>
                      <a:tailEnd type="none" w="med" len="med"/>
                    </a:lnL>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889351994"/>
                  </a:ext>
                </a:extLst>
              </a:tr>
              <a:tr h="235544">
                <a:tc>
                  <a:txBody>
                    <a:bodyPr/>
                    <a:lstStyle/>
                    <a:p>
                      <a:pPr algn="r" fontAlgn="b">
                        <a:buNone/>
                      </a:pPr>
                      <a:r>
                        <a:rPr lang="en-GB" sz="1200" b="0" i="0" u="none" strike="noStrike" dirty="0">
                          <a:solidFill>
                            <a:schemeClr val="tx1"/>
                          </a:solidFill>
                          <a:effectLst/>
                          <a:latin typeface="+mn-lt"/>
                        </a:rPr>
                        <a:t>Investments</a:t>
                      </a:r>
                    </a:p>
                  </a:txBody>
                  <a:tcPr marL="6350" marR="72000" marT="6350" marB="0" anchor="ctr">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fontAlgn="b">
                        <a:buNone/>
                      </a:pPr>
                      <a:r>
                        <a:rPr lang="en-GB" sz="1100" b="0" i="0" u="none" strike="noStrike">
                          <a:solidFill>
                            <a:srgbClr val="000000"/>
                          </a:solidFill>
                          <a:effectLst/>
                          <a:latin typeface="+mn-lt"/>
                        </a:rPr>
                        <a:t>77%</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fontAlgn="b">
                        <a:buNone/>
                      </a:pPr>
                      <a:r>
                        <a:rPr lang="en-GB" sz="1100" b="0" i="0" u="none" strike="noStrike" dirty="0">
                          <a:solidFill>
                            <a:srgbClr val="000000"/>
                          </a:solidFill>
                          <a:effectLst/>
                          <a:latin typeface="+mn-lt"/>
                        </a:rPr>
                        <a:t>74%</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fontAlgn="b">
                        <a:buNone/>
                      </a:pPr>
                      <a:r>
                        <a:rPr lang="en-GB" sz="1100" b="1" i="0" u="none" strike="noStrike" dirty="0">
                          <a:solidFill>
                            <a:srgbClr val="000000"/>
                          </a:solidFill>
                          <a:effectLst/>
                          <a:latin typeface="+mn-lt"/>
                        </a:rPr>
                        <a:t>-2%</a:t>
                      </a:r>
                    </a:p>
                  </a:txBody>
                  <a:tcPr marL="6350" marR="6350" marT="6350" marB="0" anchor="ctr">
                    <a:lnL w="12700" cap="flat" cmpd="sng" algn="ctr">
                      <a:solidFill>
                        <a:schemeClr val="tx1"/>
                      </a:solidFill>
                      <a:prstDash val="sysDot"/>
                      <a:round/>
                      <a:headEnd type="none" w="med" len="med"/>
                      <a:tailEnd type="none" w="med" len="med"/>
                    </a:lnL>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805097467"/>
                  </a:ext>
                </a:extLst>
              </a:tr>
              <a:tr h="235544">
                <a:tc>
                  <a:txBody>
                    <a:bodyPr/>
                    <a:lstStyle/>
                    <a:p>
                      <a:pPr algn="r" fontAlgn="b">
                        <a:buNone/>
                      </a:pPr>
                      <a:r>
                        <a:rPr lang="en-GB" sz="1200" u="none" strike="noStrike" dirty="0">
                          <a:solidFill>
                            <a:schemeClr val="tx1"/>
                          </a:solidFill>
                          <a:effectLst/>
                          <a:latin typeface="+mn-lt"/>
                        </a:rPr>
                        <a:t>Credit Card</a:t>
                      </a:r>
                      <a:endParaRPr lang="en-GB" sz="1200" b="0" i="0" u="none" strike="noStrike" dirty="0">
                        <a:solidFill>
                          <a:schemeClr val="tx1"/>
                        </a:solidFill>
                        <a:effectLst/>
                        <a:latin typeface="+mn-lt"/>
                      </a:endParaRPr>
                    </a:p>
                  </a:txBody>
                  <a:tcPr marL="6350" marR="72000" marT="6350" marB="0" anchor="ctr">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fontAlgn="b">
                        <a:buNone/>
                      </a:pPr>
                      <a:r>
                        <a:rPr lang="en-GB" sz="1100" b="0" i="0" u="none" strike="noStrike" dirty="0">
                          <a:solidFill>
                            <a:srgbClr val="000000"/>
                          </a:solidFill>
                          <a:effectLst/>
                          <a:latin typeface="+mn-lt"/>
                        </a:rPr>
                        <a:t>60%</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fontAlgn="b">
                        <a:buNone/>
                      </a:pPr>
                      <a:r>
                        <a:rPr lang="en-GB" sz="1100" b="0" i="0" u="none" strike="noStrike" dirty="0">
                          <a:solidFill>
                            <a:srgbClr val="000000"/>
                          </a:solidFill>
                          <a:effectLst/>
                          <a:latin typeface="+mn-lt"/>
                        </a:rPr>
                        <a:t>60%</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fontAlgn="b">
                        <a:buNone/>
                      </a:pPr>
                      <a:r>
                        <a:rPr lang="en-GB" sz="1100" b="1" i="0" u="none" strike="noStrike" dirty="0">
                          <a:solidFill>
                            <a:srgbClr val="000000"/>
                          </a:solidFill>
                          <a:effectLst/>
                          <a:latin typeface="+mn-lt"/>
                        </a:rPr>
                        <a:t>-1%</a:t>
                      </a:r>
                    </a:p>
                  </a:txBody>
                  <a:tcPr marL="6350" marR="6350" marT="6350" marB="0" anchor="ctr">
                    <a:lnL w="12700" cap="flat" cmpd="sng" algn="ctr">
                      <a:solidFill>
                        <a:schemeClr val="tx1"/>
                      </a:solidFill>
                      <a:prstDash val="sysDot"/>
                      <a:round/>
                      <a:headEnd type="none" w="med" len="med"/>
                      <a:tailEnd type="none" w="med" len="med"/>
                    </a:lnL>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949472735"/>
                  </a:ext>
                </a:extLst>
              </a:tr>
              <a:tr h="235544">
                <a:tc>
                  <a:txBody>
                    <a:bodyPr/>
                    <a:lstStyle/>
                    <a:p>
                      <a:pPr algn="r" fontAlgn="b">
                        <a:buNone/>
                      </a:pPr>
                      <a:r>
                        <a:rPr lang="en-GB" sz="1200" b="0" u="none" strike="noStrike" dirty="0">
                          <a:solidFill>
                            <a:schemeClr val="bg1"/>
                          </a:solidFill>
                          <a:effectLst/>
                          <a:latin typeface="+mn-lt"/>
                        </a:rPr>
                        <a:t>CDI Score U35</a:t>
                      </a:r>
                      <a:endParaRPr lang="en-GB" sz="1200" b="0" i="0" u="none" strike="noStrike" dirty="0">
                        <a:solidFill>
                          <a:schemeClr val="bg1"/>
                        </a:solidFill>
                        <a:effectLst/>
                        <a:latin typeface="+mn-lt"/>
                      </a:endParaRPr>
                    </a:p>
                  </a:txBody>
                  <a:tcPr marL="6350" marR="72000" marT="6350" marB="0" anchor="ctr">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solidFill>
                      <a:schemeClr val="tx1"/>
                    </a:solidFill>
                  </a:tcPr>
                </a:tc>
                <a:tc>
                  <a:txBody>
                    <a:bodyPr/>
                    <a:lstStyle/>
                    <a:p>
                      <a:pPr algn="ctr" fontAlgn="b">
                        <a:buNone/>
                      </a:pPr>
                      <a:r>
                        <a:rPr lang="en-GB" sz="1100" b="0" i="0" u="none" strike="noStrike" dirty="0">
                          <a:solidFill>
                            <a:schemeClr val="bg1"/>
                          </a:solidFill>
                          <a:effectLst/>
                          <a:latin typeface="+mn-lt"/>
                        </a:rPr>
                        <a:t>67%</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solidFill>
                      <a:schemeClr val="tx1"/>
                    </a:solidFill>
                  </a:tcPr>
                </a:tc>
                <a:tc>
                  <a:txBody>
                    <a:bodyPr/>
                    <a:lstStyle/>
                    <a:p>
                      <a:pPr algn="ctr" fontAlgn="b">
                        <a:buNone/>
                      </a:pPr>
                      <a:r>
                        <a:rPr lang="en-GB" sz="1100" b="0" i="0" u="none" strike="noStrike" dirty="0">
                          <a:solidFill>
                            <a:schemeClr val="bg1"/>
                          </a:solidFill>
                          <a:effectLst/>
                          <a:latin typeface="+mn-lt"/>
                        </a:rPr>
                        <a:t>59%</a:t>
                      </a:r>
                    </a:p>
                  </a:txBody>
                  <a:tcPr marL="6350" marR="6350" marT="635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solidFill>
                      <a:schemeClr val="tx1"/>
                    </a:solidFill>
                  </a:tcPr>
                </a:tc>
                <a:tc>
                  <a:txBody>
                    <a:bodyPr/>
                    <a:lstStyle/>
                    <a:p>
                      <a:pPr algn="ctr" fontAlgn="b">
                        <a:buNone/>
                      </a:pPr>
                      <a:r>
                        <a:rPr lang="en-GB" sz="1100" b="1" i="0" u="none" strike="noStrike" dirty="0">
                          <a:solidFill>
                            <a:srgbClr val="000000"/>
                          </a:solidFill>
                          <a:effectLst/>
                          <a:latin typeface="+mn-lt"/>
                        </a:rPr>
                        <a:t>-7%</a:t>
                      </a:r>
                    </a:p>
                  </a:txBody>
                  <a:tcPr marL="6350" marR="6350" marT="6350" marB="0" anchor="ctr">
                    <a:lnL w="12700" cap="flat" cmpd="sng" algn="ctr">
                      <a:solidFill>
                        <a:schemeClr val="tx1"/>
                      </a:solidFill>
                      <a:prstDash val="sysDot"/>
                      <a:round/>
                      <a:headEnd type="none" w="med" len="med"/>
                      <a:tailEnd type="none" w="med" len="med"/>
                    </a:lnL>
                    <a:lnT w="12700" cap="flat" cmpd="sng" algn="ctr">
                      <a:solidFill>
                        <a:schemeClr val="tx1"/>
                      </a:solidFill>
                      <a:prstDash val="sysDot"/>
                      <a:round/>
                      <a:headEnd type="none" w="med" len="med"/>
                      <a:tailEnd type="none" w="med" len="med"/>
                    </a:lnT>
                    <a:solidFill>
                      <a:schemeClr val="accent2">
                        <a:lumMod val="20000"/>
                        <a:lumOff val="80000"/>
                      </a:schemeClr>
                    </a:solidFill>
                  </a:tcPr>
                </a:tc>
                <a:extLst>
                  <a:ext uri="{0D108BD9-81ED-4DB2-BD59-A6C34878D82A}">
                    <a16:rowId xmlns:a16="http://schemas.microsoft.com/office/drawing/2014/main" val="973723861"/>
                  </a:ext>
                </a:extLst>
              </a:tr>
            </a:tbl>
          </a:graphicData>
        </a:graphic>
      </p:graphicFrame>
      <p:sp>
        <p:nvSpPr>
          <p:cNvPr id="20" name="Isosceles Triangle 19">
            <a:extLst>
              <a:ext uri="{FF2B5EF4-FFF2-40B4-BE49-F238E27FC236}">
                <a16:creationId xmlns:a16="http://schemas.microsoft.com/office/drawing/2014/main" id="{DAEECED4-3BD5-452D-09B6-C3F91ED86DAE}"/>
              </a:ext>
            </a:extLst>
          </p:cNvPr>
          <p:cNvSpPr/>
          <p:nvPr/>
        </p:nvSpPr>
        <p:spPr>
          <a:xfrm rot="10800000">
            <a:off x="8366759" y="1657827"/>
            <a:ext cx="161631" cy="131469"/>
          </a:xfrm>
          <a:prstGeom prst="triangle">
            <a:avLst/>
          </a:prstGeom>
          <a:solidFill>
            <a:srgbClr val="FF412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chemeClr val="bg1"/>
              </a:solidFill>
              <a:effectLst/>
              <a:uLnTx/>
              <a:uFillTx/>
              <a:latin typeface="Arial"/>
              <a:ea typeface="+mn-ea"/>
              <a:cs typeface="+mn-cs"/>
            </a:endParaRPr>
          </a:p>
        </p:txBody>
      </p:sp>
      <p:sp>
        <p:nvSpPr>
          <p:cNvPr id="22" name="Isosceles Triangle 21">
            <a:extLst>
              <a:ext uri="{FF2B5EF4-FFF2-40B4-BE49-F238E27FC236}">
                <a16:creationId xmlns:a16="http://schemas.microsoft.com/office/drawing/2014/main" id="{24A74FA5-EA82-14F9-B9B5-57A601650DBE}"/>
              </a:ext>
            </a:extLst>
          </p:cNvPr>
          <p:cNvSpPr/>
          <p:nvPr/>
        </p:nvSpPr>
        <p:spPr>
          <a:xfrm rot="10800000">
            <a:off x="8366758" y="1895329"/>
            <a:ext cx="161631" cy="131469"/>
          </a:xfrm>
          <a:prstGeom prst="triangle">
            <a:avLst/>
          </a:prstGeom>
          <a:solidFill>
            <a:srgbClr val="FF412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chemeClr val="bg1"/>
              </a:solidFill>
              <a:effectLst/>
              <a:uLnTx/>
              <a:uFillTx/>
              <a:latin typeface="Arial"/>
              <a:ea typeface="+mn-ea"/>
              <a:cs typeface="+mn-cs"/>
            </a:endParaRPr>
          </a:p>
        </p:txBody>
      </p:sp>
      <p:sp>
        <p:nvSpPr>
          <p:cNvPr id="23" name="Isosceles Triangle 22">
            <a:extLst>
              <a:ext uri="{FF2B5EF4-FFF2-40B4-BE49-F238E27FC236}">
                <a16:creationId xmlns:a16="http://schemas.microsoft.com/office/drawing/2014/main" id="{54FBE9C2-8C53-5C7D-08DE-71ED4A6EC49E}"/>
              </a:ext>
            </a:extLst>
          </p:cNvPr>
          <p:cNvSpPr/>
          <p:nvPr/>
        </p:nvSpPr>
        <p:spPr>
          <a:xfrm rot="10800000">
            <a:off x="8366758" y="2125211"/>
            <a:ext cx="161631" cy="131469"/>
          </a:xfrm>
          <a:prstGeom prst="triangle">
            <a:avLst/>
          </a:prstGeom>
          <a:solidFill>
            <a:srgbClr val="FF412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chemeClr val="bg1"/>
              </a:solidFill>
              <a:effectLst/>
              <a:uLnTx/>
              <a:uFillTx/>
              <a:latin typeface="Arial"/>
              <a:ea typeface="+mn-ea"/>
              <a:cs typeface="+mn-cs"/>
            </a:endParaRPr>
          </a:p>
        </p:txBody>
      </p:sp>
      <p:sp>
        <p:nvSpPr>
          <p:cNvPr id="24" name="Isosceles Triangle 23">
            <a:extLst>
              <a:ext uri="{FF2B5EF4-FFF2-40B4-BE49-F238E27FC236}">
                <a16:creationId xmlns:a16="http://schemas.microsoft.com/office/drawing/2014/main" id="{16BC78BC-A776-F882-3387-0035A7D48530}"/>
              </a:ext>
            </a:extLst>
          </p:cNvPr>
          <p:cNvSpPr/>
          <p:nvPr/>
        </p:nvSpPr>
        <p:spPr>
          <a:xfrm rot="10800000">
            <a:off x="8366758" y="2380121"/>
            <a:ext cx="161631" cy="131469"/>
          </a:xfrm>
          <a:prstGeom prst="triangle">
            <a:avLst/>
          </a:prstGeom>
          <a:solidFill>
            <a:srgbClr val="FF412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chemeClr val="bg1"/>
              </a:solidFill>
              <a:effectLst/>
              <a:uLnTx/>
              <a:uFillTx/>
              <a:latin typeface="Arial"/>
              <a:ea typeface="+mn-ea"/>
              <a:cs typeface="+mn-cs"/>
            </a:endParaRPr>
          </a:p>
        </p:txBody>
      </p:sp>
      <p:sp>
        <p:nvSpPr>
          <p:cNvPr id="25" name="Isosceles Triangle 24">
            <a:extLst>
              <a:ext uri="{FF2B5EF4-FFF2-40B4-BE49-F238E27FC236}">
                <a16:creationId xmlns:a16="http://schemas.microsoft.com/office/drawing/2014/main" id="{B9D65F8F-8919-FD53-EA37-E579CAB015EC}"/>
              </a:ext>
            </a:extLst>
          </p:cNvPr>
          <p:cNvSpPr/>
          <p:nvPr/>
        </p:nvSpPr>
        <p:spPr>
          <a:xfrm rot="10800000">
            <a:off x="8366758" y="2606237"/>
            <a:ext cx="161631" cy="131469"/>
          </a:xfrm>
          <a:prstGeom prst="triangle">
            <a:avLst/>
          </a:prstGeom>
          <a:solidFill>
            <a:srgbClr val="FF412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chemeClr val="bg1"/>
              </a:solidFill>
              <a:effectLst/>
              <a:uLnTx/>
              <a:uFillTx/>
              <a:latin typeface="Arial"/>
              <a:ea typeface="+mn-ea"/>
              <a:cs typeface="+mn-cs"/>
            </a:endParaRPr>
          </a:p>
        </p:txBody>
      </p:sp>
      <p:sp>
        <p:nvSpPr>
          <p:cNvPr id="26" name="Isosceles Triangle 25">
            <a:extLst>
              <a:ext uri="{FF2B5EF4-FFF2-40B4-BE49-F238E27FC236}">
                <a16:creationId xmlns:a16="http://schemas.microsoft.com/office/drawing/2014/main" id="{BF711E47-DDF7-9F0C-84CF-8A6BB6A3DF5D}"/>
              </a:ext>
            </a:extLst>
          </p:cNvPr>
          <p:cNvSpPr/>
          <p:nvPr/>
        </p:nvSpPr>
        <p:spPr>
          <a:xfrm rot="10800000">
            <a:off x="8366758" y="2824497"/>
            <a:ext cx="161631" cy="131469"/>
          </a:xfrm>
          <a:prstGeom prst="triangle">
            <a:avLst/>
          </a:prstGeom>
          <a:solidFill>
            <a:srgbClr val="FF412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chemeClr val="bg1"/>
              </a:solidFill>
              <a:effectLst/>
              <a:uLnTx/>
              <a:uFillTx/>
              <a:latin typeface="Arial"/>
              <a:ea typeface="+mn-ea"/>
              <a:cs typeface="+mn-cs"/>
            </a:endParaRPr>
          </a:p>
        </p:txBody>
      </p:sp>
      <p:sp>
        <p:nvSpPr>
          <p:cNvPr id="27" name="Isosceles Triangle 26">
            <a:extLst>
              <a:ext uri="{FF2B5EF4-FFF2-40B4-BE49-F238E27FC236}">
                <a16:creationId xmlns:a16="http://schemas.microsoft.com/office/drawing/2014/main" id="{B5D9E135-64CB-14C3-8EAE-42C9E950E53D}"/>
              </a:ext>
            </a:extLst>
          </p:cNvPr>
          <p:cNvSpPr/>
          <p:nvPr/>
        </p:nvSpPr>
        <p:spPr>
          <a:xfrm rot="10800000">
            <a:off x="8366757" y="3761285"/>
            <a:ext cx="161631" cy="131469"/>
          </a:xfrm>
          <a:prstGeom prst="triangle">
            <a:avLst/>
          </a:prstGeom>
          <a:solidFill>
            <a:srgbClr val="FF412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chemeClr val="bg1"/>
              </a:solidFill>
              <a:effectLst/>
              <a:uLnTx/>
              <a:uFillTx/>
              <a:latin typeface="Arial"/>
              <a:ea typeface="+mn-ea"/>
              <a:cs typeface="+mn-cs"/>
            </a:endParaRPr>
          </a:p>
        </p:txBody>
      </p:sp>
      <p:graphicFrame>
        <p:nvGraphicFramePr>
          <p:cNvPr id="28" name="Chart 27">
            <a:extLst>
              <a:ext uri="{FF2B5EF4-FFF2-40B4-BE49-F238E27FC236}">
                <a16:creationId xmlns:a16="http://schemas.microsoft.com/office/drawing/2014/main" id="{A81E392D-2C7C-74E3-CE88-870E8438DEAC}"/>
              </a:ext>
            </a:extLst>
          </p:cNvPr>
          <p:cNvGraphicFramePr/>
          <p:nvPr>
            <p:extLst>
              <p:ext uri="{D42A27DB-BD31-4B8C-83A1-F6EECF244321}">
                <p14:modId xmlns:p14="http://schemas.microsoft.com/office/powerpoint/2010/main" val="4051838607"/>
              </p:ext>
            </p:extLst>
          </p:nvPr>
        </p:nvGraphicFramePr>
        <p:xfrm>
          <a:off x="287739" y="1211052"/>
          <a:ext cx="4110090" cy="2838356"/>
        </p:xfrm>
        <a:graphic>
          <a:graphicData uri="http://schemas.openxmlformats.org/drawingml/2006/chart">
            <c:chart xmlns:c="http://schemas.openxmlformats.org/drawingml/2006/chart" xmlns:r="http://schemas.openxmlformats.org/officeDocument/2006/relationships" r:id="rId3"/>
          </a:graphicData>
        </a:graphic>
      </p:graphicFrame>
      <p:sp>
        <p:nvSpPr>
          <p:cNvPr id="29" name="Isosceles Triangle 28">
            <a:extLst>
              <a:ext uri="{FF2B5EF4-FFF2-40B4-BE49-F238E27FC236}">
                <a16:creationId xmlns:a16="http://schemas.microsoft.com/office/drawing/2014/main" id="{9E565113-8F99-1E01-8377-1D18D1227911}"/>
              </a:ext>
            </a:extLst>
          </p:cNvPr>
          <p:cNvSpPr/>
          <p:nvPr/>
        </p:nvSpPr>
        <p:spPr>
          <a:xfrm rot="10800000">
            <a:off x="4062849" y="2201239"/>
            <a:ext cx="161631" cy="131469"/>
          </a:xfrm>
          <a:prstGeom prst="triangle">
            <a:avLst/>
          </a:prstGeom>
          <a:solidFill>
            <a:srgbClr val="FF412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chemeClr val="bg1"/>
              </a:solidFill>
              <a:effectLst/>
              <a:uLnTx/>
              <a:uFillTx/>
              <a:latin typeface="Arial"/>
              <a:ea typeface="+mn-ea"/>
              <a:cs typeface="+mn-cs"/>
            </a:endParaRPr>
          </a:p>
        </p:txBody>
      </p:sp>
      <p:sp>
        <p:nvSpPr>
          <p:cNvPr id="30" name="Isosceles Triangle 29">
            <a:extLst>
              <a:ext uri="{FF2B5EF4-FFF2-40B4-BE49-F238E27FC236}">
                <a16:creationId xmlns:a16="http://schemas.microsoft.com/office/drawing/2014/main" id="{72AD4D75-0D4D-A895-0360-E3C7D9523FEE}"/>
              </a:ext>
            </a:extLst>
          </p:cNvPr>
          <p:cNvSpPr/>
          <p:nvPr/>
        </p:nvSpPr>
        <p:spPr>
          <a:xfrm>
            <a:off x="2803512" y="1749680"/>
            <a:ext cx="161631" cy="131469"/>
          </a:xfrm>
          <a:prstGeom prst="triangle">
            <a:avLst/>
          </a:prstGeom>
          <a:solidFill>
            <a:srgbClr val="31CAA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chemeClr val="bg1"/>
              </a:solidFill>
              <a:effectLst/>
              <a:uLnTx/>
              <a:uFillTx/>
              <a:latin typeface="Arial"/>
              <a:ea typeface="+mn-ea"/>
              <a:cs typeface="+mn-cs"/>
            </a:endParaRPr>
          </a:p>
        </p:txBody>
      </p:sp>
      <p:sp>
        <p:nvSpPr>
          <p:cNvPr id="3" name="Isosceles Triangle 2">
            <a:extLst>
              <a:ext uri="{FF2B5EF4-FFF2-40B4-BE49-F238E27FC236}">
                <a16:creationId xmlns:a16="http://schemas.microsoft.com/office/drawing/2014/main" id="{FE8AC2FF-1568-0FA8-B54F-E02E5D617A9F}"/>
              </a:ext>
            </a:extLst>
          </p:cNvPr>
          <p:cNvSpPr/>
          <p:nvPr/>
        </p:nvSpPr>
        <p:spPr>
          <a:xfrm>
            <a:off x="1516577" y="1891693"/>
            <a:ext cx="161631" cy="131469"/>
          </a:xfrm>
          <a:prstGeom prst="triangle">
            <a:avLst/>
          </a:prstGeom>
          <a:solidFill>
            <a:srgbClr val="31CAA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69967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2000"/>
                                        <p:tgtEl>
                                          <p:spTgt spid="28"/>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p:stCondLst>
                              <p:cond delay="0"/>
                            </p:stCondLst>
                            <p:childTnLst>
                              <p:par>
                                <p:cTn id="22" presetID="22" presetClass="entr" presetSubtype="1"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1000"/>
                                        <p:tgtEl>
                                          <p:spTgt spid="19"/>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up)">
                                      <p:cBhvr>
                                        <p:cTn id="34" dur="500"/>
                                        <p:tgtEl>
                                          <p:spTgt spid="23"/>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up)">
                                      <p:cBhvr>
                                        <p:cTn id="37" dur="500"/>
                                        <p:tgtEl>
                                          <p:spTgt spid="24"/>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500"/>
                                        <p:tgtEl>
                                          <p:spTgt spid="25"/>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up)">
                                      <p:cBhvr>
                                        <p:cTn id="43" dur="500"/>
                                        <p:tgtEl>
                                          <p:spTgt spid="26"/>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up)">
                                      <p:cBhvr>
                                        <p:cTn id="4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animBg="1"/>
      <p:bldP spid="22" grpId="0" animBg="1"/>
      <p:bldP spid="23" grpId="0" animBg="1"/>
      <p:bldP spid="24" grpId="0" animBg="1"/>
      <p:bldP spid="25" grpId="0" animBg="1"/>
      <p:bldP spid="26" grpId="0" animBg="1"/>
      <p:bldP spid="27" grpId="0" animBg="1"/>
      <p:bldGraphic spid="28" grpId="0">
        <p:bldAsOne/>
      </p:bldGraphic>
      <p:bldP spid="29" grpId="0" animBg="1"/>
      <p:bldP spid="30"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46CF2-B1BD-68EE-EAD3-2D2BDE54546C}"/>
            </a:ext>
          </a:extLst>
        </p:cNvPr>
        <p:cNvGrpSpPr/>
        <p:nvPr/>
      </p:nvGrpSpPr>
      <p:grpSpPr>
        <a:xfrm>
          <a:off x="0" y="0"/>
          <a:ext cx="0" cy="0"/>
          <a:chOff x="0" y="0"/>
          <a:chExt cx="0" cy="0"/>
        </a:xfrm>
      </p:grpSpPr>
      <p:graphicFrame>
        <p:nvGraphicFramePr>
          <p:cNvPr id="38" name="Chart 37">
            <a:extLst>
              <a:ext uri="{FF2B5EF4-FFF2-40B4-BE49-F238E27FC236}">
                <a16:creationId xmlns:a16="http://schemas.microsoft.com/office/drawing/2014/main" id="{3C800B8F-A253-B452-9BE9-40FF63E730FB}"/>
              </a:ext>
            </a:extLst>
          </p:cNvPr>
          <p:cNvGraphicFramePr/>
          <p:nvPr>
            <p:extLst>
              <p:ext uri="{D42A27DB-BD31-4B8C-83A1-F6EECF244321}">
                <p14:modId xmlns:p14="http://schemas.microsoft.com/office/powerpoint/2010/main" val="1962318544"/>
              </p:ext>
            </p:extLst>
          </p:nvPr>
        </p:nvGraphicFramePr>
        <p:xfrm>
          <a:off x="2548468" y="749683"/>
          <a:ext cx="6131304" cy="3762035"/>
        </p:xfrm>
        <a:graphic>
          <a:graphicData uri="http://schemas.openxmlformats.org/drawingml/2006/chart">
            <c:chart xmlns:c="http://schemas.openxmlformats.org/drawingml/2006/chart" xmlns:r="http://schemas.openxmlformats.org/officeDocument/2006/relationships" r:id="rId5"/>
          </a:graphicData>
        </a:graphic>
      </p:graphicFrame>
      <p:sp>
        <p:nvSpPr>
          <p:cNvPr id="2" name="Date Placeholder 1">
            <a:extLst>
              <a:ext uri="{FF2B5EF4-FFF2-40B4-BE49-F238E27FC236}">
                <a16:creationId xmlns:a16="http://schemas.microsoft.com/office/drawing/2014/main" id="{34063647-E8C8-EC27-3134-FC2F9E633D98}"/>
              </a:ext>
            </a:extLst>
          </p:cNvPr>
          <p:cNvSpPr>
            <a:spLocks noGrp="1"/>
          </p:cNvSpPr>
          <p:nvPr>
            <p:ph type="dt" sz="half" idx="10"/>
          </p:nvPr>
        </p:nvSpPr>
        <p:spPr/>
        <p:txBody>
          <a:bodyPr/>
          <a:lstStyle/>
          <a:p>
            <a:pPr defTabSz="685800">
              <a:defRPr/>
            </a:pPr>
            <a:fld id="{37975335-5E02-40E8-A25C-7062AFCC9FF0}" type="datetime4">
              <a:rPr lang="en-US" sz="100">
                <a:noFill/>
                <a:latin typeface="Arial"/>
              </a:rPr>
              <a:pPr defTabSz="685800">
                <a:defRPr/>
              </a:pPr>
              <a:t>November 13, 2025</a:t>
            </a:fld>
            <a:endParaRPr lang="en-US" sz="100">
              <a:noFill/>
              <a:latin typeface="Arial"/>
            </a:endParaRPr>
          </a:p>
        </p:txBody>
      </p:sp>
      <p:sp>
        <p:nvSpPr>
          <p:cNvPr id="4" name="Slide Number Placeholder 3">
            <a:extLst>
              <a:ext uri="{FF2B5EF4-FFF2-40B4-BE49-F238E27FC236}">
                <a16:creationId xmlns:a16="http://schemas.microsoft.com/office/drawing/2014/main" id="{49390137-8434-8B28-3316-2095B1809DF7}"/>
              </a:ext>
            </a:extLst>
          </p:cNvPr>
          <p:cNvSpPr>
            <a:spLocks noGrp="1"/>
          </p:cNvSpPr>
          <p:nvPr>
            <p:ph type="sldNum" sz="quarter" idx="12"/>
          </p:nvPr>
        </p:nvSpPr>
        <p:spPr/>
        <p:txBody>
          <a:bodyPr/>
          <a:lstStyle/>
          <a:p>
            <a:pPr defTabSz="685800">
              <a:defRPr/>
            </a:pPr>
            <a:fld id="{23AA811B-2EBD-4900-905E-5BE206449611}" type="slidenum">
              <a:rPr lang="en-US" sz="675">
                <a:solidFill>
                  <a:srgbClr val="FFFFFF"/>
                </a:solidFill>
                <a:latin typeface="Arial"/>
              </a:rPr>
              <a:pPr defTabSz="685800">
                <a:defRPr/>
              </a:pPr>
              <a:t>13</a:t>
            </a:fld>
            <a:endParaRPr lang="en-US" sz="675">
              <a:solidFill>
                <a:srgbClr val="FFFFFF"/>
              </a:solidFill>
              <a:latin typeface="Arial"/>
            </a:endParaRPr>
          </a:p>
        </p:txBody>
      </p:sp>
      <p:sp>
        <p:nvSpPr>
          <p:cNvPr id="32" name="Rectangle 31">
            <a:extLst>
              <a:ext uri="{FF2B5EF4-FFF2-40B4-BE49-F238E27FC236}">
                <a16:creationId xmlns:a16="http://schemas.microsoft.com/office/drawing/2014/main" id="{4BF8ED96-16D7-22C4-EC7C-E8E25D9118FD}"/>
              </a:ext>
            </a:extLst>
          </p:cNvPr>
          <p:cNvSpPr/>
          <p:nvPr/>
        </p:nvSpPr>
        <p:spPr>
          <a:xfrm>
            <a:off x="0" y="0"/>
            <a:ext cx="2633133" cy="46863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36" name="TextBox 35">
            <a:extLst>
              <a:ext uri="{FF2B5EF4-FFF2-40B4-BE49-F238E27FC236}">
                <a16:creationId xmlns:a16="http://schemas.microsoft.com/office/drawing/2014/main" id="{DFF3D8EC-E8B8-7F21-8F1E-8A0B42A3187D}"/>
              </a:ext>
            </a:extLst>
          </p:cNvPr>
          <p:cNvSpPr txBox="1"/>
          <p:nvPr/>
        </p:nvSpPr>
        <p:spPr>
          <a:xfrm>
            <a:off x="3756057" y="534239"/>
            <a:ext cx="4776123" cy="430887"/>
          </a:xfrm>
          <a:prstGeom prst="rect">
            <a:avLst/>
          </a:prstGeom>
          <a:noFill/>
        </p:spPr>
        <p:txBody>
          <a:bodyPr wrap="square" lIns="0" tIns="0" rIns="0" bIns="0" rtlCol="0">
            <a:spAutoFit/>
          </a:bodyPr>
          <a:lstStyle/>
          <a:p>
            <a:pPr algn="ctr" defTabSz="685800">
              <a:defRPr/>
            </a:pPr>
            <a:r>
              <a:rPr lang="en-GB" sz="1400" b="1" kern="0" dirty="0">
                <a:solidFill>
                  <a:srgbClr val="000000"/>
                </a:solidFill>
                <a:latin typeface="Arial"/>
              </a:rPr>
              <a:t>% Agree decline in &lt;35 consumer agreement in 2025</a:t>
            </a:r>
          </a:p>
          <a:p>
            <a:pPr algn="ctr" defTabSz="685800">
              <a:defRPr/>
            </a:pPr>
            <a:r>
              <a:rPr lang="en-GB" sz="1400" b="1" kern="0" dirty="0">
                <a:solidFill>
                  <a:srgbClr val="000000"/>
                </a:solidFill>
                <a:latin typeface="Arial"/>
              </a:rPr>
              <a:t>(Decline: Jul 25 – Jan 25)</a:t>
            </a:r>
          </a:p>
        </p:txBody>
      </p:sp>
      <p:graphicFrame>
        <p:nvGraphicFramePr>
          <p:cNvPr id="41" name="Table 40">
            <a:extLst>
              <a:ext uri="{FF2B5EF4-FFF2-40B4-BE49-F238E27FC236}">
                <a16:creationId xmlns:a16="http://schemas.microsoft.com/office/drawing/2014/main" id="{26317553-AE4D-FFDB-C04D-C91036D9DA29}"/>
              </a:ext>
            </a:extLst>
          </p:cNvPr>
          <p:cNvGraphicFramePr>
            <a:graphicFrameLocks noGrp="1"/>
          </p:cNvGraphicFramePr>
          <p:nvPr>
            <p:extLst>
              <p:ext uri="{D42A27DB-BD31-4B8C-83A1-F6EECF244321}">
                <p14:modId xmlns:p14="http://schemas.microsoft.com/office/powerpoint/2010/main" val="1348023389"/>
              </p:ext>
            </p:extLst>
          </p:nvPr>
        </p:nvGraphicFramePr>
        <p:xfrm>
          <a:off x="221477" y="3368013"/>
          <a:ext cx="2239138" cy="1143705"/>
        </p:xfrm>
        <a:graphic>
          <a:graphicData uri="http://schemas.openxmlformats.org/drawingml/2006/table">
            <a:tbl>
              <a:tblPr firstRow="1" bandRow="1">
                <a:tableStyleId>{5C22544A-7EE6-4342-B048-85BDC9FD1C3A}</a:tableStyleId>
              </a:tblPr>
              <a:tblGrid>
                <a:gridCol w="2239138">
                  <a:extLst>
                    <a:ext uri="{9D8B030D-6E8A-4147-A177-3AD203B41FA5}">
                      <a16:colId xmlns:a16="http://schemas.microsoft.com/office/drawing/2014/main" val="99357828"/>
                    </a:ext>
                  </a:extLst>
                </a:gridCol>
              </a:tblGrid>
              <a:tr h="228741">
                <a:tc>
                  <a:txBody>
                    <a:bodyPr/>
                    <a:lstStyle/>
                    <a:p>
                      <a:r>
                        <a:rPr lang="en-GB" sz="900" dirty="0">
                          <a:solidFill>
                            <a:schemeClr val="tx1"/>
                          </a:solidFill>
                        </a:rPr>
                        <a:t>Category</a:t>
                      </a:r>
                      <a:r>
                        <a:rPr lang="en-GB" sz="900" dirty="0"/>
                        <a:t> Key:</a:t>
                      </a:r>
                    </a:p>
                  </a:txBody>
                  <a:tcPr anchor="ctr">
                    <a:solidFill>
                      <a:schemeClr val="bg1"/>
                    </a:solidFill>
                  </a:tcPr>
                </a:tc>
                <a:extLst>
                  <a:ext uri="{0D108BD9-81ED-4DB2-BD59-A6C34878D82A}">
                    <a16:rowId xmlns:a16="http://schemas.microsoft.com/office/drawing/2014/main" val="1689711954"/>
                  </a:ext>
                </a:extLst>
              </a:tr>
              <a:tr h="228741">
                <a:tc>
                  <a:txBody>
                    <a:bodyPr/>
                    <a:lstStyle/>
                    <a:p>
                      <a:r>
                        <a:rPr lang="en-GB" sz="900" b="1" dirty="0">
                          <a:solidFill>
                            <a:schemeClr val="bg1"/>
                          </a:solidFill>
                        </a:rPr>
                        <a:t>Governance of products &amp; services</a:t>
                      </a:r>
                    </a:p>
                  </a:txBody>
                  <a:tcPr anchor="ctr">
                    <a:solidFill>
                      <a:schemeClr val="accent2"/>
                    </a:solidFill>
                  </a:tcPr>
                </a:tc>
                <a:extLst>
                  <a:ext uri="{0D108BD9-81ED-4DB2-BD59-A6C34878D82A}">
                    <a16:rowId xmlns:a16="http://schemas.microsoft.com/office/drawing/2014/main" val="401641482"/>
                  </a:ext>
                </a:extLst>
              </a:tr>
              <a:tr h="228741">
                <a:tc>
                  <a:txBody>
                    <a:bodyPr/>
                    <a:lstStyle/>
                    <a:p>
                      <a:r>
                        <a:rPr lang="en-GB" sz="900" b="1" dirty="0">
                          <a:solidFill>
                            <a:schemeClr val="bg1"/>
                          </a:solidFill>
                        </a:rPr>
                        <a:t>Price &amp; Value</a:t>
                      </a:r>
                    </a:p>
                  </a:txBody>
                  <a:tcPr anchor="ctr">
                    <a:solidFill>
                      <a:schemeClr val="accent4"/>
                    </a:solidFill>
                  </a:tcPr>
                </a:tc>
                <a:extLst>
                  <a:ext uri="{0D108BD9-81ED-4DB2-BD59-A6C34878D82A}">
                    <a16:rowId xmlns:a16="http://schemas.microsoft.com/office/drawing/2014/main" val="1977433285"/>
                  </a:ext>
                </a:extLst>
              </a:tr>
              <a:tr h="228741">
                <a:tc>
                  <a:txBody>
                    <a:bodyPr/>
                    <a:lstStyle/>
                    <a:p>
                      <a:r>
                        <a:rPr lang="en-GB" sz="900" b="1" dirty="0">
                          <a:solidFill>
                            <a:schemeClr val="bg1"/>
                          </a:solidFill>
                        </a:rPr>
                        <a:t>Consumer Understanding</a:t>
                      </a:r>
                    </a:p>
                  </a:txBody>
                  <a:tcPr anchor="ctr">
                    <a:solidFill>
                      <a:schemeClr val="accent3"/>
                    </a:solidFill>
                  </a:tcPr>
                </a:tc>
                <a:extLst>
                  <a:ext uri="{0D108BD9-81ED-4DB2-BD59-A6C34878D82A}">
                    <a16:rowId xmlns:a16="http://schemas.microsoft.com/office/drawing/2014/main" val="3610878131"/>
                  </a:ext>
                </a:extLst>
              </a:tr>
              <a:tr h="228741">
                <a:tc>
                  <a:txBody>
                    <a:bodyPr/>
                    <a:lstStyle/>
                    <a:p>
                      <a:r>
                        <a:rPr lang="en-GB" sz="900" b="1" dirty="0">
                          <a:solidFill>
                            <a:schemeClr val="bg1"/>
                          </a:solidFill>
                        </a:rPr>
                        <a:t>Consumer Support</a:t>
                      </a:r>
                    </a:p>
                  </a:txBody>
                  <a:tcPr anchor="ctr">
                    <a:solidFill>
                      <a:schemeClr val="accent6"/>
                    </a:solidFill>
                  </a:tcPr>
                </a:tc>
                <a:extLst>
                  <a:ext uri="{0D108BD9-81ED-4DB2-BD59-A6C34878D82A}">
                    <a16:rowId xmlns:a16="http://schemas.microsoft.com/office/drawing/2014/main" val="760184786"/>
                  </a:ext>
                </a:extLst>
              </a:tr>
            </a:tbl>
          </a:graphicData>
        </a:graphic>
      </p:graphicFrame>
      <p:sp>
        <p:nvSpPr>
          <p:cNvPr id="42" name="TextBox 41">
            <a:extLst>
              <a:ext uri="{FF2B5EF4-FFF2-40B4-BE49-F238E27FC236}">
                <a16:creationId xmlns:a16="http://schemas.microsoft.com/office/drawing/2014/main" id="{415F8CD1-EE07-0FBD-E8FC-4A2B2955382C}"/>
              </a:ext>
            </a:extLst>
          </p:cNvPr>
          <p:cNvSpPr txBox="1"/>
          <p:nvPr/>
        </p:nvSpPr>
        <p:spPr>
          <a:xfrm>
            <a:off x="158396" y="571594"/>
            <a:ext cx="2302219" cy="1569660"/>
          </a:xfrm>
          <a:prstGeom prst="rect">
            <a:avLst/>
          </a:prstGeom>
          <a:noFill/>
        </p:spPr>
        <p:txBody>
          <a:bodyPr wrap="square" rtlCol="0">
            <a:spAutoFit/>
          </a:bodyPr>
          <a:lstStyle/>
          <a:p>
            <a:pPr algn="ctr"/>
            <a:r>
              <a:rPr lang="en-US" sz="2400" dirty="0">
                <a:solidFill>
                  <a:schemeClr val="bg1"/>
                </a:solidFill>
              </a:rPr>
              <a:t>Trust and Guidance Gaps drive under-35 decline</a:t>
            </a:r>
            <a:endParaRPr lang="en-GB" sz="2400" dirty="0">
              <a:solidFill>
                <a:schemeClr val="bg1"/>
              </a:solidFill>
            </a:endParaRPr>
          </a:p>
        </p:txBody>
      </p:sp>
      <p:grpSp>
        <p:nvGrpSpPr>
          <p:cNvPr id="9" name="Group 8">
            <a:extLst>
              <a:ext uri="{FF2B5EF4-FFF2-40B4-BE49-F238E27FC236}">
                <a16:creationId xmlns:a16="http://schemas.microsoft.com/office/drawing/2014/main" id="{D5CB1044-7385-8262-C613-37F523CECEB7}"/>
              </a:ext>
            </a:extLst>
          </p:cNvPr>
          <p:cNvGrpSpPr/>
          <p:nvPr/>
        </p:nvGrpSpPr>
        <p:grpSpPr>
          <a:xfrm>
            <a:off x="7163684" y="4327589"/>
            <a:ext cx="1879436" cy="315870"/>
            <a:chOff x="9005765" y="4723368"/>
            <a:chExt cx="2166128" cy="315870"/>
          </a:xfrm>
        </p:grpSpPr>
        <p:grpSp>
          <p:nvGrpSpPr>
            <p:cNvPr id="10" name="Group 9">
              <a:extLst>
                <a:ext uri="{FF2B5EF4-FFF2-40B4-BE49-F238E27FC236}">
                  <a16:creationId xmlns:a16="http://schemas.microsoft.com/office/drawing/2014/main" id="{4241A221-87F6-C4E9-73B5-6BC073C01201}"/>
                </a:ext>
              </a:extLst>
            </p:cNvPr>
            <p:cNvGrpSpPr/>
            <p:nvPr/>
          </p:nvGrpSpPr>
          <p:grpSpPr>
            <a:xfrm>
              <a:off x="9005765" y="4743496"/>
              <a:ext cx="186286" cy="295742"/>
              <a:chOff x="9005765" y="4756110"/>
              <a:chExt cx="186286" cy="295742"/>
            </a:xfrm>
          </p:grpSpPr>
          <p:sp>
            <p:nvSpPr>
              <p:cNvPr id="12" name="Isosceles Triangle 11">
                <a:extLst>
                  <a:ext uri="{FF2B5EF4-FFF2-40B4-BE49-F238E27FC236}">
                    <a16:creationId xmlns:a16="http://schemas.microsoft.com/office/drawing/2014/main" id="{0666F23D-5415-F98F-BB0F-2FB96E226027}"/>
                  </a:ext>
                </a:extLst>
              </p:cNvPr>
              <p:cNvSpPr/>
              <p:nvPr/>
            </p:nvSpPr>
            <p:spPr>
              <a:xfrm>
                <a:off x="9005765" y="4756110"/>
                <a:ext cx="186286" cy="131469"/>
              </a:xfrm>
              <a:prstGeom prst="triangle">
                <a:avLst/>
              </a:prstGeom>
              <a:solidFill>
                <a:srgbClr val="31CAA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chemeClr val="bg1"/>
                  </a:solidFill>
                  <a:effectLst/>
                  <a:uLnTx/>
                  <a:uFillTx/>
                  <a:latin typeface="Arial"/>
                  <a:ea typeface="+mn-ea"/>
                  <a:cs typeface="+mn-cs"/>
                </a:endParaRPr>
              </a:p>
            </p:txBody>
          </p:sp>
          <p:sp>
            <p:nvSpPr>
              <p:cNvPr id="13" name="Isosceles Triangle 12">
                <a:extLst>
                  <a:ext uri="{FF2B5EF4-FFF2-40B4-BE49-F238E27FC236}">
                    <a16:creationId xmlns:a16="http://schemas.microsoft.com/office/drawing/2014/main" id="{D52DAA18-1E3C-53AD-2C42-28865145984C}"/>
                  </a:ext>
                </a:extLst>
              </p:cNvPr>
              <p:cNvSpPr/>
              <p:nvPr/>
            </p:nvSpPr>
            <p:spPr>
              <a:xfrm rot="10800000">
                <a:off x="9005765" y="4920383"/>
                <a:ext cx="186286" cy="131469"/>
              </a:xfrm>
              <a:prstGeom prst="triangle">
                <a:avLst/>
              </a:prstGeom>
              <a:solidFill>
                <a:srgbClr val="FF412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chemeClr val="bg1"/>
                  </a:solidFill>
                  <a:effectLst/>
                  <a:uLnTx/>
                  <a:uFillTx/>
                  <a:latin typeface="Arial"/>
                  <a:ea typeface="+mn-ea"/>
                  <a:cs typeface="+mn-cs"/>
                </a:endParaRPr>
              </a:p>
            </p:txBody>
          </p:sp>
        </p:grpSp>
        <p:sp>
          <p:nvSpPr>
            <p:cNvPr id="11" name="TextBox 10">
              <a:extLst>
                <a:ext uri="{FF2B5EF4-FFF2-40B4-BE49-F238E27FC236}">
                  <a16:creationId xmlns:a16="http://schemas.microsoft.com/office/drawing/2014/main" id="{FF9C9127-01D7-E60D-6C11-762ECC9067CE}"/>
                </a:ext>
              </a:extLst>
            </p:cNvPr>
            <p:cNvSpPr txBox="1"/>
            <p:nvPr/>
          </p:nvSpPr>
          <p:spPr>
            <a:xfrm>
              <a:off x="9293305" y="4723368"/>
              <a:ext cx="1878588"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effectLst/>
                  <a:uLnTx/>
                  <a:uFillTx/>
                  <a:latin typeface="Arial"/>
                  <a:ea typeface="+mn-ea"/>
                  <a:cs typeface="+mn-cs"/>
                </a:rPr>
                <a:t>Significantly </a:t>
              </a:r>
              <a:r>
                <a:rPr kumimoji="0" lang="en-GB" sz="900" b="1" i="0" u="none" strike="noStrike" kern="1200" cap="none" spc="0" normalizeH="0" baseline="0" noProof="0" dirty="0">
                  <a:ln>
                    <a:noFill/>
                  </a:ln>
                  <a:effectLst/>
                  <a:uLnTx/>
                  <a:uFillTx/>
                  <a:latin typeface="Arial"/>
                  <a:ea typeface="+mn-ea"/>
                  <a:cs typeface="+mn-cs"/>
                </a:rPr>
                <a:t>higher</a:t>
              </a:r>
              <a:r>
                <a:rPr kumimoji="0" lang="en-GB" sz="900" b="0" i="0" u="none" strike="noStrike" kern="1200" cap="none" spc="0" normalizeH="0" baseline="0" noProof="0" dirty="0">
                  <a:ln>
                    <a:noFill/>
                  </a:ln>
                  <a:effectLst/>
                  <a:uLnTx/>
                  <a:uFillTx/>
                  <a:latin typeface="Arial"/>
                  <a:ea typeface="+mn-ea"/>
                  <a:cs typeface="+mn-cs"/>
                </a:rPr>
                <a:t> / </a:t>
              </a:r>
              <a:r>
                <a:rPr kumimoji="0" lang="en-GB" sz="900" b="1" i="0" u="none" strike="noStrike" kern="1200" cap="none" spc="0" normalizeH="0" baseline="0" noProof="0" dirty="0">
                  <a:ln>
                    <a:noFill/>
                  </a:ln>
                  <a:effectLst/>
                  <a:uLnTx/>
                  <a:uFillTx/>
                  <a:latin typeface="Arial"/>
                  <a:ea typeface="+mn-ea"/>
                  <a:cs typeface="+mn-cs"/>
                </a:rPr>
                <a:t>lower</a:t>
              </a:r>
              <a:r>
                <a:rPr kumimoji="0" lang="en-GB" sz="900" b="0" i="0" u="none" strike="noStrike" kern="1200" cap="none" spc="0" normalizeH="0" baseline="0" noProof="0" dirty="0">
                  <a:ln>
                    <a:noFill/>
                  </a:ln>
                  <a:effectLst/>
                  <a:uLnTx/>
                  <a:uFillTx/>
                  <a:latin typeface="Arial"/>
                  <a:ea typeface="+mn-ea"/>
                  <a:cs typeface="+mn-cs"/>
                </a:rPr>
                <a:t> </a:t>
              </a:r>
              <a:r>
                <a:rPr lang="en-GB" sz="900" dirty="0">
                  <a:latin typeface="Arial"/>
                </a:rPr>
                <a:t>Jul 25 Vs Jan 25 </a:t>
              </a:r>
              <a:r>
                <a:rPr kumimoji="0" lang="en-GB" sz="900" b="0" i="0" u="none" strike="noStrike" kern="1200" cap="none" spc="0" normalizeH="0" baseline="0" noProof="0" dirty="0">
                  <a:ln>
                    <a:noFill/>
                  </a:ln>
                  <a:effectLst/>
                  <a:uLnTx/>
                  <a:uFillTx/>
                  <a:latin typeface="Arial"/>
                  <a:ea typeface="+mn-ea"/>
                  <a:cs typeface="+mn-cs"/>
                </a:rPr>
                <a:t>(95% confidence)</a:t>
              </a:r>
            </a:p>
          </p:txBody>
        </p:sp>
      </p:grpSp>
      <p:grpSp>
        <p:nvGrpSpPr>
          <p:cNvPr id="3" name="Group 2">
            <a:extLst>
              <a:ext uri="{FF2B5EF4-FFF2-40B4-BE49-F238E27FC236}">
                <a16:creationId xmlns:a16="http://schemas.microsoft.com/office/drawing/2014/main" id="{7A4BDD1D-2FAA-18DC-21E7-91349CAADA4C}"/>
              </a:ext>
            </a:extLst>
          </p:cNvPr>
          <p:cNvGrpSpPr/>
          <p:nvPr/>
        </p:nvGrpSpPr>
        <p:grpSpPr>
          <a:xfrm>
            <a:off x="6460533" y="1112584"/>
            <a:ext cx="1717335" cy="2518150"/>
            <a:chOff x="6460533" y="1112584"/>
            <a:chExt cx="1717335" cy="2518150"/>
          </a:xfrm>
        </p:grpSpPr>
        <p:sp>
          <p:nvSpPr>
            <p:cNvPr id="14" name="Isosceles Triangle 13">
              <a:extLst>
                <a:ext uri="{FF2B5EF4-FFF2-40B4-BE49-F238E27FC236}">
                  <a16:creationId xmlns:a16="http://schemas.microsoft.com/office/drawing/2014/main" id="{EA4CE4C7-0A7E-2663-5BEA-E29D5BA61574}"/>
                </a:ext>
              </a:extLst>
            </p:cNvPr>
            <p:cNvSpPr/>
            <p:nvPr/>
          </p:nvSpPr>
          <p:spPr>
            <a:xfrm rot="10800000">
              <a:off x="8016237" y="1112584"/>
              <a:ext cx="161631" cy="131469"/>
            </a:xfrm>
            <a:prstGeom prst="triangle">
              <a:avLst/>
            </a:prstGeom>
            <a:solidFill>
              <a:srgbClr val="FF412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chemeClr val="bg1"/>
                </a:solidFill>
                <a:effectLst/>
                <a:uLnTx/>
                <a:uFillTx/>
                <a:latin typeface="Arial"/>
                <a:ea typeface="+mn-ea"/>
                <a:cs typeface="+mn-cs"/>
              </a:endParaRPr>
            </a:p>
          </p:txBody>
        </p:sp>
        <p:sp>
          <p:nvSpPr>
            <p:cNvPr id="15" name="Isosceles Triangle 14">
              <a:extLst>
                <a:ext uri="{FF2B5EF4-FFF2-40B4-BE49-F238E27FC236}">
                  <a16:creationId xmlns:a16="http://schemas.microsoft.com/office/drawing/2014/main" id="{16255146-2926-5A3F-112A-4166056E054A}"/>
                </a:ext>
              </a:extLst>
            </p:cNvPr>
            <p:cNvSpPr/>
            <p:nvPr/>
          </p:nvSpPr>
          <p:spPr>
            <a:xfrm rot="10800000">
              <a:off x="7839366" y="1356424"/>
              <a:ext cx="161631" cy="131469"/>
            </a:xfrm>
            <a:prstGeom prst="triangle">
              <a:avLst/>
            </a:prstGeom>
            <a:solidFill>
              <a:srgbClr val="FF412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chemeClr val="bg1"/>
                </a:solidFill>
                <a:effectLst/>
                <a:uLnTx/>
                <a:uFillTx/>
                <a:latin typeface="Arial"/>
                <a:ea typeface="+mn-ea"/>
                <a:cs typeface="+mn-cs"/>
              </a:endParaRPr>
            </a:p>
          </p:txBody>
        </p:sp>
        <p:sp>
          <p:nvSpPr>
            <p:cNvPr id="16" name="Isosceles Triangle 15">
              <a:extLst>
                <a:ext uri="{FF2B5EF4-FFF2-40B4-BE49-F238E27FC236}">
                  <a16:creationId xmlns:a16="http://schemas.microsoft.com/office/drawing/2014/main" id="{DBEB95FB-65DE-C729-5454-DF6C2EE8C8EC}"/>
                </a:ext>
              </a:extLst>
            </p:cNvPr>
            <p:cNvSpPr/>
            <p:nvPr/>
          </p:nvSpPr>
          <p:spPr>
            <a:xfrm rot="10800000">
              <a:off x="7481226" y="1585024"/>
              <a:ext cx="161631" cy="131469"/>
            </a:xfrm>
            <a:prstGeom prst="triangle">
              <a:avLst/>
            </a:prstGeom>
            <a:solidFill>
              <a:srgbClr val="FF412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chemeClr val="bg1"/>
                </a:solidFill>
                <a:effectLst/>
                <a:uLnTx/>
                <a:uFillTx/>
                <a:latin typeface="Arial"/>
                <a:ea typeface="+mn-ea"/>
                <a:cs typeface="+mn-cs"/>
              </a:endParaRPr>
            </a:p>
          </p:txBody>
        </p:sp>
        <p:sp>
          <p:nvSpPr>
            <p:cNvPr id="17" name="Isosceles Triangle 16">
              <a:extLst>
                <a:ext uri="{FF2B5EF4-FFF2-40B4-BE49-F238E27FC236}">
                  <a16:creationId xmlns:a16="http://schemas.microsoft.com/office/drawing/2014/main" id="{9CF93F23-206D-7658-658E-9F113105E639}"/>
                </a:ext>
              </a:extLst>
            </p:cNvPr>
            <p:cNvSpPr/>
            <p:nvPr/>
          </p:nvSpPr>
          <p:spPr>
            <a:xfrm rot="10800000">
              <a:off x="7507308" y="1824215"/>
              <a:ext cx="161631" cy="131469"/>
            </a:xfrm>
            <a:prstGeom prst="triangle">
              <a:avLst/>
            </a:prstGeom>
            <a:solidFill>
              <a:srgbClr val="FF412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chemeClr val="bg1"/>
                </a:solidFill>
                <a:effectLst/>
                <a:uLnTx/>
                <a:uFillTx/>
                <a:latin typeface="Arial"/>
                <a:ea typeface="+mn-ea"/>
                <a:cs typeface="+mn-cs"/>
              </a:endParaRPr>
            </a:p>
          </p:txBody>
        </p:sp>
        <p:sp>
          <p:nvSpPr>
            <p:cNvPr id="18" name="Isosceles Triangle 17">
              <a:extLst>
                <a:ext uri="{FF2B5EF4-FFF2-40B4-BE49-F238E27FC236}">
                  <a16:creationId xmlns:a16="http://schemas.microsoft.com/office/drawing/2014/main" id="{D2B1F698-C281-7D47-A70D-D182A9656554}"/>
                </a:ext>
              </a:extLst>
            </p:cNvPr>
            <p:cNvSpPr/>
            <p:nvPr/>
          </p:nvSpPr>
          <p:spPr>
            <a:xfrm rot="10800000">
              <a:off x="7327215" y="2068055"/>
              <a:ext cx="161631" cy="131469"/>
            </a:xfrm>
            <a:prstGeom prst="triangle">
              <a:avLst/>
            </a:prstGeom>
            <a:solidFill>
              <a:srgbClr val="FF412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chemeClr val="bg1"/>
                </a:solidFill>
                <a:effectLst/>
                <a:uLnTx/>
                <a:uFillTx/>
                <a:latin typeface="Arial"/>
                <a:ea typeface="+mn-ea"/>
                <a:cs typeface="+mn-cs"/>
              </a:endParaRPr>
            </a:p>
          </p:txBody>
        </p:sp>
        <p:sp>
          <p:nvSpPr>
            <p:cNvPr id="19" name="Isosceles Triangle 18">
              <a:extLst>
                <a:ext uri="{FF2B5EF4-FFF2-40B4-BE49-F238E27FC236}">
                  <a16:creationId xmlns:a16="http://schemas.microsoft.com/office/drawing/2014/main" id="{0887EF40-AFD8-480C-AEFD-586C96AC4A90}"/>
                </a:ext>
              </a:extLst>
            </p:cNvPr>
            <p:cNvSpPr/>
            <p:nvPr/>
          </p:nvSpPr>
          <p:spPr>
            <a:xfrm rot="10800000">
              <a:off x="7327215" y="2299626"/>
              <a:ext cx="161631" cy="131469"/>
            </a:xfrm>
            <a:prstGeom prst="triangle">
              <a:avLst/>
            </a:prstGeom>
            <a:solidFill>
              <a:srgbClr val="FF412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chemeClr val="bg1"/>
                </a:solidFill>
                <a:effectLst/>
                <a:uLnTx/>
                <a:uFillTx/>
                <a:latin typeface="Arial"/>
                <a:ea typeface="+mn-ea"/>
                <a:cs typeface="+mn-cs"/>
              </a:endParaRPr>
            </a:p>
          </p:txBody>
        </p:sp>
        <p:sp>
          <p:nvSpPr>
            <p:cNvPr id="20" name="Isosceles Triangle 19">
              <a:extLst>
                <a:ext uri="{FF2B5EF4-FFF2-40B4-BE49-F238E27FC236}">
                  <a16:creationId xmlns:a16="http://schemas.microsoft.com/office/drawing/2014/main" id="{53094E04-178C-644D-C830-E8FE8B096A1A}"/>
                </a:ext>
              </a:extLst>
            </p:cNvPr>
            <p:cNvSpPr/>
            <p:nvPr/>
          </p:nvSpPr>
          <p:spPr>
            <a:xfrm rot="10800000">
              <a:off x="7151952" y="2545472"/>
              <a:ext cx="161631" cy="131469"/>
            </a:xfrm>
            <a:prstGeom prst="triangle">
              <a:avLst/>
            </a:prstGeom>
            <a:solidFill>
              <a:srgbClr val="FF412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chemeClr val="bg1"/>
                </a:solidFill>
                <a:effectLst/>
                <a:uLnTx/>
                <a:uFillTx/>
                <a:latin typeface="Arial"/>
                <a:ea typeface="+mn-ea"/>
                <a:cs typeface="+mn-cs"/>
              </a:endParaRPr>
            </a:p>
          </p:txBody>
        </p:sp>
        <p:sp>
          <p:nvSpPr>
            <p:cNvPr id="21" name="Isosceles Triangle 20">
              <a:extLst>
                <a:ext uri="{FF2B5EF4-FFF2-40B4-BE49-F238E27FC236}">
                  <a16:creationId xmlns:a16="http://schemas.microsoft.com/office/drawing/2014/main" id="{8084B89F-FBB4-2142-A1FB-379942040DAA}"/>
                </a:ext>
              </a:extLst>
            </p:cNvPr>
            <p:cNvSpPr/>
            <p:nvPr/>
          </p:nvSpPr>
          <p:spPr>
            <a:xfrm rot="10800000">
              <a:off x="7151951" y="2784663"/>
              <a:ext cx="161631" cy="131469"/>
            </a:xfrm>
            <a:prstGeom prst="triangle">
              <a:avLst/>
            </a:prstGeom>
            <a:solidFill>
              <a:srgbClr val="FF412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chemeClr val="bg1"/>
                </a:solidFill>
                <a:effectLst/>
                <a:uLnTx/>
                <a:uFillTx/>
                <a:latin typeface="Arial"/>
                <a:ea typeface="+mn-ea"/>
                <a:cs typeface="+mn-cs"/>
              </a:endParaRPr>
            </a:p>
          </p:txBody>
        </p:sp>
        <p:sp>
          <p:nvSpPr>
            <p:cNvPr id="22" name="Isosceles Triangle 21">
              <a:extLst>
                <a:ext uri="{FF2B5EF4-FFF2-40B4-BE49-F238E27FC236}">
                  <a16:creationId xmlns:a16="http://schemas.microsoft.com/office/drawing/2014/main" id="{773C41EF-7FB0-537B-3164-0DDD99C44334}"/>
                </a:ext>
              </a:extLst>
            </p:cNvPr>
            <p:cNvSpPr/>
            <p:nvPr/>
          </p:nvSpPr>
          <p:spPr>
            <a:xfrm rot="10800000">
              <a:off x="7151950" y="3023854"/>
              <a:ext cx="161631" cy="131469"/>
            </a:xfrm>
            <a:prstGeom prst="triangle">
              <a:avLst/>
            </a:prstGeom>
            <a:solidFill>
              <a:srgbClr val="FF412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chemeClr val="bg1"/>
                </a:solidFill>
                <a:effectLst/>
                <a:uLnTx/>
                <a:uFillTx/>
                <a:latin typeface="Arial"/>
                <a:ea typeface="+mn-ea"/>
                <a:cs typeface="+mn-cs"/>
              </a:endParaRPr>
            </a:p>
          </p:txBody>
        </p:sp>
        <p:sp>
          <p:nvSpPr>
            <p:cNvPr id="23" name="Isosceles Triangle 22">
              <a:extLst>
                <a:ext uri="{FF2B5EF4-FFF2-40B4-BE49-F238E27FC236}">
                  <a16:creationId xmlns:a16="http://schemas.microsoft.com/office/drawing/2014/main" id="{72072F66-3EA4-DADF-F9A8-8C776642BDE0}"/>
                </a:ext>
              </a:extLst>
            </p:cNvPr>
            <p:cNvSpPr/>
            <p:nvPr/>
          </p:nvSpPr>
          <p:spPr>
            <a:xfrm rot="10800000">
              <a:off x="6990319" y="3263045"/>
              <a:ext cx="161631" cy="131469"/>
            </a:xfrm>
            <a:prstGeom prst="triangle">
              <a:avLst/>
            </a:prstGeom>
            <a:solidFill>
              <a:srgbClr val="FF412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chemeClr val="bg1"/>
                </a:solidFill>
                <a:effectLst/>
                <a:uLnTx/>
                <a:uFillTx/>
                <a:latin typeface="Arial"/>
                <a:ea typeface="+mn-ea"/>
                <a:cs typeface="+mn-cs"/>
              </a:endParaRPr>
            </a:p>
          </p:txBody>
        </p:sp>
        <p:sp>
          <p:nvSpPr>
            <p:cNvPr id="24" name="Isosceles Triangle 23">
              <a:extLst>
                <a:ext uri="{FF2B5EF4-FFF2-40B4-BE49-F238E27FC236}">
                  <a16:creationId xmlns:a16="http://schemas.microsoft.com/office/drawing/2014/main" id="{76B0CB90-4C02-145C-ADC7-43C03867BB2C}"/>
                </a:ext>
              </a:extLst>
            </p:cNvPr>
            <p:cNvSpPr/>
            <p:nvPr/>
          </p:nvSpPr>
          <p:spPr>
            <a:xfrm rot="10800000">
              <a:off x="6460533" y="3499265"/>
              <a:ext cx="161631" cy="131469"/>
            </a:xfrm>
            <a:prstGeom prst="triangle">
              <a:avLst/>
            </a:prstGeom>
            <a:solidFill>
              <a:srgbClr val="FF412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chemeClr val="bg1"/>
                </a:solidFill>
                <a:effectLst/>
                <a:uLnTx/>
                <a:uFillTx/>
                <a:latin typeface="Arial"/>
                <a:ea typeface="+mn-ea"/>
                <a:cs typeface="+mn-cs"/>
              </a:endParaRPr>
            </a:p>
          </p:txBody>
        </p:sp>
      </p:grpSp>
    </p:spTree>
    <p:custDataLst>
      <p:custData r:id="rId1"/>
      <p:custData r:id="rId2"/>
    </p:custDataLst>
    <p:extLst>
      <p:ext uri="{BB962C8B-B14F-4D97-AF65-F5344CB8AC3E}">
        <p14:creationId xmlns:p14="http://schemas.microsoft.com/office/powerpoint/2010/main" val="161245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2000"/>
                                        <p:tgtEl>
                                          <p:spTgt spid="38"/>
                                        </p:tgtEl>
                                      </p:cBhvr>
                                    </p:animEffect>
                                  </p:childTnLst>
                                </p:cTn>
                              </p:par>
                              <p:par>
                                <p:cTn id="8" presetID="22" presetClass="entr" presetSubtype="1"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8"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7F113-38C9-8833-2A6E-7DBF413CA724}"/>
            </a:ext>
          </a:extLst>
        </p:cNvPr>
        <p:cNvGrpSpPr/>
        <p:nvPr/>
      </p:nvGrpSpPr>
      <p:grpSpPr>
        <a:xfrm>
          <a:off x="0" y="0"/>
          <a:ext cx="0" cy="0"/>
          <a:chOff x="0" y="0"/>
          <a:chExt cx="0" cy="0"/>
        </a:xfrm>
      </p:grpSpPr>
      <p:sp>
        <p:nvSpPr>
          <p:cNvPr id="48" name="Rectangle 47">
            <a:extLst>
              <a:ext uri="{FF2B5EF4-FFF2-40B4-BE49-F238E27FC236}">
                <a16:creationId xmlns:a16="http://schemas.microsoft.com/office/drawing/2014/main" id="{BEF5D21A-9BFB-06FB-B409-D1F5FA27BA00}"/>
              </a:ext>
            </a:extLst>
          </p:cNvPr>
          <p:cNvSpPr/>
          <p:nvPr/>
        </p:nvSpPr>
        <p:spPr>
          <a:xfrm>
            <a:off x="-6222" y="0"/>
            <a:ext cx="9144000" cy="472856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315CE404-CB3E-8072-0838-6B749F432E4B}"/>
              </a:ext>
            </a:extLst>
          </p:cNvPr>
          <p:cNvSpPr/>
          <p:nvPr/>
        </p:nvSpPr>
        <p:spPr>
          <a:xfrm>
            <a:off x="357351" y="1138518"/>
            <a:ext cx="8416855" cy="323977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7A201DE-967B-9C00-E809-D557C651865A}"/>
              </a:ext>
            </a:extLst>
          </p:cNvPr>
          <p:cNvSpPr>
            <a:spLocks noGrp="1"/>
          </p:cNvSpPr>
          <p:nvPr>
            <p:ph type="title"/>
          </p:nvPr>
        </p:nvSpPr>
        <p:spPr>
          <a:xfrm>
            <a:off x="369794" y="236792"/>
            <a:ext cx="8484724" cy="1060370"/>
          </a:xfrm>
        </p:spPr>
        <p:txBody>
          <a:bodyPr>
            <a:normAutofit fontScale="90000"/>
          </a:bodyPr>
          <a:lstStyle/>
          <a:p>
            <a:r>
              <a:rPr lang="en-US" sz="2400" b="0" dirty="0">
                <a:solidFill>
                  <a:schemeClr val="bg1"/>
                </a:solidFill>
                <a:latin typeface="+mn-lt"/>
              </a:rPr>
              <a:t>Digging deeper: Younger c</a:t>
            </a:r>
            <a:r>
              <a:rPr lang="en-US" sz="2400" b="0" dirty="0">
                <a:solidFill>
                  <a:schemeClr val="bg1"/>
                </a:solidFill>
              </a:rPr>
              <a:t>onsumers cite profit over people; Transparency &amp; care must be evident</a:t>
            </a:r>
            <a:br>
              <a:rPr lang="en-GB" sz="2400" b="0" dirty="0">
                <a:solidFill>
                  <a:schemeClr val="bg1"/>
                </a:solidFill>
              </a:rPr>
            </a:br>
            <a:endParaRPr lang="en-GB" sz="2400" b="0" dirty="0">
              <a:solidFill>
                <a:schemeClr val="bg1"/>
              </a:solidFill>
              <a:latin typeface="+mn-lt"/>
            </a:endParaRPr>
          </a:p>
        </p:txBody>
      </p:sp>
      <p:grpSp>
        <p:nvGrpSpPr>
          <p:cNvPr id="45" name="Group 44">
            <a:extLst>
              <a:ext uri="{FF2B5EF4-FFF2-40B4-BE49-F238E27FC236}">
                <a16:creationId xmlns:a16="http://schemas.microsoft.com/office/drawing/2014/main" id="{1104913E-AA29-461D-AD13-5436FA36BA72}"/>
              </a:ext>
            </a:extLst>
          </p:cNvPr>
          <p:cNvGrpSpPr/>
          <p:nvPr/>
        </p:nvGrpSpPr>
        <p:grpSpPr>
          <a:xfrm>
            <a:off x="959230" y="1464046"/>
            <a:ext cx="3680394" cy="2883196"/>
            <a:chOff x="4260435" y="1190935"/>
            <a:chExt cx="4112610" cy="3091080"/>
          </a:xfrm>
        </p:grpSpPr>
        <p:graphicFrame>
          <p:nvGraphicFramePr>
            <p:cNvPr id="24" name="Chart 23">
              <a:extLst>
                <a:ext uri="{FF2B5EF4-FFF2-40B4-BE49-F238E27FC236}">
                  <a16:creationId xmlns:a16="http://schemas.microsoft.com/office/drawing/2014/main" id="{537EFE60-4402-1FDB-DEF8-6C5900E344DA}"/>
                </a:ext>
              </a:extLst>
            </p:cNvPr>
            <p:cNvGraphicFramePr/>
            <p:nvPr>
              <p:extLst>
                <p:ext uri="{D42A27DB-BD31-4B8C-83A1-F6EECF244321}">
                  <p14:modId xmlns:p14="http://schemas.microsoft.com/office/powerpoint/2010/main" val="471813427"/>
                </p:ext>
              </p:extLst>
            </p:nvPr>
          </p:nvGraphicFramePr>
          <p:xfrm>
            <a:off x="4260435" y="1190935"/>
            <a:ext cx="4112610" cy="3091080"/>
          </p:xfrm>
          <a:graphic>
            <a:graphicData uri="http://schemas.openxmlformats.org/drawingml/2006/chart">
              <c:chart xmlns:c="http://schemas.openxmlformats.org/drawingml/2006/chart" xmlns:r="http://schemas.openxmlformats.org/officeDocument/2006/relationships" r:id="rId3"/>
            </a:graphicData>
          </a:graphic>
        </p:graphicFrame>
        <p:sp>
          <p:nvSpPr>
            <p:cNvPr id="37" name="TextBox 36">
              <a:extLst>
                <a:ext uri="{FF2B5EF4-FFF2-40B4-BE49-F238E27FC236}">
                  <a16:creationId xmlns:a16="http://schemas.microsoft.com/office/drawing/2014/main" id="{3BCD54E3-002B-47CB-0D28-7969BC36E86E}"/>
                </a:ext>
              </a:extLst>
            </p:cNvPr>
            <p:cNvSpPr txBox="1"/>
            <p:nvPr/>
          </p:nvSpPr>
          <p:spPr>
            <a:xfrm>
              <a:off x="4401491" y="1739538"/>
              <a:ext cx="1948070" cy="296971"/>
            </a:xfrm>
            <a:prstGeom prst="rect">
              <a:avLst/>
            </a:prstGeom>
            <a:noFill/>
          </p:spPr>
          <p:txBody>
            <a:bodyPr wrap="square" rtlCol="0">
              <a:spAutoFit/>
            </a:bodyPr>
            <a:lstStyle/>
            <a:p>
              <a:r>
                <a:rPr lang="en-GB" sz="1200" b="1" dirty="0"/>
                <a:t>Distrust</a:t>
              </a:r>
            </a:p>
          </p:txBody>
        </p:sp>
        <p:cxnSp>
          <p:nvCxnSpPr>
            <p:cNvPr id="38" name="Straight Connector 37">
              <a:extLst>
                <a:ext uri="{FF2B5EF4-FFF2-40B4-BE49-F238E27FC236}">
                  <a16:creationId xmlns:a16="http://schemas.microsoft.com/office/drawing/2014/main" id="{BECE28C4-8233-E5E9-07D0-2B8D54BAAFB3}"/>
                </a:ext>
              </a:extLst>
            </p:cNvPr>
            <p:cNvCxnSpPr>
              <a:cxnSpLocks/>
            </p:cNvCxnSpPr>
            <p:nvPr/>
          </p:nvCxnSpPr>
          <p:spPr>
            <a:xfrm flipH="1">
              <a:off x="4401489" y="1719380"/>
              <a:ext cx="2" cy="245171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F6A75FE-2EDC-EDD2-CBC6-43DB49A6683D}"/>
                </a:ext>
              </a:extLst>
            </p:cNvPr>
            <p:cNvSpPr txBox="1"/>
            <p:nvPr/>
          </p:nvSpPr>
          <p:spPr>
            <a:xfrm>
              <a:off x="4407333" y="2319890"/>
              <a:ext cx="2565111" cy="296971"/>
            </a:xfrm>
            <a:prstGeom prst="rect">
              <a:avLst/>
            </a:prstGeom>
            <a:noFill/>
          </p:spPr>
          <p:txBody>
            <a:bodyPr wrap="square" rtlCol="0">
              <a:spAutoFit/>
            </a:bodyPr>
            <a:lstStyle/>
            <a:p>
              <a:r>
                <a:rPr lang="en-GB" sz="1200" b="1" dirty="0"/>
                <a:t>Profit maximisation</a:t>
              </a:r>
            </a:p>
          </p:txBody>
        </p:sp>
        <p:sp>
          <p:nvSpPr>
            <p:cNvPr id="43" name="TextBox 42">
              <a:extLst>
                <a:ext uri="{FF2B5EF4-FFF2-40B4-BE49-F238E27FC236}">
                  <a16:creationId xmlns:a16="http://schemas.microsoft.com/office/drawing/2014/main" id="{835A1B97-F48B-8D9E-2396-6950AE57AB0F}"/>
                </a:ext>
              </a:extLst>
            </p:cNvPr>
            <p:cNvSpPr txBox="1"/>
            <p:nvPr/>
          </p:nvSpPr>
          <p:spPr>
            <a:xfrm>
              <a:off x="4404611" y="2894761"/>
              <a:ext cx="2104135" cy="296971"/>
            </a:xfrm>
            <a:prstGeom prst="rect">
              <a:avLst/>
            </a:prstGeom>
            <a:noFill/>
          </p:spPr>
          <p:txBody>
            <a:bodyPr wrap="square" rtlCol="0">
              <a:spAutoFit/>
            </a:bodyPr>
            <a:lstStyle/>
            <a:p>
              <a:r>
                <a:rPr lang="en-GB" sz="1200" b="1" dirty="0"/>
                <a:t>Self-serving</a:t>
              </a:r>
            </a:p>
          </p:txBody>
        </p:sp>
        <p:sp>
          <p:nvSpPr>
            <p:cNvPr id="44" name="TextBox 43">
              <a:extLst>
                <a:ext uri="{FF2B5EF4-FFF2-40B4-BE49-F238E27FC236}">
                  <a16:creationId xmlns:a16="http://schemas.microsoft.com/office/drawing/2014/main" id="{1B3AF57D-F946-21BC-A9AC-36F2ECC19C50}"/>
                </a:ext>
              </a:extLst>
            </p:cNvPr>
            <p:cNvSpPr txBox="1"/>
            <p:nvPr/>
          </p:nvSpPr>
          <p:spPr>
            <a:xfrm>
              <a:off x="4406769" y="3467218"/>
              <a:ext cx="3570148" cy="296971"/>
            </a:xfrm>
            <a:prstGeom prst="rect">
              <a:avLst/>
            </a:prstGeom>
            <a:noFill/>
          </p:spPr>
          <p:txBody>
            <a:bodyPr wrap="square" rtlCol="0">
              <a:spAutoFit/>
            </a:bodyPr>
            <a:lstStyle/>
            <a:p>
              <a:r>
                <a:rPr lang="en-GB" sz="1200" b="1" dirty="0"/>
                <a:t>Don’t care about Customers Wellbeing</a:t>
              </a:r>
            </a:p>
          </p:txBody>
        </p:sp>
      </p:grpSp>
      <p:sp>
        <p:nvSpPr>
          <p:cNvPr id="19" name="TextBox 18">
            <a:extLst>
              <a:ext uri="{FF2B5EF4-FFF2-40B4-BE49-F238E27FC236}">
                <a16:creationId xmlns:a16="http://schemas.microsoft.com/office/drawing/2014/main" id="{CF2EF2BC-C0C5-8710-BA2A-D2C453E3E785}"/>
              </a:ext>
            </a:extLst>
          </p:cNvPr>
          <p:cNvSpPr txBox="1"/>
          <p:nvPr/>
        </p:nvSpPr>
        <p:spPr>
          <a:xfrm>
            <a:off x="488389" y="1313989"/>
            <a:ext cx="4022645" cy="523220"/>
          </a:xfrm>
          <a:prstGeom prst="rect">
            <a:avLst/>
          </a:prstGeom>
          <a:noFill/>
        </p:spPr>
        <p:txBody>
          <a:bodyPr wrap="square" rtlCol="0">
            <a:spAutoFit/>
          </a:bodyPr>
          <a:lstStyle/>
          <a:p>
            <a:r>
              <a:rPr lang="en-GB" sz="1400" dirty="0"/>
              <a:t>Why younger consumers feel financial service providers are not acting in their best interests…</a:t>
            </a:r>
          </a:p>
        </p:txBody>
      </p:sp>
      <p:grpSp>
        <p:nvGrpSpPr>
          <p:cNvPr id="11" name="Group 10">
            <a:extLst>
              <a:ext uri="{FF2B5EF4-FFF2-40B4-BE49-F238E27FC236}">
                <a16:creationId xmlns:a16="http://schemas.microsoft.com/office/drawing/2014/main" id="{B578BB18-7EAD-6773-AC0E-A2B79F38F2C5}"/>
              </a:ext>
            </a:extLst>
          </p:cNvPr>
          <p:cNvGrpSpPr/>
          <p:nvPr/>
        </p:nvGrpSpPr>
        <p:grpSpPr>
          <a:xfrm>
            <a:off x="4648700" y="2962475"/>
            <a:ext cx="3928556" cy="1118121"/>
            <a:chOff x="8179246" y="2143127"/>
            <a:chExt cx="3580511" cy="1118121"/>
          </a:xfrm>
        </p:grpSpPr>
        <p:sp>
          <p:nvSpPr>
            <p:cNvPr id="12" name="TextBox 11">
              <a:extLst>
                <a:ext uri="{FF2B5EF4-FFF2-40B4-BE49-F238E27FC236}">
                  <a16:creationId xmlns:a16="http://schemas.microsoft.com/office/drawing/2014/main" id="{AD12C753-8C5D-0671-949E-DB3CB57D6386}"/>
                </a:ext>
              </a:extLst>
            </p:cNvPr>
            <p:cNvSpPr txBox="1"/>
            <p:nvPr/>
          </p:nvSpPr>
          <p:spPr>
            <a:xfrm>
              <a:off x="8179246" y="2143127"/>
              <a:ext cx="650240" cy="1015663"/>
            </a:xfrm>
            <a:prstGeom prst="rect">
              <a:avLst/>
            </a:prstGeom>
            <a:noFill/>
          </p:spPr>
          <p:txBody>
            <a:bodyPr wrap="square" lIns="0" tIns="0" rIns="0" bIns="0" rtlCol="0">
              <a:spAutoFit/>
            </a:bodyPr>
            <a:lstStyle/>
            <a:p>
              <a:pPr algn="l"/>
              <a:r>
                <a:rPr lang="en-GB" sz="6600" b="1" noProof="0" dirty="0">
                  <a:latin typeface="BLK Fort" panose="020B0503030202060203"/>
                </a:rPr>
                <a:t>“</a:t>
              </a:r>
              <a:endParaRPr lang="en-GB" sz="1600" b="1" noProof="0" dirty="0">
                <a:latin typeface="BLK Fort" panose="020B0503030202060203"/>
              </a:endParaRPr>
            </a:p>
          </p:txBody>
        </p:sp>
        <p:sp>
          <p:nvSpPr>
            <p:cNvPr id="13" name="TextBox 12">
              <a:extLst>
                <a:ext uri="{FF2B5EF4-FFF2-40B4-BE49-F238E27FC236}">
                  <a16:creationId xmlns:a16="http://schemas.microsoft.com/office/drawing/2014/main" id="{BEFEFAB4-DFC4-FDD4-F960-C9477CF7DF3B}"/>
                </a:ext>
              </a:extLst>
            </p:cNvPr>
            <p:cNvSpPr txBox="1"/>
            <p:nvPr/>
          </p:nvSpPr>
          <p:spPr>
            <a:xfrm>
              <a:off x="8656765" y="2399474"/>
              <a:ext cx="3102992" cy="861774"/>
            </a:xfrm>
            <a:prstGeom prst="rect">
              <a:avLst/>
            </a:prstGeom>
            <a:noFill/>
          </p:spPr>
          <p:txBody>
            <a:bodyPr wrap="square" lIns="0" tIns="0" rIns="0" bIns="0" rtlCol="0">
              <a:spAutoFit/>
            </a:bodyPr>
            <a:lstStyle/>
            <a:p>
              <a:r>
                <a:rPr lang="en-US" sz="1400" i="1" dirty="0"/>
                <a:t>Banks act </a:t>
              </a:r>
              <a:r>
                <a:rPr lang="en-US" sz="1400" b="1" i="1" dirty="0">
                  <a:solidFill>
                    <a:schemeClr val="accent2"/>
                  </a:solidFill>
                </a:rPr>
                <a:t>primarily in the interests of their shareholders </a:t>
              </a:r>
              <a:r>
                <a:rPr lang="en-US" sz="1400" i="1" dirty="0"/>
                <a:t>and big-business clients; both of these are </a:t>
              </a:r>
              <a:r>
                <a:rPr lang="en-US" sz="1400" b="1" i="1" dirty="0">
                  <a:solidFill>
                    <a:schemeClr val="accent2"/>
                  </a:solidFill>
                </a:rPr>
                <a:t>at odds with the interests of regular people</a:t>
              </a:r>
              <a:r>
                <a:rPr lang="en-US" sz="1400" i="1" dirty="0"/>
                <a:t>.”</a:t>
              </a:r>
            </a:p>
          </p:txBody>
        </p:sp>
      </p:grpSp>
      <p:grpSp>
        <p:nvGrpSpPr>
          <p:cNvPr id="14" name="Group 13">
            <a:extLst>
              <a:ext uri="{FF2B5EF4-FFF2-40B4-BE49-F238E27FC236}">
                <a16:creationId xmlns:a16="http://schemas.microsoft.com/office/drawing/2014/main" id="{55BF705E-EDCD-090E-2B92-65B67C47FFA4}"/>
              </a:ext>
            </a:extLst>
          </p:cNvPr>
          <p:cNvGrpSpPr/>
          <p:nvPr/>
        </p:nvGrpSpPr>
        <p:grpSpPr>
          <a:xfrm>
            <a:off x="4378772" y="1903587"/>
            <a:ext cx="3928556" cy="1015663"/>
            <a:chOff x="8179246" y="2143127"/>
            <a:chExt cx="3580511" cy="1015663"/>
          </a:xfrm>
        </p:grpSpPr>
        <p:sp>
          <p:nvSpPr>
            <p:cNvPr id="15" name="TextBox 14">
              <a:extLst>
                <a:ext uri="{FF2B5EF4-FFF2-40B4-BE49-F238E27FC236}">
                  <a16:creationId xmlns:a16="http://schemas.microsoft.com/office/drawing/2014/main" id="{13FF0B44-10F5-6F2E-DACA-221C3AA2D60D}"/>
                </a:ext>
              </a:extLst>
            </p:cNvPr>
            <p:cNvSpPr txBox="1"/>
            <p:nvPr/>
          </p:nvSpPr>
          <p:spPr>
            <a:xfrm>
              <a:off x="8179246" y="2143127"/>
              <a:ext cx="650240" cy="1015663"/>
            </a:xfrm>
            <a:prstGeom prst="rect">
              <a:avLst/>
            </a:prstGeom>
            <a:noFill/>
          </p:spPr>
          <p:txBody>
            <a:bodyPr wrap="square" lIns="0" tIns="0" rIns="0" bIns="0" rtlCol="0">
              <a:spAutoFit/>
            </a:bodyPr>
            <a:lstStyle/>
            <a:p>
              <a:pPr algn="l"/>
              <a:r>
                <a:rPr lang="en-GB" sz="6600" b="1" noProof="0" dirty="0">
                  <a:latin typeface="BLK Fort" panose="020B0503030202060203"/>
                </a:rPr>
                <a:t>“</a:t>
              </a:r>
              <a:endParaRPr lang="en-GB" sz="1600" b="1" noProof="0" dirty="0">
                <a:latin typeface="BLK Fort" panose="020B0503030202060203"/>
              </a:endParaRPr>
            </a:p>
          </p:txBody>
        </p:sp>
        <p:sp>
          <p:nvSpPr>
            <p:cNvPr id="16" name="TextBox 15">
              <a:extLst>
                <a:ext uri="{FF2B5EF4-FFF2-40B4-BE49-F238E27FC236}">
                  <a16:creationId xmlns:a16="http://schemas.microsoft.com/office/drawing/2014/main" id="{9A39226D-7ACE-507E-00A7-374BD622EAD9}"/>
                </a:ext>
              </a:extLst>
            </p:cNvPr>
            <p:cNvSpPr txBox="1"/>
            <p:nvPr/>
          </p:nvSpPr>
          <p:spPr>
            <a:xfrm>
              <a:off x="8656765" y="2399474"/>
              <a:ext cx="3102992" cy="646331"/>
            </a:xfrm>
            <a:prstGeom prst="rect">
              <a:avLst/>
            </a:prstGeom>
            <a:noFill/>
          </p:spPr>
          <p:txBody>
            <a:bodyPr wrap="square" lIns="0" tIns="0" rIns="0" bIns="0" rtlCol="0">
              <a:spAutoFit/>
            </a:bodyPr>
            <a:lstStyle/>
            <a:p>
              <a:r>
                <a:rPr lang="en-US" sz="1400" i="1" dirty="0"/>
                <a:t>Financial services are for-profit and so are </a:t>
              </a:r>
              <a:r>
                <a:rPr lang="en-US" sz="1400" b="1" i="1" dirty="0">
                  <a:solidFill>
                    <a:schemeClr val="accent2"/>
                  </a:solidFill>
                </a:rPr>
                <a:t>not interested in my wellbeing</a:t>
              </a:r>
              <a:r>
                <a:rPr lang="en-US" sz="1400" i="1" dirty="0"/>
                <a:t>, only </a:t>
              </a:r>
              <a:r>
                <a:rPr lang="en-US" sz="1400" b="1" i="1" dirty="0">
                  <a:solidFill>
                    <a:schemeClr val="accent2"/>
                  </a:solidFill>
                </a:rPr>
                <a:t>extracting maximum profit </a:t>
              </a:r>
              <a:r>
                <a:rPr lang="en-US" sz="1400" i="1" dirty="0"/>
                <a:t>from me.”</a:t>
              </a:r>
            </a:p>
          </p:txBody>
        </p:sp>
      </p:grpSp>
      <p:sp>
        <p:nvSpPr>
          <p:cNvPr id="21" name="TextBox 20">
            <a:extLst>
              <a:ext uri="{FF2B5EF4-FFF2-40B4-BE49-F238E27FC236}">
                <a16:creationId xmlns:a16="http://schemas.microsoft.com/office/drawing/2014/main" id="{1A967716-A334-ACC2-6EBB-60682AC6D6A9}"/>
              </a:ext>
            </a:extLst>
          </p:cNvPr>
          <p:cNvSpPr txBox="1">
            <a:spLocks/>
          </p:cNvSpPr>
          <p:nvPr/>
        </p:nvSpPr>
        <p:spPr>
          <a:xfrm>
            <a:off x="357351" y="4485226"/>
            <a:ext cx="5035032" cy="184666"/>
          </a:xfrm>
          <a:prstGeom prst="rect">
            <a:avLst/>
          </a:prstGeom>
          <a:noFill/>
        </p:spPr>
        <p:txBody>
          <a:bodyPr wrap="square" lIns="0" tIns="0" rIns="0" bIns="0" rtlCol="0">
            <a:spAutoFit/>
          </a:bodyPr>
          <a:lstStyle/>
          <a:p>
            <a:pPr defTabSz="685800">
              <a:defRPr/>
            </a:pPr>
            <a:r>
              <a:rPr lang="en-GB" sz="600" dirty="0">
                <a:solidFill>
                  <a:schemeClr val="bg1"/>
                </a:solidFill>
                <a:latin typeface="Arial"/>
              </a:rPr>
              <a:t>YouGov Consumer Duty Index 2025</a:t>
            </a:r>
          </a:p>
          <a:p>
            <a:pPr defTabSz="685800">
              <a:defRPr/>
            </a:pPr>
            <a:r>
              <a:rPr lang="en-GB" sz="600" dirty="0">
                <a:solidFill>
                  <a:schemeClr val="bg1"/>
                </a:solidFill>
                <a:latin typeface="Arial"/>
              </a:rPr>
              <a:t>Base: GB Nat Rep April 2024 n=8,280, October 2024 n=8,179, January 2025 n=8,330, April 2025: n=8,210, July 2025 n=8,055</a:t>
            </a:r>
          </a:p>
        </p:txBody>
      </p:sp>
    </p:spTree>
    <p:extLst>
      <p:ext uri="{BB962C8B-B14F-4D97-AF65-F5344CB8AC3E}">
        <p14:creationId xmlns:p14="http://schemas.microsoft.com/office/powerpoint/2010/main" val="2098618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915A3-3CDD-2DEE-E3C6-C9667A86ECD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B1B29CA-E9BC-0AD3-B981-D30F2F5711A5}"/>
              </a:ext>
            </a:extLst>
          </p:cNvPr>
          <p:cNvSpPr/>
          <p:nvPr/>
        </p:nvSpPr>
        <p:spPr>
          <a:xfrm>
            <a:off x="0" y="7781"/>
            <a:ext cx="9144000" cy="469959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Rounded Corners 8">
            <a:extLst>
              <a:ext uri="{FF2B5EF4-FFF2-40B4-BE49-F238E27FC236}">
                <a16:creationId xmlns:a16="http://schemas.microsoft.com/office/drawing/2014/main" id="{7E64FCBA-DC90-AF76-33A1-A4CB2C78FA9B}"/>
              </a:ext>
            </a:extLst>
          </p:cNvPr>
          <p:cNvSpPr/>
          <p:nvPr/>
        </p:nvSpPr>
        <p:spPr>
          <a:xfrm>
            <a:off x="267970" y="1204045"/>
            <a:ext cx="8642184" cy="3228020"/>
          </a:xfrm>
          <a:prstGeom prst="roundRect">
            <a:avLst>
              <a:gd name="adj" fmla="val 1511"/>
            </a:avLst>
          </a:prstGeom>
          <a:solidFill>
            <a:schemeClr val="bg1"/>
          </a:solidFill>
          <a:ln>
            <a:noFill/>
          </a:ln>
          <a:effectLst>
            <a:outerShdw blurRad="823486" dir="16320000" algn="ctr">
              <a:srgbClr val="000000">
                <a:alpha val="1918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D6B1D6C0-EEA5-5F55-8E31-A60AECBCCB17}"/>
              </a:ext>
            </a:extLst>
          </p:cNvPr>
          <p:cNvSpPr/>
          <p:nvPr/>
        </p:nvSpPr>
        <p:spPr>
          <a:xfrm>
            <a:off x="4626809" y="2674866"/>
            <a:ext cx="3506772" cy="145523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defTabSz="685800">
              <a:defRPr/>
            </a:pPr>
            <a:endParaRPr lang="en-GB" sz="1050">
              <a:solidFill>
                <a:srgbClr val="FFFFFF"/>
              </a:solidFill>
              <a:latin typeface="Arial"/>
            </a:endParaRPr>
          </a:p>
        </p:txBody>
      </p:sp>
      <p:sp>
        <p:nvSpPr>
          <p:cNvPr id="4" name="Rectangle 3">
            <a:extLst>
              <a:ext uri="{FF2B5EF4-FFF2-40B4-BE49-F238E27FC236}">
                <a16:creationId xmlns:a16="http://schemas.microsoft.com/office/drawing/2014/main" id="{56A7BF99-7BEA-5BB5-568B-5849B67751D4}"/>
              </a:ext>
            </a:extLst>
          </p:cNvPr>
          <p:cNvSpPr/>
          <p:nvPr/>
        </p:nvSpPr>
        <p:spPr>
          <a:xfrm>
            <a:off x="4626809" y="1411776"/>
            <a:ext cx="3506772" cy="1256606"/>
          </a:xfrm>
          <a:prstGeom prst="rect">
            <a:avLst/>
          </a:prstGeom>
          <a:solidFill>
            <a:srgbClr val="D2EA8E"/>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defTabSz="685800">
              <a:defRPr/>
            </a:pPr>
            <a:endParaRPr lang="en-GB" sz="1050">
              <a:solidFill>
                <a:srgbClr val="FFFFFF"/>
              </a:solidFill>
              <a:latin typeface="Arial"/>
            </a:endParaRPr>
          </a:p>
        </p:txBody>
      </p:sp>
      <p:graphicFrame>
        <p:nvGraphicFramePr>
          <p:cNvPr id="7" name="Chart 6">
            <a:extLst>
              <a:ext uri="{FF2B5EF4-FFF2-40B4-BE49-F238E27FC236}">
                <a16:creationId xmlns:a16="http://schemas.microsoft.com/office/drawing/2014/main" id="{E5F5BE07-7AA1-12CF-52FF-B4C832247817}"/>
              </a:ext>
            </a:extLst>
          </p:cNvPr>
          <p:cNvGraphicFramePr/>
          <p:nvPr/>
        </p:nvGraphicFramePr>
        <p:xfrm>
          <a:off x="691983" y="1282801"/>
          <a:ext cx="7589621" cy="3082248"/>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a:extLst>
              <a:ext uri="{FF2B5EF4-FFF2-40B4-BE49-F238E27FC236}">
                <a16:creationId xmlns:a16="http://schemas.microsoft.com/office/drawing/2014/main" id="{0CE27B18-34CD-273C-FFA6-382EA7203FC7}"/>
              </a:ext>
            </a:extLst>
          </p:cNvPr>
          <p:cNvSpPr txBox="1">
            <a:spLocks/>
          </p:cNvSpPr>
          <p:nvPr/>
        </p:nvSpPr>
        <p:spPr>
          <a:xfrm>
            <a:off x="287739" y="4497764"/>
            <a:ext cx="5035032" cy="184666"/>
          </a:xfrm>
          <a:prstGeom prst="rect">
            <a:avLst/>
          </a:prstGeom>
          <a:noFill/>
        </p:spPr>
        <p:txBody>
          <a:bodyPr wrap="square" lIns="0" tIns="0" rIns="0" bIns="0" rtlCol="0">
            <a:spAutoFit/>
          </a:bodyPr>
          <a:lstStyle/>
          <a:p>
            <a:pPr defTabSz="685800">
              <a:defRPr/>
            </a:pPr>
            <a:r>
              <a:rPr lang="en-GB" sz="600" dirty="0">
                <a:solidFill>
                  <a:schemeClr val="bg1"/>
                </a:solidFill>
                <a:latin typeface="Arial"/>
              </a:rPr>
              <a:t>YouGov Consumer Duty Index 2025</a:t>
            </a:r>
          </a:p>
          <a:p>
            <a:pPr defTabSz="685800">
              <a:defRPr/>
            </a:pPr>
            <a:r>
              <a:rPr lang="en-GB" sz="600" dirty="0">
                <a:solidFill>
                  <a:schemeClr val="bg1"/>
                </a:solidFill>
                <a:latin typeface="Arial"/>
              </a:rPr>
              <a:t>Base: GB Nat Rep April 2024 n=8,280, October 2024 n=8,179, January 2025 n=8,330, April 2025: n=8,210, July 2025 n=8,055</a:t>
            </a:r>
          </a:p>
        </p:txBody>
      </p:sp>
      <p:sp>
        <p:nvSpPr>
          <p:cNvPr id="2" name="Title 3">
            <a:extLst>
              <a:ext uri="{FF2B5EF4-FFF2-40B4-BE49-F238E27FC236}">
                <a16:creationId xmlns:a16="http://schemas.microsoft.com/office/drawing/2014/main" id="{A79A4C67-CA0A-BDC6-D7F1-F49B6C926F89}"/>
              </a:ext>
            </a:extLst>
          </p:cNvPr>
          <p:cNvSpPr txBox="1">
            <a:spLocks/>
          </p:cNvSpPr>
          <p:nvPr/>
        </p:nvSpPr>
        <p:spPr>
          <a:xfrm>
            <a:off x="287739" y="313149"/>
            <a:ext cx="6709691" cy="993775"/>
          </a:xfrm>
          <a:prstGeom prst="rect">
            <a:avLst/>
          </a:prstGeom>
        </p:spPr>
        <p:txBody>
          <a:bodyPr>
            <a:noAutofit/>
          </a:bodyPr>
          <a:lstStyle>
            <a:lvl1pPr algn="l" defTabSz="685800" rtl="0" eaLnBrk="1" latinLnBrk="0" hangingPunct="1">
              <a:lnSpc>
                <a:spcPts val="3000"/>
              </a:lnSpc>
              <a:spcBef>
                <a:spcPct val="0"/>
              </a:spcBef>
              <a:buNone/>
              <a:defRPr sz="3000" b="1" kern="1200">
                <a:solidFill>
                  <a:schemeClr val="tx1"/>
                </a:solidFill>
                <a:latin typeface="+mj-lt"/>
                <a:ea typeface="+mj-ea"/>
                <a:cs typeface="+mj-cs"/>
              </a:defRPr>
            </a:lvl1pPr>
          </a:lstStyle>
          <a:p>
            <a:endParaRPr lang="en-US" sz="2400" dirty="0">
              <a:solidFill>
                <a:schemeClr val="bg1"/>
              </a:solidFill>
            </a:endParaRPr>
          </a:p>
        </p:txBody>
      </p:sp>
      <p:sp>
        <p:nvSpPr>
          <p:cNvPr id="10" name="Arrow: Right 9">
            <a:extLst>
              <a:ext uri="{FF2B5EF4-FFF2-40B4-BE49-F238E27FC236}">
                <a16:creationId xmlns:a16="http://schemas.microsoft.com/office/drawing/2014/main" id="{210D4A81-BB36-A3D0-8182-23CA3D2AE48E}"/>
              </a:ext>
            </a:extLst>
          </p:cNvPr>
          <p:cNvSpPr/>
          <p:nvPr/>
        </p:nvSpPr>
        <p:spPr>
          <a:xfrm rot="16200000">
            <a:off x="-458298" y="2686256"/>
            <a:ext cx="2710759" cy="157452"/>
          </a:xfrm>
          <a:prstGeom prst="rightArrow">
            <a:avLst/>
          </a:prstGeom>
          <a:solidFill>
            <a:schemeClr val="accent6"/>
          </a:solidFill>
          <a:ln w="12700" cap="flat" cmpd="sng" algn="ctr">
            <a:solidFill>
              <a:schemeClr val="accent6"/>
            </a:solidFill>
            <a:prstDash val="solid"/>
            <a:miter lim="800000"/>
          </a:ln>
          <a:effectLst/>
        </p:spPr>
        <p:txBody>
          <a:bodyPr lIns="54000" tIns="27000" rIns="54000" bIns="27000" rtlCol="0" anchor="ctr"/>
          <a:lstStyle/>
          <a:p>
            <a:pPr algn="ctr" defTabSz="685800">
              <a:defRPr/>
            </a:pPr>
            <a:endParaRPr lang="en-GB" sz="1050" kern="0">
              <a:solidFill>
                <a:schemeClr val="bg1"/>
              </a:solidFill>
              <a:latin typeface="Arial"/>
            </a:endParaRPr>
          </a:p>
        </p:txBody>
      </p:sp>
      <p:sp>
        <p:nvSpPr>
          <p:cNvPr id="11" name="Arrow: Right 10">
            <a:extLst>
              <a:ext uri="{FF2B5EF4-FFF2-40B4-BE49-F238E27FC236}">
                <a16:creationId xmlns:a16="http://schemas.microsoft.com/office/drawing/2014/main" id="{0839E4B7-0F4A-7AF7-71F5-83599AEFF418}"/>
              </a:ext>
            </a:extLst>
          </p:cNvPr>
          <p:cNvSpPr/>
          <p:nvPr/>
        </p:nvSpPr>
        <p:spPr>
          <a:xfrm>
            <a:off x="1079081" y="4179928"/>
            <a:ext cx="7054499" cy="140658"/>
          </a:xfrm>
          <a:prstGeom prst="rightArrow">
            <a:avLst/>
          </a:prstGeom>
          <a:solidFill>
            <a:schemeClr val="accent6"/>
          </a:solidFill>
          <a:ln w="12700" cap="flat" cmpd="sng" algn="ctr">
            <a:solidFill>
              <a:schemeClr val="accent6"/>
            </a:solidFill>
            <a:prstDash val="solid"/>
            <a:miter lim="800000"/>
          </a:ln>
          <a:effectLst/>
        </p:spPr>
        <p:txBody>
          <a:bodyPr lIns="54000" tIns="27000" rIns="54000" bIns="27000" rtlCol="0" anchor="ctr"/>
          <a:lstStyle/>
          <a:p>
            <a:pPr algn="ctr" defTabSz="685800">
              <a:defRPr/>
            </a:pPr>
            <a:endParaRPr lang="en-GB" sz="1050" kern="0">
              <a:solidFill>
                <a:srgbClr val="FFFFFF"/>
              </a:solidFill>
              <a:latin typeface="Arial"/>
            </a:endParaRPr>
          </a:p>
        </p:txBody>
      </p:sp>
      <p:sp>
        <p:nvSpPr>
          <p:cNvPr id="13" name="TextBox 12">
            <a:extLst>
              <a:ext uri="{FF2B5EF4-FFF2-40B4-BE49-F238E27FC236}">
                <a16:creationId xmlns:a16="http://schemas.microsoft.com/office/drawing/2014/main" id="{7126AF95-D505-6566-B397-3CFA23EE3EFF}"/>
              </a:ext>
            </a:extLst>
          </p:cNvPr>
          <p:cNvSpPr txBox="1">
            <a:spLocks/>
          </p:cNvSpPr>
          <p:nvPr/>
        </p:nvSpPr>
        <p:spPr>
          <a:xfrm>
            <a:off x="7156177" y="1435395"/>
            <a:ext cx="1050158" cy="307777"/>
          </a:xfrm>
          <a:prstGeom prst="rect">
            <a:avLst/>
          </a:prstGeom>
          <a:noFill/>
        </p:spPr>
        <p:txBody>
          <a:bodyPr wrap="square" lIns="0" tIns="0" rIns="0" bIns="0" rtlCol="0">
            <a:spAutoFit/>
          </a:bodyPr>
          <a:lstStyle/>
          <a:p>
            <a:pPr algn="ctr" defTabSz="685800">
              <a:defRPr/>
            </a:pPr>
            <a:r>
              <a:rPr lang="en-GB" sz="1000" b="1" kern="0" dirty="0">
                <a:solidFill>
                  <a:srgbClr val="31CAA8">
                    <a:lumMod val="50000"/>
                  </a:srgbClr>
                </a:solidFill>
                <a:latin typeface="Arial"/>
              </a:rPr>
              <a:t>Strengths</a:t>
            </a:r>
          </a:p>
          <a:p>
            <a:pPr algn="ctr" defTabSz="685800">
              <a:defRPr/>
            </a:pPr>
            <a:r>
              <a:rPr lang="en-GB" sz="1000" b="1" kern="0" dirty="0">
                <a:solidFill>
                  <a:srgbClr val="31CAA8">
                    <a:lumMod val="50000"/>
                  </a:srgbClr>
                </a:solidFill>
                <a:latin typeface="Arial"/>
              </a:rPr>
              <a:t>(High Impact)</a:t>
            </a:r>
          </a:p>
        </p:txBody>
      </p:sp>
      <p:sp>
        <p:nvSpPr>
          <p:cNvPr id="14" name="TextBox 13">
            <a:extLst>
              <a:ext uri="{FF2B5EF4-FFF2-40B4-BE49-F238E27FC236}">
                <a16:creationId xmlns:a16="http://schemas.microsoft.com/office/drawing/2014/main" id="{D54701C1-66E3-4C31-7890-79C1BE4AECA8}"/>
              </a:ext>
            </a:extLst>
          </p:cNvPr>
          <p:cNvSpPr txBox="1">
            <a:spLocks/>
          </p:cNvSpPr>
          <p:nvPr/>
        </p:nvSpPr>
        <p:spPr>
          <a:xfrm>
            <a:off x="7573390" y="3863045"/>
            <a:ext cx="878627" cy="307777"/>
          </a:xfrm>
          <a:prstGeom prst="rect">
            <a:avLst/>
          </a:prstGeom>
          <a:noFill/>
        </p:spPr>
        <p:txBody>
          <a:bodyPr wrap="square" lIns="0" tIns="0" rIns="0" bIns="0" rtlCol="0">
            <a:spAutoFit/>
          </a:bodyPr>
          <a:lstStyle/>
          <a:p>
            <a:pPr algn="ctr" defTabSz="685800">
              <a:defRPr/>
            </a:pPr>
            <a:r>
              <a:rPr lang="en-GB" sz="1000" b="1" kern="0" dirty="0">
                <a:solidFill>
                  <a:srgbClr val="FF412C"/>
                </a:solidFill>
                <a:latin typeface="Arial"/>
              </a:rPr>
              <a:t>Weaknesses</a:t>
            </a:r>
          </a:p>
          <a:p>
            <a:pPr algn="ctr" defTabSz="685800">
              <a:defRPr/>
            </a:pPr>
            <a:r>
              <a:rPr lang="en-GB" sz="1000" b="1" kern="0" dirty="0">
                <a:solidFill>
                  <a:srgbClr val="FF412C"/>
                </a:solidFill>
                <a:latin typeface="Arial"/>
              </a:rPr>
              <a:t>(High Priority)</a:t>
            </a:r>
          </a:p>
        </p:txBody>
      </p:sp>
      <p:sp>
        <p:nvSpPr>
          <p:cNvPr id="15" name="TextBox 14">
            <a:extLst>
              <a:ext uri="{FF2B5EF4-FFF2-40B4-BE49-F238E27FC236}">
                <a16:creationId xmlns:a16="http://schemas.microsoft.com/office/drawing/2014/main" id="{B912961A-C56D-FA72-833C-923E3C19B367}"/>
              </a:ext>
            </a:extLst>
          </p:cNvPr>
          <p:cNvSpPr txBox="1"/>
          <p:nvPr/>
        </p:nvSpPr>
        <p:spPr>
          <a:xfrm>
            <a:off x="1022194" y="3736016"/>
            <a:ext cx="878627" cy="307777"/>
          </a:xfrm>
          <a:prstGeom prst="rect">
            <a:avLst/>
          </a:prstGeom>
          <a:noFill/>
        </p:spPr>
        <p:txBody>
          <a:bodyPr wrap="square" lIns="0" tIns="0" rIns="0" bIns="0" rtlCol="0">
            <a:spAutoFit/>
          </a:bodyPr>
          <a:lstStyle/>
          <a:p>
            <a:pPr algn="ctr" defTabSz="685800">
              <a:defRPr/>
            </a:pPr>
            <a:r>
              <a:rPr lang="en-GB" sz="1000" kern="0" dirty="0">
                <a:solidFill>
                  <a:srgbClr val="FF0000"/>
                </a:solidFill>
                <a:latin typeface="Arial"/>
              </a:rPr>
              <a:t>Weaknesses</a:t>
            </a:r>
          </a:p>
          <a:p>
            <a:pPr algn="ctr" defTabSz="685800">
              <a:defRPr/>
            </a:pPr>
            <a:r>
              <a:rPr lang="en-GB" sz="1000" kern="0" dirty="0">
                <a:solidFill>
                  <a:srgbClr val="FF0000"/>
                </a:solidFill>
                <a:latin typeface="Arial"/>
              </a:rPr>
              <a:t>(Low Priority)</a:t>
            </a:r>
          </a:p>
        </p:txBody>
      </p:sp>
      <p:sp>
        <p:nvSpPr>
          <p:cNvPr id="16" name="TextBox 15">
            <a:extLst>
              <a:ext uri="{FF2B5EF4-FFF2-40B4-BE49-F238E27FC236}">
                <a16:creationId xmlns:a16="http://schemas.microsoft.com/office/drawing/2014/main" id="{70169B8D-DA9D-459C-C74F-7B7BF3D90AC4}"/>
              </a:ext>
            </a:extLst>
          </p:cNvPr>
          <p:cNvSpPr txBox="1"/>
          <p:nvPr/>
        </p:nvSpPr>
        <p:spPr>
          <a:xfrm>
            <a:off x="1102180" y="1361392"/>
            <a:ext cx="762142" cy="307777"/>
          </a:xfrm>
          <a:prstGeom prst="rect">
            <a:avLst/>
          </a:prstGeom>
          <a:noFill/>
        </p:spPr>
        <p:txBody>
          <a:bodyPr wrap="square" lIns="0" tIns="0" rIns="0" bIns="0" rtlCol="0">
            <a:spAutoFit/>
          </a:bodyPr>
          <a:lstStyle/>
          <a:p>
            <a:pPr algn="ctr" defTabSz="685800">
              <a:defRPr/>
            </a:pPr>
            <a:r>
              <a:rPr lang="en-GB" sz="1000" kern="0" dirty="0">
                <a:latin typeface="Arial"/>
              </a:rPr>
              <a:t>Strengths</a:t>
            </a:r>
          </a:p>
          <a:p>
            <a:pPr algn="ctr" defTabSz="685800">
              <a:defRPr/>
            </a:pPr>
            <a:r>
              <a:rPr lang="en-GB" sz="1000" kern="0" dirty="0">
                <a:latin typeface="Arial"/>
              </a:rPr>
              <a:t>(Low Impact)</a:t>
            </a:r>
          </a:p>
        </p:txBody>
      </p:sp>
      <p:sp>
        <p:nvSpPr>
          <p:cNvPr id="18" name="TextBox 17">
            <a:extLst>
              <a:ext uri="{FF2B5EF4-FFF2-40B4-BE49-F238E27FC236}">
                <a16:creationId xmlns:a16="http://schemas.microsoft.com/office/drawing/2014/main" id="{E4312FCC-A40B-6FCD-958A-C387E35ACBDB}"/>
              </a:ext>
            </a:extLst>
          </p:cNvPr>
          <p:cNvSpPr txBox="1"/>
          <p:nvPr/>
        </p:nvSpPr>
        <p:spPr>
          <a:xfrm>
            <a:off x="281347" y="285995"/>
            <a:ext cx="8862653" cy="738664"/>
          </a:xfrm>
          <a:prstGeom prst="rect">
            <a:avLst/>
          </a:prstGeom>
          <a:noFill/>
        </p:spPr>
        <p:txBody>
          <a:bodyPr wrap="square" lIns="0" tIns="0" rIns="0" bIns="0" rtlCol="0">
            <a:spAutoFit/>
          </a:bodyPr>
          <a:lstStyle/>
          <a:p>
            <a:pPr lvl="0">
              <a:defRPr/>
            </a:pPr>
            <a:r>
              <a:rPr lang="en-US" sz="2400" dirty="0">
                <a:solidFill>
                  <a:schemeClr val="bg1"/>
                </a:solidFill>
              </a:rPr>
              <a:t>Trust will drive future growth in financial services; through products &amp; advice that genuinely support consumer decisions</a:t>
            </a:r>
          </a:p>
        </p:txBody>
      </p:sp>
      <p:sp>
        <p:nvSpPr>
          <p:cNvPr id="19" name="TextBox 18">
            <a:extLst>
              <a:ext uri="{FF2B5EF4-FFF2-40B4-BE49-F238E27FC236}">
                <a16:creationId xmlns:a16="http://schemas.microsoft.com/office/drawing/2014/main" id="{B7C4C7D8-4BC2-EAA0-91F3-0B6864A712CC}"/>
              </a:ext>
            </a:extLst>
          </p:cNvPr>
          <p:cNvSpPr txBox="1"/>
          <p:nvPr/>
        </p:nvSpPr>
        <p:spPr>
          <a:xfrm>
            <a:off x="4015194" y="4189924"/>
            <a:ext cx="1223226" cy="126958"/>
          </a:xfrm>
          <a:prstGeom prst="rect">
            <a:avLst/>
          </a:prstGeom>
          <a:solidFill>
            <a:srgbClr val="FFFFFF"/>
          </a:solidFill>
          <a:ln>
            <a:solidFill>
              <a:schemeClr val="tx1"/>
            </a:solidFill>
          </a:ln>
        </p:spPr>
        <p:txBody>
          <a:bodyPr wrap="square" lIns="0" tIns="0" rIns="0" bIns="0" rtlCol="0">
            <a:spAutoFit/>
          </a:bodyPr>
          <a:lstStyle/>
          <a:p>
            <a:pPr algn="ctr"/>
            <a:r>
              <a:rPr lang="en-GB" sz="825" dirty="0"/>
              <a:t>Relative importance %</a:t>
            </a:r>
          </a:p>
        </p:txBody>
      </p:sp>
      <p:sp>
        <p:nvSpPr>
          <p:cNvPr id="20" name="TextBox 19">
            <a:extLst>
              <a:ext uri="{FF2B5EF4-FFF2-40B4-BE49-F238E27FC236}">
                <a16:creationId xmlns:a16="http://schemas.microsoft.com/office/drawing/2014/main" id="{7E5EA562-365B-B514-97A5-D2C4CB3DE21C}"/>
              </a:ext>
            </a:extLst>
          </p:cNvPr>
          <p:cNvSpPr txBox="1"/>
          <p:nvPr/>
        </p:nvSpPr>
        <p:spPr>
          <a:xfrm rot="16200000">
            <a:off x="490938" y="2607360"/>
            <a:ext cx="799057" cy="126958"/>
          </a:xfrm>
          <a:prstGeom prst="rect">
            <a:avLst/>
          </a:prstGeom>
          <a:solidFill>
            <a:srgbClr val="FFFFFF"/>
          </a:solidFill>
          <a:ln>
            <a:solidFill>
              <a:schemeClr val="tx1"/>
            </a:solidFill>
          </a:ln>
        </p:spPr>
        <p:txBody>
          <a:bodyPr wrap="square" lIns="0" tIns="0" rIns="0" bIns="0" rtlCol="0">
            <a:spAutoFit/>
          </a:bodyPr>
          <a:lstStyle/>
          <a:p>
            <a:pPr algn="ctr"/>
            <a:r>
              <a:rPr lang="en-GB" sz="825" dirty="0"/>
              <a:t>Agree %</a:t>
            </a:r>
          </a:p>
        </p:txBody>
      </p:sp>
      <p:cxnSp>
        <p:nvCxnSpPr>
          <p:cNvPr id="22" name="Straight Connector 21">
            <a:extLst>
              <a:ext uri="{FF2B5EF4-FFF2-40B4-BE49-F238E27FC236}">
                <a16:creationId xmlns:a16="http://schemas.microsoft.com/office/drawing/2014/main" id="{10F534F6-F8FE-292B-9D5B-ECA713403C12}"/>
              </a:ext>
            </a:extLst>
          </p:cNvPr>
          <p:cNvCxnSpPr>
            <a:cxnSpLocks/>
          </p:cNvCxnSpPr>
          <p:nvPr/>
        </p:nvCxnSpPr>
        <p:spPr>
          <a:xfrm>
            <a:off x="4613474" y="1433899"/>
            <a:ext cx="10760" cy="2715253"/>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1D665B4F-205B-A940-A374-6447E5C5320F}"/>
              </a:ext>
            </a:extLst>
          </p:cNvPr>
          <p:cNvGrpSpPr/>
          <p:nvPr/>
        </p:nvGrpSpPr>
        <p:grpSpPr>
          <a:xfrm>
            <a:off x="1048481" y="2164614"/>
            <a:ext cx="790239" cy="267983"/>
            <a:chOff x="1418029" y="3275873"/>
            <a:chExt cx="1053652" cy="357310"/>
          </a:xfrm>
          <a:solidFill>
            <a:schemeClr val="bg1"/>
          </a:solidFill>
        </p:grpSpPr>
        <p:sp>
          <p:nvSpPr>
            <p:cNvPr id="25" name="TextBox 24">
              <a:extLst>
                <a:ext uri="{FF2B5EF4-FFF2-40B4-BE49-F238E27FC236}">
                  <a16:creationId xmlns:a16="http://schemas.microsoft.com/office/drawing/2014/main" id="{65BF8096-AEF5-5151-37E8-56AF9B120B27}"/>
                </a:ext>
              </a:extLst>
            </p:cNvPr>
            <p:cNvSpPr txBox="1"/>
            <p:nvPr/>
          </p:nvSpPr>
          <p:spPr>
            <a:xfrm>
              <a:off x="1418029" y="3356185"/>
              <a:ext cx="973827" cy="276998"/>
            </a:xfrm>
            <a:prstGeom prst="rect">
              <a:avLst/>
            </a:prstGeom>
            <a:solidFill>
              <a:schemeClr val="bg2"/>
            </a:solidFill>
            <a:ln>
              <a:noFill/>
            </a:ln>
          </p:spPr>
          <p:txBody>
            <a:bodyPr wrap="square" lIns="0" tIns="0" rIns="0" bIns="0" rtlCol="0">
              <a:spAutoFit/>
            </a:bodyPr>
            <a:lstStyle/>
            <a:p>
              <a:pPr algn="l"/>
              <a:r>
                <a:rPr lang="en-GB" sz="675" dirty="0"/>
                <a:t>This product is affordable for me</a:t>
              </a:r>
            </a:p>
          </p:txBody>
        </p:sp>
        <p:sp>
          <p:nvSpPr>
            <p:cNvPr id="26" name="Oval 25">
              <a:extLst>
                <a:ext uri="{FF2B5EF4-FFF2-40B4-BE49-F238E27FC236}">
                  <a16:creationId xmlns:a16="http://schemas.microsoft.com/office/drawing/2014/main" id="{3B5D0EFB-1AD3-159B-F24A-E630DE082CB9}"/>
                </a:ext>
              </a:extLst>
            </p:cNvPr>
            <p:cNvSpPr/>
            <p:nvPr/>
          </p:nvSpPr>
          <p:spPr>
            <a:xfrm>
              <a:off x="2398476" y="3275873"/>
              <a:ext cx="73205" cy="6778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050">
                <a:solidFill>
                  <a:schemeClr val="tx1"/>
                </a:solidFill>
              </a:endParaRPr>
            </a:p>
          </p:txBody>
        </p:sp>
      </p:grpSp>
      <p:grpSp>
        <p:nvGrpSpPr>
          <p:cNvPr id="27" name="Group 26">
            <a:extLst>
              <a:ext uri="{FF2B5EF4-FFF2-40B4-BE49-F238E27FC236}">
                <a16:creationId xmlns:a16="http://schemas.microsoft.com/office/drawing/2014/main" id="{D1E27BBB-1FC8-04A4-BBCD-5C2ED77F5BB8}"/>
              </a:ext>
            </a:extLst>
          </p:cNvPr>
          <p:cNvGrpSpPr/>
          <p:nvPr/>
        </p:nvGrpSpPr>
        <p:grpSpPr>
          <a:xfrm>
            <a:off x="3192911" y="3572003"/>
            <a:ext cx="1107175" cy="207749"/>
            <a:chOff x="4631866" y="4030995"/>
            <a:chExt cx="1476233" cy="276998"/>
          </a:xfrm>
          <a:solidFill>
            <a:schemeClr val="bg1"/>
          </a:solidFill>
        </p:grpSpPr>
        <p:sp>
          <p:nvSpPr>
            <p:cNvPr id="28" name="TextBox 27">
              <a:extLst>
                <a:ext uri="{FF2B5EF4-FFF2-40B4-BE49-F238E27FC236}">
                  <a16:creationId xmlns:a16="http://schemas.microsoft.com/office/drawing/2014/main" id="{0503C71B-8D95-E430-B1EC-35B11F05F084}"/>
                </a:ext>
              </a:extLst>
            </p:cNvPr>
            <p:cNvSpPr txBox="1"/>
            <p:nvPr/>
          </p:nvSpPr>
          <p:spPr>
            <a:xfrm>
              <a:off x="4631866" y="4030995"/>
              <a:ext cx="1355350" cy="276998"/>
            </a:xfrm>
            <a:prstGeom prst="rect">
              <a:avLst/>
            </a:prstGeom>
            <a:solidFill>
              <a:schemeClr val="bg2"/>
            </a:solidFill>
            <a:ln>
              <a:noFill/>
            </a:ln>
          </p:spPr>
          <p:txBody>
            <a:bodyPr wrap="square" lIns="0" tIns="0" rIns="0" bIns="0" rtlCol="0">
              <a:spAutoFit/>
            </a:bodyPr>
            <a:lstStyle/>
            <a:p>
              <a:pPr algn="l"/>
              <a:r>
                <a:rPr lang="en-GB" sz="675" dirty="0"/>
                <a:t>This product will help me reach my financial goals</a:t>
              </a:r>
            </a:p>
          </p:txBody>
        </p:sp>
        <p:sp>
          <p:nvSpPr>
            <p:cNvPr id="29" name="Oval 28">
              <a:extLst>
                <a:ext uri="{FF2B5EF4-FFF2-40B4-BE49-F238E27FC236}">
                  <a16:creationId xmlns:a16="http://schemas.microsoft.com/office/drawing/2014/main" id="{2B197A7A-F453-45B7-61EF-380BDD3FE33F}"/>
                </a:ext>
              </a:extLst>
            </p:cNvPr>
            <p:cNvSpPr/>
            <p:nvPr/>
          </p:nvSpPr>
          <p:spPr>
            <a:xfrm>
              <a:off x="6034894" y="4126972"/>
              <a:ext cx="73205" cy="6778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050">
                <a:solidFill>
                  <a:schemeClr val="tx1"/>
                </a:solidFill>
              </a:endParaRPr>
            </a:p>
          </p:txBody>
        </p:sp>
      </p:grpSp>
      <p:grpSp>
        <p:nvGrpSpPr>
          <p:cNvPr id="33" name="Group 32">
            <a:extLst>
              <a:ext uri="{FF2B5EF4-FFF2-40B4-BE49-F238E27FC236}">
                <a16:creationId xmlns:a16="http://schemas.microsoft.com/office/drawing/2014/main" id="{9C959B50-445D-44E3-4ABA-17AD1E16E2F3}"/>
              </a:ext>
            </a:extLst>
          </p:cNvPr>
          <p:cNvGrpSpPr/>
          <p:nvPr/>
        </p:nvGrpSpPr>
        <p:grpSpPr>
          <a:xfrm>
            <a:off x="3115003" y="1550469"/>
            <a:ext cx="1139753" cy="207749"/>
            <a:chOff x="4049763" y="2447949"/>
            <a:chExt cx="1519670" cy="276998"/>
          </a:xfrm>
          <a:solidFill>
            <a:schemeClr val="bg1"/>
          </a:solidFill>
        </p:grpSpPr>
        <p:sp>
          <p:nvSpPr>
            <p:cNvPr id="34" name="TextBox 33">
              <a:extLst>
                <a:ext uri="{FF2B5EF4-FFF2-40B4-BE49-F238E27FC236}">
                  <a16:creationId xmlns:a16="http://schemas.microsoft.com/office/drawing/2014/main" id="{E95D1110-F238-0C66-1312-6280903635EF}"/>
                </a:ext>
              </a:extLst>
            </p:cNvPr>
            <p:cNvSpPr txBox="1"/>
            <p:nvPr/>
          </p:nvSpPr>
          <p:spPr>
            <a:xfrm>
              <a:off x="4214082" y="2447949"/>
              <a:ext cx="1355351" cy="276998"/>
            </a:xfrm>
            <a:prstGeom prst="rect">
              <a:avLst/>
            </a:prstGeom>
            <a:solidFill>
              <a:schemeClr val="bg2"/>
            </a:solidFill>
            <a:ln>
              <a:noFill/>
            </a:ln>
          </p:spPr>
          <p:txBody>
            <a:bodyPr wrap="square" lIns="0" tIns="0" rIns="0" bIns="0" rtlCol="0">
              <a:spAutoFit/>
            </a:bodyPr>
            <a:lstStyle/>
            <a:p>
              <a:pPr algn="l"/>
              <a:r>
                <a:rPr lang="en-GB" sz="675" dirty="0"/>
                <a:t>This was the right product for me when I took it out</a:t>
              </a:r>
            </a:p>
          </p:txBody>
        </p:sp>
        <p:sp>
          <p:nvSpPr>
            <p:cNvPr id="35" name="Oval 34">
              <a:extLst>
                <a:ext uri="{FF2B5EF4-FFF2-40B4-BE49-F238E27FC236}">
                  <a16:creationId xmlns:a16="http://schemas.microsoft.com/office/drawing/2014/main" id="{324444CA-19D7-9F32-B0AA-A57A234B13EA}"/>
                </a:ext>
              </a:extLst>
            </p:cNvPr>
            <p:cNvSpPr/>
            <p:nvPr/>
          </p:nvSpPr>
          <p:spPr>
            <a:xfrm>
              <a:off x="4049763" y="2525157"/>
              <a:ext cx="73205" cy="6778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050">
                <a:solidFill>
                  <a:schemeClr val="tx1"/>
                </a:solidFill>
              </a:endParaRPr>
            </a:p>
          </p:txBody>
        </p:sp>
      </p:grpSp>
      <p:grpSp>
        <p:nvGrpSpPr>
          <p:cNvPr id="36" name="Group 35">
            <a:extLst>
              <a:ext uri="{FF2B5EF4-FFF2-40B4-BE49-F238E27FC236}">
                <a16:creationId xmlns:a16="http://schemas.microsoft.com/office/drawing/2014/main" id="{BBC02292-683D-142D-9A31-00F456305D05}"/>
              </a:ext>
            </a:extLst>
          </p:cNvPr>
          <p:cNvGrpSpPr/>
          <p:nvPr/>
        </p:nvGrpSpPr>
        <p:grpSpPr>
          <a:xfrm>
            <a:off x="5330936" y="1705006"/>
            <a:ext cx="1043384" cy="207749"/>
            <a:chOff x="7190908" y="3039171"/>
            <a:chExt cx="1391179" cy="276999"/>
          </a:xfrm>
          <a:solidFill>
            <a:schemeClr val="bg1"/>
          </a:solidFill>
        </p:grpSpPr>
        <p:sp>
          <p:nvSpPr>
            <p:cNvPr id="37" name="TextBox 36">
              <a:extLst>
                <a:ext uri="{FF2B5EF4-FFF2-40B4-BE49-F238E27FC236}">
                  <a16:creationId xmlns:a16="http://schemas.microsoft.com/office/drawing/2014/main" id="{E9D1BE21-EBEF-6247-A407-862991CFDD8A}"/>
                </a:ext>
              </a:extLst>
            </p:cNvPr>
            <p:cNvSpPr txBox="1"/>
            <p:nvPr/>
          </p:nvSpPr>
          <p:spPr>
            <a:xfrm>
              <a:off x="7368624" y="3039171"/>
              <a:ext cx="1213463" cy="276999"/>
            </a:xfrm>
            <a:prstGeom prst="rect">
              <a:avLst/>
            </a:prstGeom>
            <a:solidFill>
              <a:schemeClr val="bg2"/>
            </a:solidFill>
          </p:spPr>
          <p:txBody>
            <a:bodyPr wrap="square" lIns="0" tIns="0" rIns="0" bIns="0" rtlCol="0">
              <a:spAutoFit/>
            </a:bodyPr>
            <a:lstStyle/>
            <a:p>
              <a:pPr algn="l"/>
              <a:r>
                <a:rPr lang="en-GB" sz="675" dirty="0"/>
                <a:t>This product is suitable for my needs</a:t>
              </a:r>
            </a:p>
          </p:txBody>
        </p:sp>
        <p:sp>
          <p:nvSpPr>
            <p:cNvPr id="38" name="Oval 37">
              <a:extLst>
                <a:ext uri="{FF2B5EF4-FFF2-40B4-BE49-F238E27FC236}">
                  <a16:creationId xmlns:a16="http://schemas.microsoft.com/office/drawing/2014/main" id="{66F9AA2F-41C4-334A-41C7-9C5557F50C6A}"/>
                </a:ext>
              </a:extLst>
            </p:cNvPr>
            <p:cNvSpPr/>
            <p:nvPr/>
          </p:nvSpPr>
          <p:spPr>
            <a:xfrm>
              <a:off x="7190908" y="3215794"/>
              <a:ext cx="73205" cy="6778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050">
                <a:solidFill>
                  <a:schemeClr val="tx1"/>
                </a:solidFill>
              </a:endParaRPr>
            </a:p>
          </p:txBody>
        </p:sp>
      </p:grpSp>
      <p:grpSp>
        <p:nvGrpSpPr>
          <p:cNvPr id="39" name="Group 38">
            <a:extLst>
              <a:ext uri="{FF2B5EF4-FFF2-40B4-BE49-F238E27FC236}">
                <a16:creationId xmlns:a16="http://schemas.microsoft.com/office/drawing/2014/main" id="{3BCA08D1-20DE-1271-D38A-360CCD9325F7}"/>
              </a:ext>
            </a:extLst>
          </p:cNvPr>
          <p:cNvGrpSpPr/>
          <p:nvPr/>
        </p:nvGrpSpPr>
        <p:grpSpPr>
          <a:xfrm>
            <a:off x="4960858" y="2314076"/>
            <a:ext cx="1055383" cy="311624"/>
            <a:chOff x="7190160" y="3679049"/>
            <a:chExt cx="1407177" cy="415498"/>
          </a:xfrm>
          <a:solidFill>
            <a:schemeClr val="bg1"/>
          </a:solidFill>
        </p:grpSpPr>
        <p:sp>
          <p:nvSpPr>
            <p:cNvPr id="40" name="TextBox 39">
              <a:extLst>
                <a:ext uri="{FF2B5EF4-FFF2-40B4-BE49-F238E27FC236}">
                  <a16:creationId xmlns:a16="http://schemas.microsoft.com/office/drawing/2014/main" id="{1B11986A-6E62-6A9C-BBAA-C1AA11C0B45C}"/>
                </a:ext>
              </a:extLst>
            </p:cNvPr>
            <p:cNvSpPr txBox="1"/>
            <p:nvPr/>
          </p:nvSpPr>
          <p:spPr>
            <a:xfrm>
              <a:off x="7383875" y="3679049"/>
              <a:ext cx="1213462" cy="415498"/>
            </a:xfrm>
            <a:prstGeom prst="rect">
              <a:avLst/>
            </a:prstGeom>
            <a:solidFill>
              <a:schemeClr val="bg2"/>
            </a:solidFill>
          </p:spPr>
          <p:txBody>
            <a:bodyPr wrap="square" lIns="0" tIns="0" rIns="0" bIns="0" rtlCol="0">
              <a:spAutoFit/>
            </a:bodyPr>
            <a:lstStyle/>
            <a:p>
              <a:pPr algn="l"/>
              <a:r>
                <a:rPr lang="en-GB" sz="675" dirty="0"/>
                <a:t>This brand communicates with me clearly and effectively</a:t>
              </a:r>
            </a:p>
          </p:txBody>
        </p:sp>
        <p:sp>
          <p:nvSpPr>
            <p:cNvPr id="41" name="Oval 40">
              <a:extLst>
                <a:ext uri="{FF2B5EF4-FFF2-40B4-BE49-F238E27FC236}">
                  <a16:creationId xmlns:a16="http://schemas.microsoft.com/office/drawing/2014/main" id="{ACA00ED9-7E8D-A34F-5C5B-9B4EA66A9267}"/>
                </a:ext>
              </a:extLst>
            </p:cNvPr>
            <p:cNvSpPr/>
            <p:nvPr/>
          </p:nvSpPr>
          <p:spPr>
            <a:xfrm>
              <a:off x="7190160" y="3956231"/>
              <a:ext cx="73205" cy="6778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050">
                <a:solidFill>
                  <a:schemeClr val="tx1"/>
                </a:solidFill>
              </a:endParaRPr>
            </a:p>
          </p:txBody>
        </p:sp>
      </p:grpSp>
      <p:cxnSp>
        <p:nvCxnSpPr>
          <p:cNvPr id="42" name="Straight Connector 41">
            <a:extLst>
              <a:ext uri="{FF2B5EF4-FFF2-40B4-BE49-F238E27FC236}">
                <a16:creationId xmlns:a16="http://schemas.microsoft.com/office/drawing/2014/main" id="{DAA87DA5-6B65-38D8-91BD-04B9063C3645}"/>
              </a:ext>
            </a:extLst>
          </p:cNvPr>
          <p:cNvCxnSpPr/>
          <p:nvPr/>
        </p:nvCxnSpPr>
        <p:spPr>
          <a:xfrm flipH="1">
            <a:off x="952871" y="2668481"/>
            <a:ext cx="7180709"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B56677CE-3F7B-CBA0-1E86-A315C8789002}"/>
              </a:ext>
            </a:extLst>
          </p:cNvPr>
          <p:cNvGrpSpPr/>
          <p:nvPr/>
        </p:nvGrpSpPr>
        <p:grpSpPr>
          <a:xfrm>
            <a:off x="7302851" y="2781923"/>
            <a:ext cx="1337471" cy="369332"/>
            <a:chOff x="9562417" y="4342485"/>
            <a:chExt cx="1783294" cy="492443"/>
          </a:xfrm>
          <a:solidFill>
            <a:schemeClr val="bg1"/>
          </a:solidFill>
        </p:grpSpPr>
        <p:sp>
          <p:nvSpPr>
            <p:cNvPr id="55" name="TextBox 54">
              <a:extLst>
                <a:ext uri="{FF2B5EF4-FFF2-40B4-BE49-F238E27FC236}">
                  <a16:creationId xmlns:a16="http://schemas.microsoft.com/office/drawing/2014/main" id="{01BE8E8F-4D6A-5F4B-D586-2AA432CD98CC}"/>
                </a:ext>
              </a:extLst>
            </p:cNvPr>
            <p:cNvSpPr txBox="1"/>
            <p:nvPr/>
          </p:nvSpPr>
          <p:spPr>
            <a:xfrm>
              <a:off x="9771145" y="4342485"/>
              <a:ext cx="1574566" cy="492443"/>
            </a:xfrm>
            <a:prstGeom prst="rect">
              <a:avLst/>
            </a:prstGeom>
            <a:solidFill>
              <a:schemeClr val="bg1">
                <a:lumMod val="90000"/>
              </a:schemeClr>
            </a:solidFill>
          </p:spPr>
          <p:txBody>
            <a:bodyPr wrap="square" lIns="0" tIns="0" rIns="0" bIns="0" rtlCol="0">
              <a:spAutoFit/>
            </a:bodyPr>
            <a:lstStyle/>
            <a:p>
              <a:pPr algn="ctr"/>
              <a:r>
                <a:rPr lang="en-GB" sz="800" dirty="0"/>
                <a:t>The level of customer service from this brand always meets my needs</a:t>
              </a:r>
            </a:p>
          </p:txBody>
        </p:sp>
        <p:sp>
          <p:nvSpPr>
            <p:cNvPr id="56" name="Oval 55">
              <a:extLst>
                <a:ext uri="{FF2B5EF4-FFF2-40B4-BE49-F238E27FC236}">
                  <a16:creationId xmlns:a16="http://schemas.microsoft.com/office/drawing/2014/main" id="{831B6B6E-A0C6-3291-EF6A-73F4B001A572}"/>
                </a:ext>
              </a:extLst>
            </p:cNvPr>
            <p:cNvSpPr/>
            <p:nvPr/>
          </p:nvSpPr>
          <p:spPr>
            <a:xfrm>
              <a:off x="9562417" y="4529625"/>
              <a:ext cx="73205" cy="6778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050">
                <a:solidFill>
                  <a:schemeClr val="tx1"/>
                </a:solidFill>
              </a:endParaRPr>
            </a:p>
          </p:txBody>
        </p:sp>
      </p:grpSp>
      <p:grpSp>
        <p:nvGrpSpPr>
          <p:cNvPr id="45" name="Group 44">
            <a:extLst>
              <a:ext uri="{FF2B5EF4-FFF2-40B4-BE49-F238E27FC236}">
                <a16:creationId xmlns:a16="http://schemas.microsoft.com/office/drawing/2014/main" id="{4675396F-09D9-8EE5-C77E-D2F86CF7D82F}"/>
              </a:ext>
            </a:extLst>
          </p:cNvPr>
          <p:cNvGrpSpPr/>
          <p:nvPr/>
        </p:nvGrpSpPr>
        <p:grpSpPr>
          <a:xfrm>
            <a:off x="6240818" y="3745522"/>
            <a:ext cx="1137479" cy="249189"/>
            <a:chOff x="8124702" y="5215828"/>
            <a:chExt cx="1516639" cy="332253"/>
          </a:xfrm>
        </p:grpSpPr>
        <p:sp>
          <p:nvSpPr>
            <p:cNvPr id="48" name="TextBox 47">
              <a:extLst>
                <a:ext uri="{FF2B5EF4-FFF2-40B4-BE49-F238E27FC236}">
                  <a16:creationId xmlns:a16="http://schemas.microsoft.com/office/drawing/2014/main" id="{FFBC3BF5-01C6-E98B-DBEA-9DBDC93881E3}"/>
                </a:ext>
              </a:extLst>
            </p:cNvPr>
            <p:cNvSpPr txBox="1"/>
            <p:nvPr/>
          </p:nvSpPr>
          <p:spPr>
            <a:xfrm>
              <a:off x="8124702" y="5219786"/>
              <a:ext cx="1355351" cy="328295"/>
            </a:xfrm>
            <a:prstGeom prst="rect">
              <a:avLst/>
            </a:prstGeom>
            <a:solidFill>
              <a:schemeClr val="bg1">
                <a:lumMod val="90000"/>
              </a:schemeClr>
            </a:solidFill>
            <a:ln>
              <a:noFill/>
            </a:ln>
          </p:spPr>
          <p:txBody>
            <a:bodyPr wrap="square" lIns="0" tIns="0" rIns="0" bIns="0" rtlCol="0">
              <a:spAutoFit/>
            </a:bodyPr>
            <a:lstStyle/>
            <a:p>
              <a:pPr algn="ctr"/>
              <a:r>
                <a:rPr lang="en-GB" sz="800" dirty="0"/>
                <a:t>This brand acts in my best interests</a:t>
              </a:r>
            </a:p>
          </p:txBody>
        </p:sp>
        <p:sp>
          <p:nvSpPr>
            <p:cNvPr id="49" name="Oval 48">
              <a:extLst>
                <a:ext uri="{FF2B5EF4-FFF2-40B4-BE49-F238E27FC236}">
                  <a16:creationId xmlns:a16="http://schemas.microsoft.com/office/drawing/2014/main" id="{D0292872-341B-FA17-74FB-67A608BF1CA2}"/>
                </a:ext>
              </a:extLst>
            </p:cNvPr>
            <p:cNvSpPr/>
            <p:nvPr/>
          </p:nvSpPr>
          <p:spPr>
            <a:xfrm>
              <a:off x="9568136" y="5215828"/>
              <a:ext cx="73205" cy="6778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050"/>
            </a:p>
          </p:txBody>
        </p:sp>
      </p:grpSp>
      <p:grpSp>
        <p:nvGrpSpPr>
          <p:cNvPr id="58" name="Group 57">
            <a:extLst>
              <a:ext uri="{FF2B5EF4-FFF2-40B4-BE49-F238E27FC236}">
                <a16:creationId xmlns:a16="http://schemas.microsoft.com/office/drawing/2014/main" id="{126CD0D0-21A5-EC9F-8545-6B6BBDCE99EE}"/>
              </a:ext>
            </a:extLst>
          </p:cNvPr>
          <p:cNvGrpSpPr/>
          <p:nvPr/>
        </p:nvGrpSpPr>
        <p:grpSpPr>
          <a:xfrm>
            <a:off x="6854844" y="2218643"/>
            <a:ext cx="1034896" cy="415499"/>
            <a:chOff x="9555365" y="3349732"/>
            <a:chExt cx="1379862" cy="553998"/>
          </a:xfrm>
          <a:solidFill>
            <a:schemeClr val="bg1"/>
          </a:solidFill>
        </p:grpSpPr>
        <p:sp>
          <p:nvSpPr>
            <p:cNvPr id="62" name="TextBox 61">
              <a:extLst>
                <a:ext uri="{FF2B5EF4-FFF2-40B4-BE49-F238E27FC236}">
                  <a16:creationId xmlns:a16="http://schemas.microsoft.com/office/drawing/2014/main" id="{C7E503F3-A9AA-B006-06E3-6AE82820BF17}"/>
                </a:ext>
              </a:extLst>
            </p:cNvPr>
            <p:cNvSpPr txBox="1"/>
            <p:nvPr/>
          </p:nvSpPr>
          <p:spPr>
            <a:xfrm>
              <a:off x="9721764" y="3349732"/>
              <a:ext cx="1213463" cy="553998"/>
            </a:xfrm>
            <a:prstGeom prst="rect">
              <a:avLst/>
            </a:prstGeom>
            <a:solidFill>
              <a:schemeClr val="bg2"/>
            </a:solidFill>
          </p:spPr>
          <p:txBody>
            <a:bodyPr wrap="square" lIns="0" tIns="0" rIns="0" bIns="0" rtlCol="0">
              <a:spAutoFit/>
            </a:bodyPr>
            <a:lstStyle/>
            <a:p>
              <a:pPr algn="l"/>
              <a:r>
                <a:rPr lang="en-GB" sz="675" dirty="0"/>
                <a:t>This brand offers products and services that are designed to meet my needs</a:t>
              </a:r>
            </a:p>
          </p:txBody>
        </p:sp>
        <p:sp>
          <p:nvSpPr>
            <p:cNvPr id="63" name="Oval 62">
              <a:extLst>
                <a:ext uri="{FF2B5EF4-FFF2-40B4-BE49-F238E27FC236}">
                  <a16:creationId xmlns:a16="http://schemas.microsoft.com/office/drawing/2014/main" id="{13EC9C98-120E-3E3D-A814-133A7C3A7C92}"/>
                </a:ext>
              </a:extLst>
            </p:cNvPr>
            <p:cNvSpPr/>
            <p:nvPr/>
          </p:nvSpPr>
          <p:spPr>
            <a:xfrm>
              <a:off x="9555365" y="3807392"/>
              <a:ext cx="73205" cy="6778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050">
                <a:solidFill>
                  <a:schemeClr val="tx1"/>
                </a:solidFill>
              </a:endParaRPr>
            </a:p>
          </p:txBody>
        </p:sp>
      </p:grpSp>
      <p:grpSp>
        <p:nvGrpSpPr>
          <p:cNvPr id="65" name="Group 64">
            <a:extLst>
              <a:ext uri="{FF2B5EF4-FFF2-40B4-BE49-F238E27FC236}">
                <a16:creationId xmlns:a16="http://schemas.microsoft.com/office/drawing/2014/main" id="{A0A212F6-1CB0-E862-8BBB-DFC6423A7D08}"/>
              </a:ext>
            </a:extLst>
          </p:cNvPr>
          <p:cNvGrpSpPr/>
          <p:nvPr/>
        </p:nvGrpSpPr>
        <p:grpSpPr>
          <a:xfrm>
            <a:off x="4704138" y="3538134"/>
            <a:ext cx="1220622" cy="480471"/>
            <a:chOff x="6317404" y="4963407"/>
            <a:chExt cx="1627496" cy="640627"/>
          </a:xfrm>
          <a:solidFill>
            <a:schemeClr val="bg1"/>
          </a:solidFill>
        </p:grpSpPr>
        <p:sp>
          <p:nvSpPr>
            <p:cNvPr id="69" name="TextBox 68">
              <a:extLst>
                <a:ext uri="{FF2B5EF4-FFF2-40B4-BE49-F238E27FC236}">
                  <a16:creationId xmlns:a16="http://schemas.microsoft.com/office/drawing/2014/main" id="{BA80A2A3-5BC9-CCA9-B221-A2242AC56846}"/>
                </a:ext>
              </a:extLst>
            </p:cNvPr>
            <p:cNvSpPr txBox="1"/>
            <p:nvPr/>
          </p:nvSpPr>
          <p:spPr>
            <a:xfrm>
              <a:off x="6317404" y="5111592"/>
              <a:ext cx="1627496" cy="492442"/>
            </a:xfrm>
            <a:prstGeom prst="rect">
              <a:avLst/>
            </a:prstGeom>
            <a:solidFill>
              <a:schemeClr val="bg1">
                <a:lumMod val="90000"/>
              </a:schemeClr>
            </a:solidFill>
            <a:ln>
              <a:noFill/>
            </a:ln>
          </p:spPr>
          <p:txBody>
            <a:bodyPr wrap="square" lIns="0" tIns="0" rIns="0" bIns="0" rtlCol="0">
              <a:spAutoFit/>
            </a:bodyPr>
            <a:lstStyle/>
            <a:p>
              <a:pPr algn="ctr"/>
              <a:r>
                <a:rPr lang="en-GB" sz="800" dirty="0"/>
                <a:t>This brand helps me make the right decisions connected to my finances</a:t>
              </a:r>
            </a:p>
          </p:txBody>
        </p:sp>
        <p:sp>
          <p:nvSpPr>
            <p:cNvPr id="70" name="Oval 69">
              <a:extLst>
                <a:ext uri="{FF2B5EF4-FFF2-40B4-BE49-F238E27FC236}">
                  <a16:creationId xmlns:a16="http://schemas.microsoft.com/office/drawing/2014/main" id="{D88B0E50-1483-CCEF-67C1-A636C42EDE8E}"/>
                </a:ext>
              </a:extLst>
            </p:cNvPr>
            <p:cNvSpPr/>
            <p:nvPr/>
          </p:nvSpPr>
          <p:spPr>
            <a:xfrm>
              <a:off x="7194019" y="4963407"/>
              <a:ext cx="73205" cy="6778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050" dirty="0">
                <a:solidFill>
                  <a:schemeClr val="tx1"/>
                </a:solidFill>
              </a:endParaRPr>
            </a:p>
          </p:txBody>
        </p:sp>
      </p:grpSp>
      <p:grpSp>
        <p:nvGrpSpPr>
          <p:cNvPr id="72" name="Group 71">
            <a:extLst>
              <a:ext uri="{FF2B5EF4-FFF2-40B4-BE49-F238E27FC236}">
                <a16:creationId xmlns:a16="http://schemas.microsoft.com/office/drawing/2014/main" id="{7E3B8D6C-159C-D967-C529-F5D8582EED04}"/>
              </a:ext>
            </a:extLst>
          </p:cNvPr>
          <p:cNvGrpSpPr/>
          <p:nvPr/>
        </p:nvGrpSpPr>
        <p:grpSpPr>
          <a:xfrm>
            <a:off x="3871790" y="2808556"/>
            <a:ext cx="728963" cy="207749"/>
            <a:chOff x="4855557" y="4142748"/>
            <a:chExt cx="971949" cy="276998"/>
          </a:xfrm>
          <a:solidFill>
            <a:schemeClr val="bg1"/>
          </a:solidFill>
        </p:grpSpPr>
        <p:sp>
          <p:nvSpPr>
            <p:cNvPr id="76" name="TextBox 75">
              <a:extLst>
                <a:ext uri="{FF2B5EF4-FFF2-40B4-BE49-F238E27FC236}">
                  <a16:creationId xmlns:a16="http://schemas.microsoft.com/office/drawing/2014/main" id="{A731312E-63BC-DB91-AED8-3060C5DC6181}"/>
                </a:ext>
              </a:extLst>
            </p:cNvPr>
            <p:cNvSpPr txBox="1"/>
            <p:nvPr/>
          </p:nvSpPr>
          <p:spPr>
            <a:xfrm>
              <a:off x="4994363" y="4142748"/>
              <a:ext cx="833143" cy="276998"/>
            </a:xfrm>
            <a:prstGeom prst="rect">
              <a:avLst/>
            </a:prstGeom>
            <a:solidFill>
              <a:schemeClr val="accent3">
                <a:lumMod val="20000"/>
                <a:lumOff val="80000"/>
              </a:schemeClr>
            </a:solidFill>
            <a:ln>
              <a:noFill/>
            </a:ln>
          </p:spPr>
          <p:txBody>
            <a:bodyPr wrap="square" lIns="0" tIns="0" rIns="0" bIns="0" rtlCol="0">
              <a:spAutoFit/>
            </a:bodyPr>
            <a:lstStyle/>
            <a:p>
              <a:pPr algn="l"/>
              <a:r>
                <a:rPr lang="en-GB" sz="675" dirty="0"/>
                <a:t>This product is fairly priced</a:t>
              </a:r>
            </a:p>
          </p:txBody>
        </p:sp>
        <p:sp>
          <p:nvSpPr>
            <p:cNvPr id="77" name="Oval 76">
              <a:extLst>
                <a:ext uri="{FF2B5EF4-FFF2-40B4-BE49-F238E27FC236}">
                  <a16:creationId xmlns:a16="http://schemas.microsoft.com/office/drawing/2014/main" id="{14F2F279-6CF5-3211-9ECF-9FC5F4B935C8}"/>
                </a:ext>
              </a:extLst>
            </p:cNvPr>
            <p:cNvSpPr/>
            <p:nvPr/>
          </p:nvSpPr>
          <p:spPr>
            <a:xfrm>
              <a:off x="4855557" y="4321570"/>
              <a:ext cx="73205" cy="6778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050">
                <a:solidFill>
                  <a:schemeClr val="tx1"/>
                </a:solidFill>
              </a:endParaRPr>
            </a:p>
          </p:txBody>
        </p:sp>
      </p:grpSp>
      <p:grpSp>
        <p:nvGrpSpPr>
          <p:cNvPr id="79" name="Group 78">
            <a:extLst>
              <a:ext uri="{FF2B5EF4-FFF2-40B4-BE49-F238E27FC236}">
                <a16:creationId xmlns:a16="http://schemas.microsoft.com/office/drawing/2014/main" id="{E9A559B4-4950-D6D4-6135-BC86022E596E}"/>
              </a:ext>
            </a:extLst>
          </p:cNvPr>
          <p:cNvGrpSpPr/>
          <p:nvPr/>
        </p:nvGrpSpPr>
        <p:grpSpPr>
          <a:xfrm>
            <a:off x="2789455" y="2324653"/>
            <a:ext cx="1149959" cy="311623"/>
            <a:chOff x="3652257" y="3497815"/>
            <a:chExt cx="1533279" cy="415498"/>
          </a:xfrm>
          <a:solidFill>
            <a:schemeClr val="bg1"/>
          </a:solidFill>
        </p:grpSpPr>
        <p:sp>
          <p:nvSpPr>
            <p:cNvPr id="83" name="TextBox 82">
              <a:extLst>
                <a:ext uri="{FF2B5EF4-FFF2-40B4-BE49-F238E27FC236}">
                  <a16:creationId xmlns:a16="http://schemas.microsoft.com/office/drawing/2014/main" id="{555FBF98-5D4E-9E9D-550B-42EB986366AA}"/>
                </a:ext>
              </a:extLst>
            </p:cNvPr>
            <p:cNvSpPr txBox="1"/>
            <p:nvPr/>
          </p:nvSpPr>
          <p:spPr>
            <a:xfrm>
              <a:off x="3830185" y="3497815"/>
              <a:ext cx="1355351" cy="415498"/>
            </a:xfrm>
            <a:prstGeom prst="rect">
              <a:avLst/>
            </a:prstGeom>
            <a:solidFill>
              <a:schemeClr val="bg2"/>
            </a:solidFill>
            <a:ln>
              <a:noFill/>
            </a:ln>
          </p:spPr>
          <p:txBody>
            <a:bodyPr wrap="square" lIns="0" tIns="0" rIns="0" bIns="0" rtlCol="0">
              <a:spAutoFit/>
            </a:bodyPr>
            <a:lstStyle/>
            <a:p>
              <a:pPr algn="l"/>
              <a:r>
                <a:rPr lang="en-GB" sz="675" dirty="0"/>
                <a:t>I receive timely and relevant communications about this product</a:t>
              </a:r>
            </a:p>
          </p:txBody>
        </p:sp>
        <p:sp>
          <p:nvSpPr>
            <p:cNvPr id="84" name="Oval 83">
              <a:extLst>
                <a:ext uri="{FF2B5EF4-FFF2-40B4-BE49-F238E27FC236}">
                  <a16:creationId xmlns:a16="http://schemas.microsoft.com/office/drawing/2014/main" id="{B3D21B44-078E-878D-9F12-46CA7E23729E}"/>
                </a:ext>
              </a:extLst>
            </p:cNvPr>
            <p:cNvSpPr/>
            <p:nvPr/>
          </p:nvSpPr>
          <p:spPr>
            <a:xfrm>
              <a:off x="3652257" y="3827439"/>
              <a:ext cx="73205" cy="6778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050">
                <a:solidFill>
                  <a:schemeClr val="tx1"/>
                </a:solidFill>
              </a:endParaRPr>
            </a:p>
          </p:txBody>
        </p:sp>
      </p:grpSp>
      <p:grpSp>
        <p:nvGrpSpPr>
          <p:cNvPr id="86" name="Group 85">
            <a:extLst>
              <a:ext uri="{FF2B5EF4-FFF2-40B4-BE49-F238E27FC236}">
                <a16:creationId xmlns:a16="http://schemas.microsoft.com/office/drawing/2014/main" id="{40AD499A-39D4-4B2C-2125-CAD6E582A64D}"/>
              </a:ext>
            </a:extLst>
          </p:cNvPr>
          <p:cNvGrpSpPr/>
          <p:nvPr/>
        </p:nvGrpSpPr>
        <p:grpSpPr>
          <a:xfrm>
            <a:off x="1765610" y="3086665"/>
            <a:ext cx="860668" cy="311624"/>
            <a:chOff x="2560486" y="5101107"/>
            <a:chExt cx="1147557" cy="415498"/>
          </a:xfrm>
          <a:solidFill>
            <a:schemeClr val="bg1"/>
          </a:solidFill>
        </p:grpSpPr>
        <p:sp>
          <p:nvSpPr>
            <p:cNvPr id="90" name="TextBox 89">
              <a:extLst>
                <a:ext uri="{FF2B5EF4-FFF2-40B4-BE49-F238E27FC236}">
                  <a16:creationId xmlns:a16="http://schemas.microsoft.com/office/drawing/2014/main" id="{99227FCA-5F78-DFCD-9A83-D88ECBFA765A}"/>
                </a:ext>
              </a:extLst>
            </p:cNvPr>
            <p:cNvSpPr txBox="1"/>
            <p:nvPr/>
          </p:nvSpPr>
          <p:spPr>
            <a:xfrm>
              <a:off x="2560486" y="5101107"/>
              <a:ext cx="973826" cy="415498"/>
            </a:xfrm>
            <a:prstGeom prst="rect">
              <a:avLst/>
            </a:prstGeom>
            <a:solidFill>
              <a:schemeClr val="bg2"/>
            </a:solidFill>
            <a:ln>
              <a:noFill/>
            </a:ln>
          </p:spPr>
          <p:txBody>
            <a:bodyPr wrap="square" lIns="0" tIns="0" rIns="0" bIns="0" rtlCol="0">
              <a:spAutoFit/>
            </a:bodyPr>
            <a:lstStyle/>
            <a:p>
              <a:pPr algn="l"/>
              <a:r>
                <a:rPr lang="en-GB" sz="675" dirty="0"/>
                <a:t>This helps protect me from financial harm</a:t>
              </a:r>
            </a:p>
          </p:txBody>
        </p:sp>
        <p:sp>
          <p:nvSpPr>
            <p:cNvPr id="91" name="Oval 90">
              <a:extLst>
                <a:ext uri="{FF2B5EF4-FFF2-40B4-BE49-F238E27FC236}">
                  <a16:creationId xmlns:a16="http://schemas.microsoft.com/office/drawing/2014/main" id="{F347A305-44E7-7768-3723-7F5342C87732}"/>
                </a:ext>
              </a:extLst>
            </p:cNvPr>
            <p:cNvSpPr/>
            <p:nvPr/>
          </p:nvSpPr>
          <p:spPr>
            <a:xfrm>
              <a:off x="3634838" y="5247855"/>
              <a:ext cx="73205" cy="6778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050" dirty="0">
                <a:solidFill>
                  <a:schemeClr val="tx1"/>
                </a:solidFill>
              </a:endParaRPr>
            </a:p>
          </p:txBody>
        </p:sp>
      </p:grpSp>
      <p:grpSp>
        <p:nvGrpSpPr>
          <p:cNvPr id="93" name="Group 92">
            <a:extLst>
              <a:ext uri="{FF2B5EF4-FFF2-40B4-BE49-F238E27FC236}">
                <a16:creationId xmlns:a16="http://schemas.microsoft.com/office/drawing/2014/main" id="{265A1939-7D0E-6703-B5DA-38C549946408}"/>
              </a:ext>
            </a:extLst>
          </p:cNvPr>
          <p:cNvGrpSpPr/>
          <p:nvPr/>
        </p:nvGrpSpPr>
        <p:grpSpPr>
          <a:xfrm>
            <a:off x="2052122" y="1766664"/>
            <a:ext cx="1169345" cy="311623"/>
            <a:chOff x="2467174" y="3155335"/>
            <a:chExt cx="1559126" cy="415498"/>
          </a:xfrm>
          <a:solidFill>
            <a:schemeClr val="bg1"/>
          </a:solidFill>
        </p:grpSpPr>
        <p:sp>
          <p:nvSpPr>
            <p:cNvPr id="97" name="TextBox 96">
              <a:extLst>
                <a:ext uri="{FF2B5EF4-FFF2-40B4-BE49-F238E27FC236}">
                  <a16:creationId xmlns:a16="http://schemas.microsoft.com/office/drawing/2014/main" id="{49332FF1-E6A1-38FB-DED8-8C52070BD627}"/>
                </a:ext>
              </a:extLst>
            </p:cNvPr>
            <p:cNvSpPr txBox="1"/>
            <p:nvPr/>
          </p:nvSpPr>
          <p:spPr>
            <a:xfrm>
              <a:off x="2631325" y="3155335"/>
              <a:ext cx="1394975" cy="415498"/>
            </a:xfrm>
            <a:prstGeom prst="rect">
              <a:avLst/>
            </a:prstGeom>
            <a:solidFill>
              <a:schemeClr val="bg2"/>
            </a:solidFill>
            <a:ln>
              <a:noFill/>
            </a:ln>
          </p:spPr>
          <p:txBody>
            <a:bodyPr wrap="square" lIns="0" tIns="0" rIns="0" bIns="0" rtlCol="0">
              <a:spAutoFit/>
            </a:bodyPr>
            <a:lstStyle/>
            <a:p>
              <a:pPr algn="l"/>
              <a:r>
                <a:rPr lang="en-GB" sz="675" dirty="0"/>
                <a:t>I understand the main features and benefits of this product </a:t>
              </a:r>
            </a:p>
          </p:txBody>
        </p:sp>
        <p:sp>
          <p:nvSpPr>
            <p:cNvPr id="98" name="Oval 97">
              <a:extLst>
                <a:ext uri="{FF2B5EF4-FFF2-40B4-BE49-F238E27FC236}">
                  <a16:creationId xmlns:a16="http://schemas.microsoft.com/office/drawing/2014/main" id="{CA56CA76-B8AD-81B0-E1EB-7B40AFA68F0F}"/>
                </a:ext>
              </a:extLst>
            </p:cNvPr>
            <p:cNvSpPr/>
            <p:nvPr/>
          </p:nvSpPr>
          <p:spPr>
            <a:xfrm>
              <a:off x="2467174" y="3275873"/>
              <a:ext cx="73205" cy="6778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050">
                <a:solidFill>
                  <a:schemeClr val="tx1"/>
                </a:solidFill>
              </a:endParaRPr>
            </a:p>
          </p:txBody>
        </p:sp>
      </p:grpSp>
      <p:grpSp>
        <p:nvGrpSpPr>
          <p:cNvPr id="100" name="Group 99">
            <a:extLst>
              <a:ext uri="{FF2B5EF4-FFF2-40B4-BE49-F238E27FC236}">
                <a16:creationId xmlns:a16="http://schemas.microsoft.com/office/drawing/2014/main" id="{ADAB923B-AE49-2A10-8178-60CAEA13E0C5}"/>
              </a:ext>
            </a:extLst>
          </p:cNvPr>
          <p:cNvGrpSpPr/>
          <p:nvPr/>
        </p:nvGrpSpPr>
        <p:grpSpPr>
          <a:xfrm>
            <a:off x="6183777" y="3099419"/>
            <a:ext cx="1173978" cy="246221"/>
            <a:chOff x="6183777" y="3099419"/>
            <a:chExt cx="1173978" cy="246221"/>
          </a:xfrm>
        </p:grpSpPr>
        <p:sp>
          <p:nvSpPr>
            <p:cNvPr id="31" name="TextBox 30">
              <a:extLst>
                <a:ext uri="{FF2B5EF4-FFF2-40B4-BE49-F238E27FC236}">
                  <a16:creationId xmlns:a16="http://schemas.microsoft.com/office/drawing/2014/main" id="{D3DBE1C9-11E3-C497-9EAE-A5AF002237A6}"/>
                </a:ext>
              </a:extLst>
            </p:cNvPr>
            <p:cNvSpPr txBox="1"/>
            <p:nvPr/>
          </p:nvSpPr>
          <p:spPr>
            <a:xfrm>
              <a:off x="6183777" y="3099419"/>
              <a:ext cx="997647" cy="246221"/>
            </a:xfrm>
            <a:prstGeom prst="rect">
              <a:avLst/>
            </a:prstGeom>
            <a:solidFill>
              <a:schemeClr val="bg1">
                <a:lumMod val="90000"/>
              </a:schemeClr>
            </a:solidFill>
          </p:spPr>
          <p:txBody>
            <a:bodyPr wrap="square" lIns="0" tIns="0" rIns="0" bIns="0" rtlCol="0" anchor="ctr">
              <a:spAutoFit/>
            </a:bodyPr>
            <a:lstStyle/>
            <a:p>
              <a:pPr algn="ctr"/>
              <a:r>
                <a:rPr lang="en-GB" sz="800" dirty="0"/>
                <a:t>This product offers good value for money</a:t>
              </a:r>
            </a:p>
          </p:txBody>
        </p:sp>
        <p:sp>
          <p:nvSpPr>
            <p:cNvPr id="99" name="Oval 98">
              <a:extLst>
                <a:ext uri="{FF2B5EF4-FFF2-40B4-BE49-F238E27FC236}">
                  <a16:creationId xmlns:a16="http://schemas.microsoft.com/office/drawing/2014/main" id="{541F8D14-BF70-6E52-761B-56676524E900}"/>
                </a:ext>
              </a:extLst>
            </p:cNvPr>
            <p:cNvSpPr/>
            <p:nvPr/>
          </p:nvSpPr>
          <p:spPr>
            <a:xfrm>
              <a:off x="7302851" y="3110738"/>
              <a:ext cx="54904" cy="5084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050">
                <a:solidFill>
                  <a:schemeClr val="tx1"/>
                </a:solidFill>
              </a:endParaRPr>
            </a:p>
          </p:txBody>
        </p:sp>
      </p:grpSp>
      <p:grpSp>
        <p:nvGrpSpPr>
          <p:cNvPr id="109" name="Group 108">
            <a:extLst>
              <a:ext uri="{FF2B5EF4-FFF2-40B4-BE49-F238E27FC236}">
                <a16:creationId xmlns:a16="http://schemas.microsoft.com/office/drawing/2014/main" id="{F3E0AF34-EE02-3937-8C60-1BB72CB69FA7}"/>
              </a:ext>
            </a:extLst>
          </p:cNvPr>
          <p:cNvGrpSpPr/>
          <p:nvPr/>
        </p:nvGrpSpPr>
        <p:grpSpPr>
          <a:xfrm>
            <a:off x="1022195" y="1409601"/>
            <a:ext cx="7184140" cy="2585109"/>
            <a:chOff x="1022195" y="1409601"/>
            <a:chExt cx="7184140" cy="2585109"/>
          </a:xfrm>
        </p:grpSpPr>
        <p:grpSp>
          <p:nvGrpSpPr>
            <p:cNvPr id="103" name="Group 102">
              <a:extLst>
                <a:ext uri="{FF2B5EF4-FFF2-40B4-BE49-F238E27FC236}">
                  <a16:creationId xmlns:a16="http://schemas.microsoft.com/office/drawing/2014/main" id="{51D6FC19-5601-07B2-51BB-0BD039CE6EB3}"/>
                </a:ext>
              </a:extLst>
            </p:cNvPr>
            <p:cNvGrpSpPr/>
            <p:nvPr/>
          </p:nvGrpSpPr>
          <p:grpSpPr>
            <a:xfrm>
              <a:off x="1022195" y="1409601"/>
              <a:ext cx="3578558" cy="2585109"/>
              <a:chOff x="1022195" y="1409601"/>
              <a:chExt cx="3578558" cy="2585109"/>
            </a:xfrm>
          </p:grpSpPr>
          <p:sp>
            <p:nvSpPr>
              <p:cNvPr id="101" name="Rectangle 100">
                <a:extLst>
                  <a:ext uri="{FF2B5EF4-FFF2-40B4-BE49-F238E27FC236}">
                    <a16:creationId xmlns:a16="http://schemas.microsoft.com/office/drawing/2014/main" id="{3E8C3AD3-F5D2-F1F3-4F57-E26DC7C47D81}"/>
                  </a:ext>
                </a:extLst>
              </p:cNvPr>
              <p:cNvSpPr/>
              <p:nvPr/>
            </p:nvSpPr>
            <p:spPr>
              <a:xfrm>
                <a:off x="1022195" y="1707100"/>
                <a:ext cx="1779280" cy="1984454"/>
              </a:xfrm>
              <a:prstGeom prst="rect">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101">
                <a:extLst>
                  <a:ext uri="{FF2B5EF4-FFF2-40B4-BE49-F238E27FC236}">
                    <a16:creationId xmlns:a16="http://schemas.microsoft.com/office/drawing/2014/main" id="{F27E433E-C1F4-9BFF-30D9-76B6E796B9BA}"/>
                  </a:ext>
                </a:extLst>
              </p:cNvPr>
              <p:cNvSpPr/>
              <p:nvPr/>
            </p:nvSpPr>
            <p:spPr>
              <a:xfrm>
                <a:off x="2801475" y="1409601"/>
                <a:ext cx="1799278" cy="2585109"/>
              </a:xfrm>
              <a:prstGeom prst="rect">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8" name="Group 107">
              <a:extLst>
                <a:ext uri="{FF2B5EF4-FFF2-40B4-BE49-F238E27FC236}">
                  <a16:creationId xmlns:a16="http://schemas.microsoft.com/office/drawing/2014/main" id="{1B727E79-D804-51B8-C277-1ED6A2F21E59}"/>
                </a:ext>
              </a:extLst>
            </p:cNvPr>
            <p:cNvGrpSpPr/>
            <p:nvPr/>
          </p:nvGrpSpPr>
          <p:grpSpPr>
            <a:xfrm>
              <a:off x="4607602" y="1420365"/>
              <a:ext cx="3598733" cy="1255176"/>
              <a:chOff x="4607602" y="1420365"/>
              <a:chExt cx="3598733" cy="1255176"/>
            </a:xfrm>
          </p:grpSpPr>
          <p:sp>
            <p:nvSpPr>
              <p:cNvPr id="106" name="Rectangle 105">
                <a:extLst>
                  <a:ext uri="{FF2B5EF4-FFF2-40B4-BE49-F238E27FC236}">
                    <a16:creationId xmlns:a16="http://schemas.microsoft.com/office/drawing/2014/main" id="{DC40DD8C-1F6C-AEB0-A6E5-F2B7E4A1A925}"/>
                  </a:ext>
                </a:extLst>
              </p:cNvPr>
              <p:cNvSpPr/>
              <p:nvPr/>
            </p:nvSpPr>
            <p:spPr>
              <a:xfrm>
                <a:off x="4607602" y="1420365"/>
                <a:ext cx="3515005" cy="1255176"/>
              </a:xfrm>
              <a:prstGeom prst="rect">
                <a:avLst/>
              </a:prstGeom>
              <a:solidFill>
                <a:srgbClr val="D2EA8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TextBox 106">
                <a:extLst>
                  <a:ext uri="{FF2B5EF4-FFF2-40B4-BE49-F238E27FC236}">
                    <a16:creationId xmlns:a16="http://schemas.microsoft.com/office/drawing/2014/main" id="{9BC30870-6879-065A-0918-F2A9E4A6EDFD}"/>
                  </a:ext>
                </a:extLst>
              </p:cNvPr>
              <p:cNvSpPr txBox="1">
                <a:spLocks/>
              </p:cNvSpPr>
              <p:nvPr/>
            </p:nvSpPr>
            <p:spPr>
              <a:xfrm>
                <a:off x="7156177" y="1435395"/>
                <a:ext cx="1050158" cy="307777"/>
              </a:xfrm>
              <a:prstGeom prst="rect">
                <a:avLst/>
              </a:prstGeom>
              <a:noFill/>
            </p:spPr>
            <p:txBody>
              <a:bodyPr wrap="square" lIns="0" tIns="0" rIns="0" bIns="0" rtlCol="0">
                <a:spAutoFit/>
              </a:bodyPr>
              <a:lstStyle/>
              <a:p>
                <a:pPr algn="ctr" defTabSz="685800">
                  <a:defRPr/>
                </a:pPr>
                <a:r>
                  <a:rPr lang="en-GB" sz="1000" b="1" kern="0" dirty="0">
                    <a:solidFill>
                      <a:srgbClr val="31CAA8">
                        <a:lumMod val="50000"/>
                      </a:srgbClr>
                    </a:solidFill>
                    <a:latin typeface="Arial"/>
                  </a:rPr>
                  <a:t>Strengths</a:t>
                </a:r>
              </a:p>
              <a:p>
                <a:pPr algn="ctr" defTabSz="685800">
                  <a:defRPr/>
                </a:pPr>
                <a:r>
                  <a:rPr lang="en-GB" sz="1000" b="1" kern="0" dirty="0">
                    <a:solidFill>
                      <a:srgbClr val="31CAA8">
                        <a:lumMod val="50000"/>
                      </a:srgbClr>
                    </a:solidFill>
                    <a:latin typeface="Arial"/>
                  </a:rPr>
                  <a:t>(High Impact)</a:t>
                </a:r>
              </a:p>
            </p:txBody>
          </p:sp>
        </p:grpSp>
      </p:grpSp>
    </p:spTree>
    <p:extLst>
      <p:ext uri="{BB962C8B-B14F-4D97-AF65-F5344CB8AC3E}">
        <p14:creationId xmlns:p14="http://schemas.microsoft.com/office/powerpoint/2010/main" val="18083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ppt_x"/>
                                          </p:val>
                                        </p:tav>
                                        <p:tav tm="100000">
                                          <p:val>
                                            <p:strVal val="#ppt_x"/>
                                          </p:val>
                                        </p:tav>
                                      </p:tavLst>
                                    </p:anim>
                                    <p:anim calcmode="lin" valueType="num">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1000" fill="hold"/>
                                        <p:tgtEl>
                                          <p:spTgt spid="86"/>
                                        </p:tgtEl>
                                        <p:attrNameLst>
                                          <p:attrName>ppt_x</p:attrName>
                                        </p:attrNameLst>
                                      </p:cBhvr>
                                      <p:tavLst>
                                        <p:tav tm="0">
                                          <p:val>
                                            <p:strVal val="#ppt_x"/>
                                          </p:val>
                                        </p:tav>
                                        <p:tav tm="100000">
                                          <p:val>
                                            <p:strVal val="#ppt_x"/>
                                          </p:val>
                                        </p:tav>
                                      </p:tavLst>
                                    </p:anim>
                                    <p:anim calcmode="lin" valueType="num">
                                      <p:cBhvr additive="base">
                                        <p:cTn id="12" dur="1000" fill="hold"/>
                                        <p:tgtEl>
                                          <p:spTgt spid="8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2"/>
                                        </p:tgtEl>
                                        <p:attrNameLst>
                                          <p:attrName>style.visibility</p:attrName>
                                        </p:attrNameLst>
                                      </p:cBhvr>
                                      <p:to>
                                        <p:strVal val="visible"/>
                                      </p:to>
                                    </p:set>
                                    <p:anim calcmode="lin" valueType="num">
                                      <p:cBhvr additive="base">
                                        <p:cTn id="15" dur="1000" fill="hold"/>
                                        <p:tgtEl>
                                          <p:spTgt spid="72"/>
                                        </p:tgtEl>
                                        <p:attrNameLst>
                                          <p:attrName>ppt_x</p:attrName>
                                        </p:attrNameLst>
                                      </p:cBhvr>
                                      <p:tavLst>
                                        <p:tav tm="0">
                                          <p:val>
                                            <p:strVal val="#ppt_x"/>
                                          </p:val>
                                        </p:tav>
                                        <p:tav tm="100000">
                                          <p:val>
                                            <p:strVal val="#ppt_x"/>
                                          </p:val>
                                        </p:tav>
                                      </p:tavLst>
                                    </p:anim>
                                    <p:anim calcmode="lin" valueType="num">
                                      <p:cBhvr additive="base">
                                        <p:cTn id="16" dur="1000" fill="hold"/>
                                        <p:tgtEl>
                                          <p:spTgt spid="7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9"/>
                                        </p:tgtEl>
                                        <p:attrNameLst>
                                          <p:attrName>style.visibility</p:attrName>
                                        </p:attrNameLst>
                                      </p:cBhvr>
                                      <p:to>
                                        <p:strVal val="visible"/>
                                      </p:to>
                                    </p:set>
                                    <p:anim calcmode="lin" valueType="num">
                                      <p:cBhvr additive="base">
                                        <p:cTn id="19" dur="1000" fill="hold"/>
                                        <p:tgtEl>
                                          <p:spTgt spid="79"/>
                                        </p:tgtEl>
                                        <p:attrNameLst>
                                          <p:attrName>ppt_x</p:attrName>
                                        </p:attrNameLst>
                                      </p:cBhvr>
                                      <p:tavLst>
                                        <p:tav tm="0">
                                          <p:val>
                                            <p:strVal val="#ppt_x"/>
                                          </p:val>
                                        </p:tav>
                                        <p:tav tm="100000">
                                          <p:val>
                                            <p:strVal val="#ppt_x"/>
                                          </p:val>
                                        </p:tav>
                                      </p:tavLst>
                                    </p:anim>
                                    <p:anim calcmode="lin" valueType="num">
                                      <p:cBhvr additive="base">
                                        <p:cTn id="20" dur="1000" fill="hold"/>
                                        <p:tgtEl>
                                          <p:spTgt spid="7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1000" fill="hold"/>
                                        <p:tgtEl>
                                          <p:spTgt spid="24"/>
                                        </p:tgtEl>
                                        <p:attrNameLst>
                                          <p:attrName>ppt_x</p:attrName>
                                        </p:attrNameLst>
                                      </p:cBhvr>
                                      <p:tavLst>
                                        <p:tav tm="0">
                                          <p:val>
                                            <p:strVal val="#ppt_x"/>
                                          </p:val>
                                        </p:tav>
                                        <p:tav tm="100000">
                                          <p:val>
                                            <p:strVal val="#ppt_x"/>
                                          </p:val>
                                        </p:tav>
                                      </p:tavLst>
                                    </p:anim>
                                    <p:anim calcmode="lin" valueType="num">
                                      <p:cBhvr additive="base">
                                        <p:cTn id="24" dur="10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3"/>
                                        </p:tgtEl>
                                        <p:attrNameLst>
                                          <p:attrName>style.visibility</p:attrName>
                                        </p:attrNameLst>
                                      </p:cBhvr>
                                      <p:to>
                                        <p:strVal val="visible"/>
                                      </p:to>
                                    </p:set>
                                    <p:anim calcmode="lin" valueType="num">
                                      <p:cBhvr additive="base">
                                        <p:cTn id="27" dur="1000" fill="hold"/>
                                        <p:tgtEl>
                                          <p:spTgt spid="93"/>
                                        </p:tgtEl>
                                        <p:attrNameLst>
                                          <p:attrName>ppt_x</p:attrName>
                                        </p:attrNameLst>
                                      </p:cBhvr>
                                      <p:tavLst>
                                        <p:tav tm="0">
                                          <p:val>
                                            <p:strVal val="#ppt_x"/>
                                          </p:val>
                                        </p:tav>
                                        <p:tav tm="100000">
                                          <p:val>
                                            <p:strVal val="#ppt_x"/>
                                          </p:val>
                                        </p:tav>
                                      </p:tavLst>
                                    </p:anim>
                                    <p:anim calcmode="lin" valueType="num">
                                      <p:cBhvr additive="base">
                                        <p:cTn id="28" dur="1000" fill="hold"/>
                                        <p:tgtEl>
                                          <p:spTgt spid="9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1000" fill="hold"/>
                                        <p:tgtEl>
                                          <p:spTgt spid="33"/>
                                        </p:tgtEl>
                                        <p:attrNameLst>
                                          <p:attrName>ppt_x</p:attrName>
                                        </p:attrNameLst>
                                      </p:cBhvr>
                                      <p:tavLst>
                                        <p:tav tm="0">
                                          <p:val>
                                            <p:strVal val="#ppt_x"/>
                                          </p:val>
                                        </p:tav>
                                        <p:tav tm="100000">
                                          <p:val>
                                            <p:strVal val="#ppt_x"/>
                                          </p:val>
                                        </p:tav>
                                      </p:tavLst>
                                    </p:anim>
                                    <p:anim calcmode="lin" valueType="num">
                                      <p:cBhvr additive="base">
                                        <p:cTn id="32"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8"/>
                                        </p:tgtEl>
                                        <p:attrNameLst>
                                          <p:attrName>style.visibility</p:attrName>
                                        </p:attrNameLst>
                                      </p:cBhvr>
                                      <p:to>
                                        <p:strVal val="visible"/>
                                      </p:to>
                                    </p:set>
                                    <p:anim calcmode="lin" valueType="num">
                                      <p:cBhvr additive="base">
                                        <p:cTn id="37" dur="1000" fill="hold"/>
                                        <p:tgtEl>
                                          <p:spTgt spid="58"/>
                                        </p:tgtEl>
                                        <p:attrNameLst>
                                          <p:attrName>ppt_x</p:attrName>
                                        </p:attrNameLst>
                                      </p:cBhvr>
                                      <p:tavLst>
                                        <p:tav tm="0">
                                          <p:val>
                                            <p:strVal val="#ppt_x"/>
                                          </p:val>
                                        </p:tav>
                                        <p:tav tm="100000">
                                          <p:val>
                                            <p:strVal val="#ppt_x"/>
                                          </p:val>
                                        </p:tav>
                                      </p:tavLst>
                                    </p:anim>
                                    <p:anim calcmode="lin" valueType="num">
                                      <p:cBhvr additive="base">
                                        <p:cTn id="38" dur="1000" fill="hold"/>
                                        <p:tgtEl>
                                          <p:spTgt spid="5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anim calcmode="lin" valueType="num">
                                      <p:cBhvr additive="base">
                                        <p:cTn id="41" dur="1000" fill="hold"/>
                                        <p:tgtEl>
                                          <p:spTgt spid="39"/>
                                        </p:tgtEl>
                                        <p:attrNameLst>
                                          <p:attrName>ppt_x</p:attrName>
                                        </p:attrNameLst>
                                      </p:cBhvr>
                                      <p:tavLst>
                                        <p:tav tm="0">
                                          <p:val>
                                            <p:strVal val="#ppt_x"/>
                                          </p:val>
                                        </p:tav>
                                        <p:tav tm="100000">
                                          <p:val>
                                            <p:strVal val="#ppt_x"/>
                                          </p:val>
                                        </p:tav>
                                      </p:tavLst>
                                    </p:anim>
                                    <p:anim calcmode="lin" valueType="num">
                                      <p:cBhvr additive="base">
                                        <p:cTn id="42" dur="1000" fill="hold"/>
                                        <p:tgtEl>
                                          <p:spTgt spid="3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1000" fill="hold"/>
                                        <p:tgtEl>
                                          <p:spTgt spid="36"/>
                                        </p:tgtEl>
                                        <p:attrNameLst>
                                          <p:attrName>ppt_x</p:attrName>
                                        </p:attrNameLst>
                                      </p:cBhvr>
                                      <p:tavLst>
                                        <p:tav tm="0">
                                          <p:val>
                                            <p:strVal val="#ppt_x"/>
                                          </p:val>
                                        </p:tav>
                                        <p:tav tm="100000">
                                          <p:val>
                                            <p:strVal val="#ppt_x"/>
                                          </p:val>
                                        </p:tav>
                                      </p:tavLst>
                                    </p:anim>
                                    <p:anim calcmode="lin" valueType="num">
                                      <p:cBhvr additive="base">
                                        <p:cTn id="46"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5"/>
                                        </p:tgtEl>
                                        <p:attrNameLst>
                                          <p:attrName>style.visibility</p:attrName>
                                        </p:attrNameLst>
                                      </p:cBhvr>
                                      <p:to>
                                        <p:strVal val="visible"/>
                                      </p:to>
                                    </p:set>
                                    <p:anim calcmode="lin" valueType="num">
                                      <p:cBhvr additive="base">
                                        <p:cTn id="51" dur="1000" fill="hold"/>
                                        <p:tgtEl>
                                          <p:spTgt spid="45"/>
                                        </p:tgtEl>
                                        <p:attrNameLst>
                                          <p:attrName>ppt_x</p:attrName>
                                        </p:attrNameLst>
                                      </p:cBhvr>
                                      <p:tavLst>
                                        <p:tav tm="0">
                                          <p:val>
                                            <p:strVal val="#ppt_x"/>
                                          </p:val>
                                        </p:tav>
                                        <p:tav tm="100000">
                                          <p:val>
                                            <p:strVal val="#ppt_x"/>
                                          </p:val>
                                        </p:tav>
                                      </p:tavLst>
                                    </p:anim>
                                    <p:anim calcmode="lin" valueType="num">
                                      <p:cBhvr additive="base">
                                        <p:cTn id="52" dur="1000" fill="hold"/>
                                        <p:tgtEl>
                                          <p:spTgt spid="4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65"/>
                                        </p:tgtEl>
                                        <p:attrNameLst>
                                          <p:attrName>style.visibility</p:attrName>
                                        </p:attrNameLst>
                                      </p:cBhvr>
                                      <p:to>
                                        <p:strVal val="visible"/>
                                      </p:to>
                                    </p:set>
                                    <p:anim calcmode="lin" valueType="num">
                                      <p:cBhvr additive="base">
                                        <p:cTn id="55" dur="1000" fill="hold"/>
                                        <p:tgtEl>
                                          <p:spTgt spid="65"/>
                                        </p:tgtEl>
                                        <p:attrNameLst>
                                          <p:attrName>ppt_x</p:attrName>
                                        </p:attrNameLst>
                                      </p:cBhvr>
                                      <p:tavLst>
                                        <p:tav tm="0">
                                          <p:val>
                                            <p:strVal val="#ppt_x"/>
                                          </p:val>
                                        </p:tav>
                                        <p:tav tm="100000">
                                          <p:val>
                                            <p:strVal val="#ppt_x"/>
                                          </p:val>
                                        </p:tav>
                                      </p:tavLst>
                                    </p:anim>
                                    <p:anim calcmode="lin" valueType="num">
                                      <p:cBhvr additive="base">
                                        <p:cTn id="56" dur="1000" fill="hold"/>
                                        <p:tgtEl>
                                          <p:spTgt spid="65"/>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00"/>
                                        </p:tgtEl>
                                        <p:attrNameLst>
                                          <p:attrName>style.visibility</p:attrName>
                                        </p:attrNameLst>
                                      </p:cBhvr>
                                      <p:to>
                                        <p:strVal val="visible"/>
                                      </p:to>
                                    </p:set>
                                    <p:anim calcmode="lin" valueType="num">
                                      <p:cBhvr additive="base">
                                        <p:cTn id="59" dur="1000" fill="hold"/>
                                        <p:tgtEl>
                                          <p:spTgt spid="100"/>
                                        </p:tgtEl>
                                        <p:attrNameLst>
                                          <p:attrName>ppt_x</p:attrName>
                                        </p:attrNameLst>
                                      </p:cBhvr>
                                      <p:tavLst>
                                        <p:tav tm="0">
                                          <p:val>
                                            <p:strVal val="#ppt_x"/>
                                          </p:val>
                                        </p:tav>
                                        <p:tav tm="100000">
                                          <p:val>
                                            <p:strVal val="#ppt_x"/>
                                          </p:val>
                                        </p:tav>
                                      </p:tavLst>
                                    </p:anim>
                                    <p:anim calcmode="lin" valueType="num">
                                      <p:cBhvr additive="base">
                                        <p:cTn id="60" dur="1000" fill="hold"/>
                                        <p:tgtEl>
                                          <p:spTgt spid="100"/>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51"/>
                                        </p:tgtEl>
                                        <p:attrNameLst>
                                          <p:attrName>style.visibility</p:attrName>
                                        </p:attrNameLst>
                                      </p:cBhvr>
                                      <p:to>
                                        <p:strVal val="visible"/>
                                      </p:to>
                                    </p:set>
                                    <p:anim calcmode="lin" valueType="num">
                                      <p:cBhvr additive="base">
                                        <p:cTn id="63" dur="1000" fill="hold"/>
                                        <p:tgtEl>
                                          <p:spTgt spid="51"/>
                                        </p:tgtEl>
                                        <p:attrNameLst>
                                          <p:attrName>ppt_x</p:attrName>
                                        </p:attrNameLst>
                                      </p:cBhvr>
                                      <p:tavLst>
                                        <p:tav tm="0">
                                          <p:val>
                                            <p:strVal val="#ppt_x"/>
                                          </p:val>
                                        </p:tav>
                                        <p:tav tm="100000">
                                          <p:val>
                                            <p:strVal val="#ppt_x"/>
                                          </p:val>
                                        </p:tav>
                                      </p:tavLst>
                                    </p:anim>
                                    <p:anim calcmode="lin" valueType="num">
                                      <p:cBhvr additive="base">
                                        <p:cTn id="64" dur="1000" fill="hold"/>
                                        <p:tgtEl>
                                          <p:spTgt spid="51"/>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09"/>
                                        </p:tgtEl>
                                        <p:attrNameLst>
                                          <p:attrName>style.visibility</p:attrName>
                                        </p:attrNameLst>
                                      </p:cBhvr>
                                      <p:to>
                                        <p:strVal val="visible"/>
                                      </p:to>
                                    </p:set>
                                    <p:anim calcmode="lin" valueType="num">
                                      <p:cBhvr additive="base">
                                        <p:cTn id="67" dur="1000" fill="hold"/>
                                        <p:tgtEl>
                                          <p:spTgt spid="109"/>
                                        </p:tgtEl>
                                        <p:attrNameLst>
                                          <p:attrName>ppt_x</p:attrName>
                                        </p:attrNameLst>
                                      </p:cBhvr>
                                      <p:tavLst>
                                        <p:tav tm="0">
                                          <p:val>
                                            <p:strVal val="#ppt_x"/>
                                          </p:val>
                                        </p:tav>
                                        <p:tav tm="100000">
                                          <p:val>
                                            <p:strVal val="#ppt_x"/>
                                          </p:val>
                                        </p:tav>
                                      </p:tavLst>
                                    </p:anim>
                                    <p:anim calcmode="lin" valueType="num">
                                      <p:cBhvr additive="base">
                                        <p:cTn id="68" dur="1000" fill="hold"/>
                                        <p:tgtEl>
                                          <p:spTgt spid="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B04C0-2861-34E8-C084-238F9EA8ABA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210A7D7-CE57-6D7D-3778-459415467AAC}"/>
              </a:ext>
            </a:extLst>
          </p:cNvPr>
          <p:cNvSpPr>
            <a:spLocks noGrp="1"/>
          </p:cNvSpPr>
          <p:nvPr>
            <p:ph type="title"/>
          </p:nvPr>
        </p:nvSpPr>
        <p:spPr>
          <a:xfrm>
            <a:off x="251279" y="1575655"/>
            <a:ext cx="4922701" cy="1707638"/>
          </a:xfrm>
        </p:spPr>
        <p:txBody>
          <a:bodyPr/>
          <a:lstStyle/>
          <a:p>
            <a:r>
              <a:rPr lang="en-GB" dirty="0"/>
              <a:t>Are the needs of vulnerable customers being met?</a:t>
            </a:r>
          </a:p>
        </p:txBody>
      </p:sp>
    </p:spTree>
    <p:extLst>
      <p:ext uri="{BB962C8B-B14F-4D97-AF65-F5344CB8AC3E}">
        <p14:creationId xmlns:p14="http://schemas.microsoft.com/office/powerpoint/2010/main" val="33999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6BAD2-04D2-AE33-607F-E5E21B9B98F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ABE59D3-D2DB-5DD8-1F6F-EDB277DFED5E}"/>
              </a:ext>
            </a:extLst>
          </p:cNvPr>
          <p:cNvSpPr txBox="1"/>
          <p:nvPr/>
        </p:nvSpPr>
        <p:spPr>
          <a:xfrm>
            <a:off x="453762" y="3274795"/>
            <a:ext cx="2495694" cy="369332"/>
          </a:xfrm>
          <a:prstGeom prst="rect">
            <a:avLst/>
          </a:prstGeom>
          <a:noFill/>
        </p:spPr>
        <p:txBody>
          <a:bodyPr wrap="square" rtlCol="0">
            <a:spAutoFit/>
          </a:bodyPr>
          <a:lstStyle/>
          <a:p>
            <a:r>
              <a:rPr lang="en-GB" b="1">
                <a:solidFill>
                  <a:schemeClr val="bg1"/>
                </a:solidFill>
              </a:rPr>
              <a:t>FCA Principle 12</a:t>
            </a:r>
          </a:p>
        </p:txBody>
      </p:sp>
      <p:sp>
        <p:nvSpPr>
          <p:cNvPr id="4" name="Rectangle 3">
            <a:extLst>
              <a:ext uri="{FF2B5EF4-FFF2-40B4-BE49-F238E27FC236}">
                <a16:creationId xmlns:a16="http://schemas.microsoft.com/office/drawing/2014/main" id="{8E8CF4BC-0827-2911-84C0-3287F40F6718}"/>
              </a:ext>
            </a:extLst>
          </p:cNvPr>
          <p:cNvSpPr/>
          <p:nvPr/>
        </p:nvSpPr>
        <p:spPr>
          <a:xfrm>
            <a:off x="0" y="0"/>
            <a:ext cx="9144000" cy="469959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60C7550B-1C84-414E-FE9A-A55F4AF105A9}"/>
              </a:ext>
            </a:extLst>
          </p:cNvPr>
          <p:cNvSpPr txBox="1"/>
          <p:nvPr/>
        </p:nvSpPr>
        <p:spPr>
          <a:xfrm>
            <a:off x="453762" y="750101"/>
            <a:ext cx="3349495" cy="3447098"/>
          </a:xfrm>
          <a:prstGeom prst="rect">
            <a:avLst/>
          </a:prstGeom>
          <a:noFill/>
        </p:spPr>
        <p:txBody>
          <a:bodyPr wrap="square">
            <a:spAutoFit/>
          </a:bodyPr>
          <a:lstStyle/>
          <a:p>
            <a:r>
              <a:rPr lang="en-US" sz="2000" dirty="0">
                <a:solidFill>
                  <a:schemeClr val="bg1"/>
                </a:solidFill>
                <a:latin typeface="+mj-lt"/>
              </a:rPr>
              <a:t>Who is considered Vulnerable?</a:t>
            </a:r>
          </a:p>
          <a:p>
            <a:endParaRPr lang="en-US" sz="2000" dirty="0">
              <a:solidFill>
                <a:schemeClr val="bg1"/>
              </a:solidFill>
              <a:latin typeface="+mj-lt"/>
            </a:endParaRPr>
          </a:p>
          <a:p>
            <a:r>
              <a:rPr lang="en-US" sz="2000" dirty="0">
                <a:solidFill>
                  <a:schemeClr val="bg1"/>
                </a:solidFill>
                <a:latin typeface="+mj-lt"/>
              </a:rPr>
              <a:t>“A vulnerable customer is someone who, due to their personal circumstances, is especially susceptible to harm - particularly when a firm is not acting with appropriate levels of care.” </a:t>
            </a:r>
            <a:br>
              <a:rPr lang="en-US" sz="2000" dirty="0">
                <a:solidFill>
                  <a:schemeClr val="bg1"/>
                </a:solidFill>
                <a:latin typeface="+mj-lt"/>
              </a:rPr>
            </a:br>
            <a:r>
              <a:rPr lang="en-US" sz="1400" dirty="0">
                <a:solidFill>
                  <a:schemeClr val="bg1"/>
                </a:solidFill>
                <a:latin typeface="+mj-lt"/>
              </a:rPr>
              <a:t>FCA, 2021</a:t>
            </a:r>
            <a:endParaRPr lang="en-GB" sz="2000" dirty="0">
              <a:solidFill>
                <a:schemeClr val="bg1"/>
              </a:solidFill>
              <a:latin typeface="+mj-lt"/>
            </a:endParaRPr>
          </a:p>
        </p:txBody>
      </p:sp>
      <p:grpSp>
        <p:nvGrpSpPr>
          <p:cNvPr id="27" name="Group 26">
            <a:extLst>
              <a:ext uri="{FF2B5EF4-FFF2-40B4-BE49-F238E27FC236}">
                <a16:creationId xmlns:a16="http://schemas.microsoft.com/office/drawing/2014/main" id="{D8894887-950D-768C-C90A-35ED0983B585}"/>
              </a:ext>
            </a:extLst>
          </p:cNvPr>
          <p:cNvGrpSpPr/>
          <p:nvPr/>
        </p:nvGrpSpPr>
        <p:grpSpPr>
          <a:xfrm>
            <a:off x="4088763" y="657086"/>
            <a:ext cx="2203807" cy="1719290"/>
            <a:chOff x="3649290" y="586203"/>
            <a:chExt cx="2203807" cy="1719290"/>
          </a:xfrm>
        </p:grpSpPr>
        <p:sp>
          <p:nvSpPr>
            <p:cNvPr id="7" name="Rectangle: Rounded Corners 6">
              <a:extLst>
                <a:ext uri="{FF2B5EF4-FFF2-40B4-BE49-F238E27FC236}">
                  <a16:creationId xmlns:a16="http://schemas.microsoft.com/office/drawing/2014/main" id="{B6191CCF-A4A0-35E9-A8E2-1D7EB84188C3}"/>
                </a:ext>
              </a:extLst>
            </p:cNvPr>
            <p:cNvSpPr/>
            <p:nvPr/>
          </p:nvSpPr>
          <p:spPr>
            <a:xfrm>
              <a:off x="3658296" y="586203"/>
              <a:ext cx="2194801" cy="1719290"/>
            </a:xfrm>
            <a:prstGeom prst="roundRect">
              <a:avLst>
                <a:gd name="adj" fmla="val 2519"/>
              </a:avLst>
            </a:prstGeom>
            <a:solidFill>
              <a:schemeClr val="bg1"/>
            </a:solidFill>
            <a:ln>
              <a:noFill/>
            </a:ln>
            <a:effectLst>
              <a:outerShdw blurRad="823486" dir="16320000" algn="ctr">
                <a:srgbClr val="000000">
                  <a:alpha val="1918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defTabSz="685800"/>
              <a:endParaRPr lang="en-GB" sz="1050">
                <a:solidFill>
                  <a:srgbClr val="FFFFFF"/>
                </a:solidFill>
                <a:latin typeface="Arial"/>
              </a:endParaRPr>
            </a:p>
          </p:txBody>
        </p:sp>
        <p:sp>
          <p:nvSpPr>
            <p:cNvPr id="12" name="TextBox 11">
              <a:extLst>
                <a:ext uri="{FF2B5EF4-FFF2-40B4-BE49-F238E27FC236}">
                  <a16:creationId xmlns:a16="http://schemas.microsoft.com/office/drawing/2014/main" id="{5B378775-94B9-7395-27F2-C3ADD2534F6B}"/>
                </a:ext>
              </a:extLst>
            </p:cNvPr>
            <p:cNvSpPr txBox="1"/>
            <p:nvPr/>
          </p:nvSpPr>
          <p:spPr>
            <a:xfrm>
              <a:off x="3649290" y="746961"/>
              <a:ext cx="2194801" cy="246221"/>
            </a:xfrm>
            <a:prstGeom prst="rect">
              <a:avLst/>
            </a:prstGeom>
            <a:noFill/>
          </p:spPr>
          <p:txBody>
            <a:bodyPr wrap="square" lIns="0" tIns="0" rIns="0" bIns="0" rtlCol="0">
              <a:spAutoFit/>
            </a:bodyPr>
            <a:lstStyle/>
            <a:p>
              <a:pPr algn="ctr" defTabSz="685800"/>
              <a:r>
                <a:rPr lang="en-GB" sz="1600" b="1" dirty="0">
                  <a:solidFill>
                    <a:srgbClr val="06A6EE"/>
                  </a:solidFill>
                  <a:latin typeface="Arial Black"/>
                </a:rPr>
                <a:t>Resilience</a:t>
              </a:r>
            </a:p>
          </p:txBody>
        </p:sp>
        <p:sp>
          <p:nvSpPr>
            <p:cNvPr id="16" name="TextBox 15">
              <a:extLst>
                <a:ext uri="{FF2B5EF4-FFF2-40B4-BE49-F238E27FC236}">
                  <a16:creationId xmlns:a16="http://schemas.microsoft.com/office/drawing/2014/main" id="{8D8D13D8-4D55-81D9-4524-95BD4229459F}"/>
                </a:ext>
              </a:extLst>
            </p:cNvPr>
            <p:cNvSpPr txBox="1"/>
            <p:nvPr/>
          </p:nvSpPr>
          <p:spPr>
            <a:xfrm>
              <a:off x="3799367" y="1113945"/>
              <a:ext cx="1934111" cy="923330"/>
            </a:xfrm>
            <a:prstGeom prst="rect">
              <a:avLst/>
            </a:prstGeom>
            <a:noFill/>
          </p:spPr>
          <p:txBody>
            <a:bodyPr wrap="square" lIns="0" tIns="0" rIns="0" bIns="0" rtlCol="0">
              <a:spAutoFit/>
            </a:bodyPr>
            <a:lstStyle/>
            <a:p>
              <a:pPr algn="ctr" defTabSz="685800"/>
              <a:r>
                <a:rPr lang="en-US" sz="1200" b="1" dirty="0">
                  <a:solidFill>
                    <a:srgbClr val="000000"/>
                  </a:solidFill>
                  <a:latin typeface="Arial"/>
                </a:rPr>
                <a:t>Less ability to withstand emotional or financial shocks, high levels of debt or where expenditure is exceeding income.</a:t>
              </a:r>
              <a:endParaRPr lang="en-GB" sz="1200" b="1" dirty="0">
                <a:solidFill>
                  <a:srgbClr val="000000"/>
                </a:solidFill>
                <a:latin typeface="Arial"/>
              </a:endParaRPr>
            </a:p>
          </p:txBody>
        </p:sp>
      </p:grpSp>
      <p:grpSp>
        <p:nvGrpSpPr>
          <p:cNvPr id="5" name="Group 4">
            <a:extLst>
              <a:ext uri="{FF2B5EF4-FFF2-40B4-BE49-F238E27FC236}">
                <a16:creationId xmlns:a16="http://schemas.microsoft.com/office/drawing/2014/main" id="{71B43180-9771-3A84-EBD1-240F44E47E9D}"/>
              </a:ext>
            </a:extLst>
          </p:cNvPr>
          <p:cNvGrpSpPr/>
          <p:nvPr/>
        </p:nvGrpSpPr>
        <p:grpSpPr>
          <a:xfrm>
            <a:off x="6379984" y="2477909"/>
            <a:ext cx="2207495" cy="1719290"/>
            <a:chOff x="6379984" y="2477909"/>
            <a:chExt cx="2207495" cy="1719290"/>
          </a:xfrm>
        </p:grpSpPr>
        <p:sp>
          <p:nvSpPr>
            <p:cNvPr id="11" name="Rectangle: Rounded Corners 10">
              <a:extLst>
                <a:ext uri="{FF2B5EF4-FFF2-40B4-BE49-F238E27FC236}">
                  <a16:creationId xmlns:a16="http://schemas.microsoft.com/office/drawing/2014/main" id="{B9485FE8-D331-AB90-309F-0C0737DE164D}"/>
                </a:ext>
              </a:extLst>
            </p:cNvPr>
            <p:cNvSpPr/>
            <p:nvPr/>
          </p:nvSpPr>
          <p:spPr>
            <a:xfrm>
              <a:off x="6379984" y="2477909"/>
              <a:ext cx="2194801" cy="1719290"/>
            </a:xfrm>
            <a:prstGeom prst="roundRect">
              <a:avLst>
                <a:gd name="adj" fmla="val 2519"/>
              </a:avLst>
            </a:prstGeom>
            <a:solidFill>
              <a:schemeClr val="bg1"/>
            </a:solidFill>
            <a:ln>
              <a:noFill/>
            </a:ln>
            <a:effectLst>
              <a:outerShdw blurRad="823486" dir="16320000" algn="ctr">
                <a:srgbClr val="000000">
                  <a:alpha val="1918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defTabSz="685800"/>
              <a:endParaRPr lang="en-GB" sz="1050">
                <a:solidFill>
                  <a:srgbClr val="FFFFFF"/>
                </a:solidFill>
                <a:latin typeface="Arial"/>
              </a:endParaRPr>
            </a:p>
          </p:txBody>
        </p:sp>
        <p:sp>
          <p:nvSpPr>
            <p:cNvPr id="15" name="TextBox 14">
              <a:extLst>
                <a:ext uri="{FF2B5EF4-FFF2-40B4-BE49-F238E27FC236}">
                  <a16:creationId xmlns:a16="http://schemas.microsoft.com/office/drawing/2014/main" id="{17C57F78-29D5-4CF1-A59D-0379E22AD94C}"/>
                </a:ext>
              </a:extLst>
            </p:cNvPr>
            <p:cNvSpPr txBox="1"/>
            <p:nvPr/>
          </p:nvSpPr>
          <p:spPr>
            <a:xfrm>
              <a:off x="6379984" y="2630950"/>
              <a:ext cx="2207495" cy="246221"/>
            </a:xfrm>
            <a:prstGeom prst="rect">
              <a:avLst/>
            </a:prstGeom>
            <a:noFill/>
          </p:spPr>
          <p:txBody>
            <a:bodyPr wrap="square" lIns="0" tIns="0" rIns="0" bIns="0" rtlCol="0">
              <a:spAutoFit/>
            </a:bodyPr>
            <a:lstStyle/>
            <a:p>
              <a:pPr algn="ctr" defTabSz="685800"/>
              <a:r>
                <a:rPr lang="en-GB" sz="1600" b="1" dirty="0">
                  <a:solidFill>
                    <a:srgbClr val="31CAA8"/>
                  </a:solidFill>
                  <a:latin typeface="Arial Black"/>
                </a:rPr>
                <a:t>Capability</a:t>
              </a:r>
            </a:p>
          </p:txBody>
        </p:sp>
        <p:sp>
          <p:nvSpPr>
            <p:cNvPr id="22" name="TextBox 21">
              <a:extLst>
                <a:ext uri="{FF2B5EF4-FFF2-40B4-BE49-F238E27FC236}">
                  <a16:creationId xmlns:a16="http://schemas.microsoft.com/office/drawing/2014/main" id="{EBA92659-0F46-45CE-ED92-6E1126B9E760}"/>
                </a:ext>
              </a:extLst>
            </p:cNvPr>
            <p:cNvSpPr txBox="1"/>
            <p:nvPr/>
          </p:nvSpPr>
          <p:spPr>
            <a:xfrm>
              <a:off x="6510328" y="3000876"/>
              <a:ext cx="1934111" cy="923330"/>
            </a:xfrm>
            <a:prstGeom prst="rect">
              <a:avLst/>
            </a:prstGeom>
            <a:noFill/>
          </p:spPr>
          <p:txBody>
            <a:bodyPr wrap="square" lIns="0" tIns="0" rIns="0" bIns="0" rtlCol="0">
              <a:spAutoFit/>
            </a:bodyPr>
            <a:lstStyle/>
            <a:p>
              <a:pPr algn="ctr" defTabSz="685800"/>
              <a:r>
                <a:rPr lang="en-US" sz="1200" b="1" dirty="0">
                  <a:solidFill>
                    <a:srgbClr val="000000"/>
                  </a:solidFill>
                  <a:latin typeface="Arial"/>
                </a:rPr>
                <a:t>Struggle to manage financial matters, </a:t>
              </a:r>
            </a:p>
            <a:p>
              <a:pPr algn="ctr" defTabSz="685800"/>
              <a:r>
                <a:rPr lang="en-US" sz="1200" b="1" dirty="0">
                  <a:solidFill>
                    <a:srgbClr val="000000"/>
                  </a:solidFill>
                  <a:latin typeface="Arial"/>
                </a:rPr>
                <a:t>including poor literacy, numeracy, </a:t>
              </a:r>
            </a:p>
            <a:p>
              <a:pPr algn="ctr" defTabSz="685800"/>
              <a:r>
                <a:rPr lang="en-US" sz="1200" b="1" dirty="0">
                  <a:solidFill>
                    <a:srgbClr val="000000"/>
                  </a:solidFill>
                  <a:latin typeface="Arial"/>
                </a:rPr>
                <a:t>or digital skills </a:t>
              </a:r>
            </a:p>
          </p:txBody>
        </p:sp>
      </p:grpSp>
      <p:grpSp>
        <p:nvGrpSpPr>
          <p:cNvPr id="3" name="Group 2">
            <a:extLst>
              <a:ext uri="{FF2B5EF4-FFF2-40B4-BE49-F238E27FC236}">
                <a16:creationId xmlns:a16="http://schemas.microsoft.com/office/drawing/2014/main" id="{9E9B203B-4BB9-2F24-5AC5-5EA09B9526FA}"/>
              </a:ext>
            </a:extLst>
          </p:cNvPr>
          <p:cNvGrpSpPr/>
          <p:nvPr/>
        </p:nvGrpSpPr>
        <p:grpSpPr>
          <a:xfrm>
            <a:off x="6363790" y="657085"/>
            <a:ext cx="2198302" cy="1719290"/>
            <a:chOff x="6363790" y="657085"/>
            <a:chExt cx="2198302" cy="1719290"/>
          </a:xfrm>
        </p:grpSpPr>
        <p:sp>
          <p:nvSpPr>
            <p:cNvPr id="9" name="Rectangle: Rounded Corners 8">
              <a:extLst>
                <a:ext uri="{FF2B5EF4-FFF2-40B4-BE49-F238E27FC236}">
                  <a16:creationId xmlns:a16="http://schemas.microsoft.com/office/drawing/2014/main" id="{79DDE140-C443-60A6-35D3-A1B9B43993E4}"/>
                </a:ext>
              </a:extLst>
            </p:cNvPr>
            <p:cNvSpPr/>
            <p:nvPr/>
          </p:nvSpPr>
          <p:spPr>
            <a:xfrm>
              <a:off x="6367291" y="657085"/>
              <a:ext cx="2194801" cy="1719290"/>
            </a:xfrm>
            <a:prstGeom prst="roundRect">
              <a:avLst>
                <a:gd name="adj" fmla="val 2519"/>
              </a:avLst>
            </a:prstGeom>
            <a:solidFill>
              <a:schemeClr val="bg1"/>
            </a:solidFill>
            <a:ln>
              <a:noFill/>
            </a:ln>
            <a:effectLst>
              <a:outerShdw blurRad="823486" dir="16320000" algn="ctr">
                <a:srgbClr val="000000">
                  <a:alpha val="1918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defTabSz="685800"/>
              <a:endParaRPr lang="en-GB" sz="1050">
                <a:solidFill>
                  <a:srgbClr val="FFFFFF"/>
                </a:solidFill>
                <a:latin typeface="Arial"/>
              </a:endParaRPr>
            </a:p>
          </p:txBody>
        </p:sp>
        <p:sp>
          <p:nvSpPr>
            <p:cNvPr id="13" name="TextBox 12">
              <a:extLst>
                <a:ext uri="{FF2B5EF4-FFF2-40B4-BE49-F238E27FC236}">
                  <a16:creationId xmlns:a16="http://schemas.microsoft.com/office/drawing/2014/main" id="{AD6B025C-F561-744F-CAF8-10CC7BDCD13F}"/>
                </a:ext>
              </a:extLst>
            </p:cNvPr>
            <p:cNvSpPr txBox="1"/>
            <p:nvPr/>
          </p:nvSpPr>
          <p:spPr>
            <a:xfrm>
              <a:off x="6363790" y="817844"/>
              <a:ext cx="2194801" cy="246221"/>
            </a:xfrm>
            <a:prstGeom prst="rect">
              <a:avLst/>
            </a:prstGeom>
            <a:noFill/>
          </p:spPr>
          <p:txBody>
            <a:bodyPr wrap="square" lIns="0" tIns="0" rIns="0" bIns="0" rtlCol="0">
              <a:spAutoFit/>
            </a:bodyPr>
            <a:lstStyle/>
            <a:p>
              <a:pPr algn="ctr" defTabSz="685800"/>
              <a:r>
                <a:rPr lang="en-GB" sz="1600" b="1" dirty="0">
                  <a:solidFill>
                    <a:srgbClr val="FF2380"/>
                  </a:solidFill>
                  <a:latin typeface="Arial Black"/>
                </a:rPr>
                <a:t>Health</a:t>
              </a:r>
            </a:p>
          </p:txBody>
        </p:sp>
        <p:sp>
          <p:nvSpPr>
            <p:cNvPr id="24" name="TextBox 23">
              <a:extLst>
                <a:ext uri="{FF2B5EF4-FFF2-40B4-BE49-F238E27FC236}">
                  <a16:creationId xmlns:a16="http://schemas.microsoft.com/office/drawing/2014/main" id="{678A0D61-4D8F-0072-24E0-B1272785F680}"/>
                </a:ext>
              </a:extLst>
            </p:cNvPr>
            <p:cNvSpPr txBox="1"/>
            <p:nvPr/>
          </p:nvSpPr>
          <p:spPr>
            <a:xfrm>
              <a:off x="6510328" y="1184827"/>
              <a:ext cx="1934111" cy="738664"/>
            </a:xfrm>
            <a:prstGeom prst="rect">
              <a:avLst/>
            </a:prstGeom>
            <a:noFill/>
          </p:spPr>
          <p:txBody>
            <a:bodyPr wrap="square" lIns="0" tIns="0" rIns="0" bIns="0" rtlCol="0">
              <a:spAutoFit/>
            </a:bodyPr>
            <a:lstStyle/>
            <a:p>
              <a:pPr algn="ctr" defTabSz="685800"/>
              <a:r>
                <a:rPr lang="en-US" sz="1200" b="1" dirty="0">
                  <a:solidFill>
                    <a:srgbClr val="000000"/>
                  </a:solidFill>
                </a:rPr>
                <a:t>A health condition that affects their ability </a:t>
              </a:r>
            </a:p>
            <a:p>
              <a:pPr algn="ctr" defTabSz="685800"/>
              <a:r>
                <a:rPr lang="en-US" sz="1200" b="1" dirty="0">
                  <a:solidFill>
                    <a:srgbClr val="000000"/>
                  </a:solidFill>
                </a:rPr>
                <a:t>to carry out everyday tasks.</a:t>
              </a:r>
            </a:p>
          </p:txBody>
        </p:sp>
      </p:grpSp>
      <p:grpSp>
        <p:nvGrpSpPr>
          <p:cNvPr id="28" name="Group 27">
            <a:extLst>
              <a:ext uri="{FF2B5EF4-FFF2-40B4-BE49-F238E27FC236}">
                <a16:creationId xmlns:a16="http://schemas.microsoft.com/office/drawing/2014/main" id="{81F35F70-6D81-3B2B-5F9F-F6114541AD0B}"/>
              </a:ext>
            </a:extLst>
          </p:cNvPr>
          <p:cNvGrpSpPr/>
          <p:nvPr/>
        </p:nvGrpSpPr>
        <p:grpSpPr>
          <a:xfrm>
            <a:off x="4093298" y="2477910"/>
            <a:ext cx="2199271" cy="1719290"/>
            <a:chOff x="3653825" y="2407027"/>
            <a:chExt cx="2199271" cy="1719290"/>
          </a:xfrm>
        </p:grpSpPr>
        <p:sp>
          <p:nvSpPr>
            <p:cNvPr id="10" name="Rectangle: Rounded Corners 9">
              <a:extLst>
                <a:ext uri="{FF2B5EF4-FFF2-40B4-BE49-F238E27FC236}">
                  <a16:creationId xmlns:a16="http://schemas.microsoft.com/office/drawing/2014/main" id="{615C7AA1-7007-4AAF-8331-9ADA21DE9BB7}"/>
                </a:ext>
              </a:extLst>
            </p:cNvPr>
            <p:cNvSpPr/>
            <p:nvPr/>
          </p:nvSpPr>
          <p:spPr>
            <a:xfrm>
              <a:off x="3658295" y="2407027"/>
              <a:ext cx="2194801" cy="1719290"/>
            </a:xfrm>
            <a:prstGeom prst="roundRect">
              <a:avLst>
                <a:gd name="adj" fmla="val 2519"/>
              </a:avLst>
            </a:prstGeom>
            <a:solidFill>
              <a:schemeClr val="bg1"/>
            </a:solidFill>
            <a:ln>
              <a:noFill/>
            </a:ln>
            <a:effectLst>
              <a:outerShdw blurRad="823486" dir="16320000" algn="ctr">
                <a:srgbClr val="000000">
                  <a:alpha val="1918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defTabSz="685800"/>
              <a:endParaRPr lang="en-GB" sz="1050">
                <a:solidFill>
                  <a:srgbClr val="FFFFFF"/>
                </a:solidFill>
                <a:latin typeface="Arial"/>
              </a:endParaRPr>
            </a:p>
          </p:txBody>
        </p:sp>
        <p:sp>
          <p:nvSpPr>
            <p:cNvPr id="25" name="TextBox 24">
              <a:extLst>
                <a:ext uri="{FF2B5EF4-FFF2-40B4-BE49-F238E27FC236}">
                  <a16:creationId xmlns:a16="http://schemas.microsoft.com/office/drawing/2014/main" id="{D256CAF1-FED6-72C3-9B54-F7F68F596DE3}"/>
                </a:ext>
              </a:extLst>
            </p:cNvPr>
            <p:cNvSpPr txBox="1"/>
            <p:nvPr/>
          </p:nvSpPr>
          <p:spPr>
            <a:xfrm>
              <a:off x="3653825" y="2563009"/>
              <a:ext cx="2194801" cy="246221"/>
            </a:xfrm>
            <a:prstGeom prst="rect">
              <a:avLst/>
            </a:prstGeom>
            <a:noFill/>
          </p:spPr>
          <p:txBody>
            <a:bodyPr wrap="square" lIns="0" tIns="0" rIns="0" bIns="0" rtlCol="0">
              <a:spAutoFit/>
            </a:bodyPr>
            <a:lstStyle/>
            <a:p>
              <a:pPr algn="ctr" defTabSz="685800"/>
              <a:r>
                <a:rPr lang="en-GB" sz="1600" b="1" dirty="0">
                  <a:solidFill>
                    <a:srgbClr val="9F29FF"/>
                  </a:solidFill>
                  <a:latin typeface="Arial Black"/>
                </a:rPr>
                <a:t>Life Event</a:t>
              </a:r>
            </a:p>
          </p:txBody>
        </p:sp>
        <p:sp>
          <p:nvSpPr>
            <p:cNvPr id="26" name="TextBox 25">
              <a:extLst>
                <a:ext uri="{FF2B5EF4-FFF2-40B4-BE49-F238E27FC236}">
                  <a16:creationId xmlns:a16="http://schemas.microsoft.com/office/drawing/2014/main" id="{E9045C8E-90F9-C5B4-BDB4-7567D6C4525A}"/>
                </a:ext>
              </a:extLst>
            </p:cNvPr>
            <p:cNvSpPr txBox="1"/>
            <p:nvPr/>
          </p:nvSpPr>
          <p:spPr>
            <a:xfrm>
              <a:off x="3803902" y="2929993"/>
              <a:ext cx="1934111" cy="738664"/>
            </a:xfrm>
            <a:prstGeom prst="rect">
              <a:avLst/>
            </a:prstGeom>
            <a:noFill/>
          </p:spPr>
          <p:txBody>
            <a:bodyPr wrap="square" lIns="0" tIns="0" rIns="0" bIns="0" rtlCol="0">
              <a:spAutoFit/>
            </a:bodyPr>
            <a:lstStyle/>
            <a:p>
              <a:pPr algn="ctr" defTabSz="685800"/>
              <a:r>
                <a:rPr lang="en-US" sz="1200" b="1" dirty="0">
                  <a:solidFill>
                    <a:srgbClr val="000000"/>
                  </a:solidFill>
                </a:rPr>
                <a:t>Significant change in circumstances that affects a person's ability to manage their finances.</a:t>
              </a:r>
            </a:p>
          </p:txBody>
        </p:sp>
      </p:grpSp>
    </p:spTree>
    <p:extLst>
      <p:ext uri="{BB962C8B-B14F-4D97-AF65-F5344CB8AC3E}">
        <p14:creationId xmlns:p14="http://schemas.microsoft.com/office/powerpoint/2010/main" val="280834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AF556-6AEA-4D90-7A7D-6915382E315A}"/>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2DF12660-3223-2F86-6F9D-5063DB61501E}"/>
              </a:ext>
            </a:extLst>
          </p:cNvPr>
          <p:cNvSpPr/>
          <p:nvPr/>
        </p:nvSpPr>
        <p:spPr>
          <a:xfrm>
            <a:off x="0" y="0"/>
            <a:ext cx="9144000" cy="472856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1C97DE5-13AC-F602-9CAE-EB4CBC137FFB}"/>
              </a:ext>
            </a:extLst>
          </p:cNvPr>
          <p:cNvSpPr/>
          <p:nvPr/>
        </p:nvSpPr>
        <p:spPr>
          <a:xfrm>
            <a:off x="3434764" y="2253123"/>
            <a:ext cx="5279289" cy="2274227"/>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8" name="Chart 17">
            <a:extLst>
              <a:ext uri="{FF2B5EF4-FFF2-40B4-BE49-F238E27FC236}">
                <a16:creationId xmlns:a16="http://schemas.microsoft.com/office/drawing/2014/main" id="{B7E82E2B-F985-8023-2FE3-26E8E26C2AEE}"/>
              </a:ext>
            </a:extLst>
          </p:cNvPr>
          <p:cNvGraphicFramePr/>
          <p:nvPr>
            <p:extLst>
              <p:ext uri="{D42A27DB-BD31-4B8C-83A1-F6EECF244321}">
                <p14:modId xmlns:p14="http://schemas.microsoft.com/office/powerpoint/2010/main" val="844120883"/>
              </p:ext>
            </p:extLst>
          </p:nvPr>
        </p:nvGraphicFramePr>
        <p:xfrm>
          <a:off x="3434764" y="2253123"/>
          <a:ext cx="5209774" cy="227422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D9FD366A-50EE-B6F8-8B42-A68D5C50177F}"/>
              </a:ext>
            </a:extLst>
          </p:cNvPr>
          <p:cNvSpPr txBox="1"/>
          <p:nvPr/>
        </p:nvSpPr>
        <p:spPr>
          <a:xfrm>
            <a:off x="363239" y="360297"/>
            <a:ext cx="2810267" cy="3785652"/>
          </a:xfrm>
          <a:prstGeom prst="rect">
            <a:avLst/>
          </a:prstGeom>
          <a:noFill/>
        </p:spPr>
        <p:txBody>
          <a:bodyPr wrap="square">
            <a:spAutoFit/>
          </a:bodyPr>
          <a:lstStyle/>
          <a:p>
            <a:r>
              <a:rPr lang="en-US" sz="2400" dirty="0">
                <a:solidFill>
                  <a:schemeClr val="bg1"/>
                </a:solidFill>
              </a:rPr>
              <a:t>Vulnerability consistently tracks across time, both in terms of the % of population who are classed as vulnerable and the % falling into each vulnerable category </a:t>
            </a:r>
            <a:endParaRPr lang="en-GB" sz="2400" dirty="0">
              <a:solidFill>
                <a:schemeClr val="bg1"/>
              </a:solidFill>
            </a:endParaRPr>
          </a:p>
        </p:txBody>
      </p:sp>
      <p:sp>
        <p:nvSpPr>
          <p:cNvPr id="14" name="Rectangle 13">
            <a:extLst>
              <a:ext uri="{FF2B5EF4-FFF2-40B4-BE49-F238E27FC236}">
                <a16:creationId xmlns:a16="http://schemas.microsoft.com/office/drawing/2014/main" id="{8BC5C622-B503-A16A-A306-0691216DEC1C}"/>
              </a:ext>
            </a:extLst>
          </p:cNvPr>
          <p:cNvSpPr/>
          <p:nvPr/>
        </p:nvSpPr>
        <p:spPr>
          <a:xfrm>
            <a:off x="3434764" y="328711"/>
            <a:ext cx="5279290" cy="1838186"/>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7" name="Chart 16">
            <a:extLst>
              <a:ext uri="{FF2B5EF4-FFF2-40B4-BE49-F238E27FC236}">
                <a16:creationId xmlns:a16="http://schemas.microsoft.com/office/drawing/2014/main" id="{3E1FB88E-0E6F-DC02-6A9F-BA173DD298CA}"/>
              </a:ext>
            </a:extLst>
          </p:cNvPr>
          <p:cNvGraphicFramePr/>
          <p:nvPr>
            <p:extLst>
              <p:ext uri="{D42A27DB-BD31-4B8C-83A1-F6EECF244321}">
                <p14:modId xmlns:p14="http://schemas.microsoft.com/office/powerpoint/2010/main" val="437316403"/>
              </p:ext>
            </p:extLst>
          </p:nvPr>
        </p:nvGraphicFramePr>
        <p:xfrm>
          <a:off x="3434765" y="328710"/>
          <a:ext cx="5279288" cy="1838185"/>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a:extLst>
              <a:ext uri="{FF2B5EF4-FFF2-40B4-BE49-F238E27FC236}">
                <a16:creationId xmlns:a16="http://schemas.microsoft.com/office/drawing/2014/main" id="{D03551F0-A041-1B01-29D7-B3A467379484}"/>
              </a:ext>
            </a:extLst>
          </p:cNvPr>
          <p:cNvSpPr txBox="1">
            <a:spLocks/>
          </p:cNvSpPr>
          <p:nvPr/>
        </p:nvSpPr>
        <p:spPr>
          <a:xfrm>
            <a:off x="363239" y="4342684"/>
            <a:ext cx="2303761" cy="276999"/>
          </a:xfrm>
          <a:prstGeom prst="rect">
            <a:avLst/>
          </a:prstGeom>
          <a:noFill/>
        </p:spPr>
        <p:txBody>
          <a:bodyPr wrap="square" lIns="0" tIns="0" rIns="0" bIns="0" rtlCol="0">
            <a:spAutoFit/>
          </a:bodyPr>
          <a:lstStyle/>
          <a:p>
            <a:pPr defTabSz="685800">
              <a:defRPr/>
            </a:pPr>
            <a:r>
              <a:rPr lang="en-GB" sz="600" dirty="0">
                <a:solidFill>
                  <a:schemeClr val="bg1"/>
                </a:solidFill>
                <a:latin typeface="Arial"/>
              </a:rPr>
              <a:t>YouGov Consumer Duty Index 2025</a:t>
            </a:r>
          </a:p>
          <a:p>
            <a:pPr defTabSz="685800">
              <a:defRPr/>
            </a:pPr>
            <a:r>
              <a:rPr lang="en-GB" sz="600" dirty="0">
                <a:solidFill>
                  <a:schemeClr val="bg1"/>
                </a:solidFill>
                <a:latin typeface="Arial"/>
              </a:rPr>
              <a:t>Base: GB Nat Rep April 2024 n=8,280, October 2024 n=8,179, January 2025 n=8,330, April 2025: n=8,210, July 2025 n=8,055</a:t>
            </a:r>
          </a:p>
        </p:txBody>
      </p:sp>
    </p:spTree>
    <p:extLst>
      <p:ext uri="{BB962C8B-B14F-4D97-AF65-F5344CB8AC3E}">
        <p14:creationId xmlns:p14="http://schemas.microsoft.com/office/powerpoint/2010/main" val="98749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par>
                          <p:cTn id="12" fill="hold">
                            <p:stCondLst>
                              <p:cond delay="0"/>
                            </p:stCondLst>
                            <p:childTnLst>
                              <p:par>
                                <p:cTn id="13" presetID="22" presetClass="entr" presetSubtype="8"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Graphic spid="18" grpId="0">
        <p:bldAsOne/>
      </p:bldGraphic>
      <p:bldGraphic spid="17"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27D0F-6B6D-C09C-24F2-9E2F44A1E825}"/>
            </a:ext>
          </a:extLst>
        </p:cNvPr>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A33950CC-E3B5-86C4-E1B9-31C59056CE0C}"/>
              </a:ext>
            </a:extLst>
          </p:cNvPr>
          <p:cNvGraphicFramePr/>
          <p:nvPr>
            <p:extLst>
              <p:ext uri="{D42A27DB-BD31-4B8C-83A1-F6EECF244321}">
                <p14:modId xmlns:p14="http://schemas.microsoft.com/office/powerpoint/2010/main" val="3204586565"/>
              </p:ext>
            </p:extLst>
          </p:nvPr>
        </p:nvGraphicFramePr>
        <p:xfrm>
          <a:off x="491779" y="1451542"/>
          <a:ext cx="8198460" cy="3020747"/>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Rounded Corners 4">
            <a:extLst>
              <a:ext uri="{FF2B5EF4-FFF2-40B4-BE49-F238E27FC236}">
                <a16:creationId xmlns:a16="http://schemas.microsoft.com/office/drawing/2014/main" id="{33728A7E-239B-8A9C-A335-7FC1D58C981A}"/>
              </a:ext>
            </a:extLst>
          </p:cNvPr>
          <p:cNvSpPr/>
          <p:nvPr/>
        </p:nvSpPr>
        <p:spPr>
          <a:xfrm>
            <a:off x="4971010" y="2103120"/>
            <a:ext cx="839587" cy="573578"/>
          </a:xfrm>
          <a:prstGeom prst="roundRect">
            <a:avLst/>
          </a:prstGeom>
          <a:solidFill>
            <a:srgbClr val="D2EA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34A9D8A0-474E-45C3-8D1B-AAB26D1A5B14}"/>
              </a:ext>
            </a:extLst>
          </p:cNvPr>
          <p:cNvSpPr/>
          <p:nvPr/>
        </p:nvSpPr>
        <p:spPr>
          <a:xfrm>
            <a:off x="7521477" y="2099498"/>
            <a:ext cx="839587" cy="573578"/>
          </a:xfrm>
          <a:prstGeom prst="roundRect">
            <a:avLst/>
          </a:prstGeom>
          <a:solidFill>
            <a:srgbClr val="D2EA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234E351C-8309-F815-4AEC-179E130618CE}"/>
              </a:ext>
            </a:extLst>
          </p:cNvPr>
          <p:cNvSpPr/>
          <p:nvPr/>
        </p:nvSpPr>
        <p:spPr>
          <a:xfrm>
            <a:off x="396592" y="2103120"/>
            <a:ext cx="2936812" cy="573578"/>
          </a:xfrm>
          <a:prstGeom prst="roundRect">
            <a:avLst/>
          </a:prstGeom>
          <a:solidFill>
            <a:srgbClr val="D2EA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9F2528A-CCC0-BC6F-6616-FC02A74F0023}"/>
              </a:ext>
            </a:extLst>
          </p:cNvPr>
          <p:cNvSpPr txBox="1"/>
          <p:nvPr/>
        </p:nvSpPr>
        <p:spPr>
          <a:xfrm>
            <a:off x="453762" y="251213"/>
            <a:ext cx="8468873" cy="1200329"/>
          </a:xfrm>
          <a:prstGeom prst="rect">
            <a:avLst/>
          </a:prstGeom>
          <a:noFill/>
        </p:spPr>
        <p:txBody>
          <a:bodyPr wrap="square">
            <a:spAutoFit/>
          </a:bodyPr>
          <a:lstStyle/>
          <a:p>
            <a:r>
              <a:rPr lang="en-US" sz="2400" dirty="0"/>
              <a:t>The industry is not fully meeting vulnerable customers needs with many saying that they need reasonable adjustments but fewer using them</a:t>
            </a:r>
            <a:endParaRPr lang="en-GB" sz="2400" dirty="0"/>
          </a:p>
        </p:txBody>
      </p:sp>
      <p:sp>
        <p:nvSpPr>
          <p:cNvPr id="3" name="TextBox 2">
            <a:extLst>
              <a:ext uri="{FF2B5EF4-FFF2-40B4-BE49-F238E27FC236}">
                <a16:creationId xmlns:a16="http://schemas.microsoft.com/office/drawing/2014/main" id="{75DB5F3C-84AE-F963-D628-0792FF003AFB}"/>
              </a:ext>
            </a:extLst>
          </p:cNvPr>
          <p:cNvSpPr txBox="1">
            <a:spLocks/>
          </p:cNvSpPr>
          <p:nvPr/>
        </p:nvSpPr>
        <p:spPr>
          <a:xfrm>
            <a:off x="453762" y="4472288"/>
            <a:ext cx="4372238" cy="184666"/>
          </a:xfrm>
          <a:prstGeom prst="rect">
            <a:avLst/>
          </a:prstGeom>
          <a:noFill/>
        </p:spPr>
        <p:txBody>
          <a:bodyPr wrap="square" lIns="0" tIns="0" rIns="0" bIns="0" rtlCol="0">
            <a:spAutoFit/>
          </a:bodyPr>
          <a:lstStyle/>
          <a:p>
            <a:pPr defTabSz="685800">
              <a:defRPr/>
            </a:pPr>
            <a:r>
              <a:rPr lang="en-GB" sz="600" dirty="0">
                <a:latin typeface="Arial"/>
              </a:rPr>
              <a:t>YouGov Consumer Duty Index 2025</a:t>
            </a:r>
          </a:p>
          <a:p>
            <a:pPr defTabSz="685800">
              <a:defRPr/>
            </a:pPr>
            <a:r>
              <a:rPr lang="en-GB" sz="600" dirty="0">
                <a:latin typeface="Arial"/>
              </a:rPr>
              <a:t>Base: GB Nat Rep April 2024 n=8,280, October 2024 n=8,179, January 2025 n=8,330, April 2025: n=8,210, July 2025 n=8,055</a:t>
            </a:r>
          </a:p>
        </p:txBody>
      </p:sp>
      <p:graphicFrame>
        <p:nvGraphicFramePr>
          <p:cNvPr id="11" name="Table 10">
            <a:extLst>
              <a:ext uri="{FF2B5EF4-FFF2-40B4-BE49-F238E27FC236}">
                <a16:creationId xmlns:a16="http://schemas.microsoft.com/office/drawing/2014/main" id="{0A1C9546-FE02-F0E1-3E26-2F35512A22CA}"/>
              </a:ext>
            </a:extLst>
          </p:cNvPr>
          <p:cNvGraphicFramePr>
            <a:graphicFrameLocks noGrp="1"/>
          </p:cNvGraphicFramePr>
          <p:nvPr>
            <p:extLst>
              <p:ext uri="{D42A27DB-BD31-4B8C-83A1-F6EECF244321}">
                <p14:modId xmlns:p14="http://schemas.microsoft.com/office/powerpoint/2010/main" val="1564362809"/>
              </p:ext>
            </p:extLst>
          </p:nvPr>
        </p:nvGraphicFramePr>
        <p:xfrm>
          <a:off x="491779" y="2200867"/>
          <a:ext cx="8017223" cy="370840"/>
        </p:xfrm>
        <a:graphic>
          <a:graphicData uri="http://schemas.openxmlformats.org/drawingml/2006/table">
            <a:tbl>
              <a:tblPr firstRow="1" bandRow="1">
                <a:tableStyleId>{5C22544A-7EE6-4342-B048-85BDC9FD1C3A}</a:tableStyleId>
              </a:tblPr>
              <a:tblGrid>
                <a:gridCol w="525251">
                  <a:extLst>
                    <a:ext uri="{9D8B030D-6E8A-4147-A177-3AD203B41FA5}">
                      <a16:colId xmlns:a16="http://schemas.microsoft.com/office/drawing/2014/main" val="3923747220"/>
                    </a:ext>
                  </a:extLst>
                </a:gridCol>
                <a:gridCol w="1248662">
                  <a:extLst>
                    <a:ext uri="{9D8B030D-6E8A-4147-A177-3AD203B41FA5}">
                      <a16:colId xmlns:a16="http://schemas.microsoft.com/office/drawing/2014/main" val="3708004473"/>
                    </a:ext>
                  </a:extLst>
                </a:gridCol>
                <a:gridCol w="1248662">
                  <a:extLst>
                    <a:ext uri="{9D8B030D-6E8A-4147-A177-3AD203B41FA5}">
                      <a16:colId xmlns:a16="http://schemas.microsoft.com/office/drawing/2014/main" val="2409509926"/>
                    </a:ext>
                  </a:extLst>
                </a:gridCol>
                <a:gridCol w="1248662">
                  <a:extLst>
                    <a:ext uri="{9D8B030D-6E8A-4147-A177-3AD203B41FA5}">
                      <a16:colId xmlns:a16="http://schemas.microsoft.com/office/drawing/2014/main" val="4053778170"/>
                    </a:ext>
                  </a:extLst>
                </a:gridCol>
                <a:gridCol w="1248662">
                  <a:extLst>
                    <a:ext uri="{9D8B030D-6E8A-4147-A177-3AD203B41FA5}">
                      <a16:colId xmlns:a16="http://schemas.microsoft.com/office/drawing/2014/main" val="644722059"/>
                    </a:ext>
                  </a:extLst>
                </a:gridCol>
                <a:gridCol w="1248662">
                  <a:extLst>
                    <a:ext uri="{9D8B030D-6E8A-4147-A177-3AD203B41FA5}">
                      <a16:colId xmlns:a16="http://schemas.microsoft.com/office/drawing/2014/main" val="315345397"/>
                    </a:ext>
                  </a:extLst>
                </a:gridCol>
                <a:gridCol w="1248662">
                  <a:extLst>
                    <a:ext uri="{9D8B030D-6E8A-4147-A177-3AD203B41FA5}">
                      <a16:colId xmlns:a16="http://schemas.microsoft.com/office/drawing/2014/main" val="1356253753"/>
                    </a:ext>
                  </a:extLst>
                </a:gridCol>
              </a:tblGrid>
              <a:tr h="370840">
                <a:tc>
                  <a:txBody>
                    <a:bodyPr/>
                    <a:lstStyle/>
                    <a:p>
                      <a:pPr algn="ctr"/>
                      <a:r>
                        <a:rPr lang="en-GB" dirty="0">
                          <a:solidFill>
                            <a:schemeClr val="tx1"/>
                          </a:solidFill>
                        </a:rPr>
                        <a:t>Gap</a:t>
                      </a:r>
                    </a:p>
                  </a:txBody>
                  <a:tcPr anchor="ctr">
                    <a:lnL w="12700" cmpd="sng">
                      <a:noFill/>
                    </a:lnL>
                    <a:lnR w="190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dirty="0">
                          <a:solidFill>
                            <a:schemeClr val="tx1"/>
                          </a:solidFill>
                        </a:rPr>
                        <a:t>-6%</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dirty="0">
                          <a:solidFill>
                            <a:schemeClr val="tx1"/>
                          </a:solidFill>
                        </a:rPr>
                        <a:t>-18%</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dirty="0">
                          <a:solidFill>
                            <a:schemeClr val="tx1"/>
                          </a:solidFill>
                        </a:rPr>
                        <a:t>-20%</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dirty="0">
                          <a:solidFill>
                            <a:schemeClr val="accent2"/>
                          </a:solidFill>
                        </a:rPr>
                        <a:t>-24%</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dirty="0">
                          <a:solidFill>
                            <a:schemeClr val="bg1">
                              <a:lumMod val="25000"/>
                            </a:schemeClr>
                          </a:solidFill>
                        </a:rPr>
                        <a:t> -20%</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dirty="0">
                          <a:solidFill>
                            <a:schemeClr val="accent4"/>
                          </a:solidFill>
                        </a:rPr>
                        <a:t>  -22%</a:t>
                      </a:r>
                    </a:p>
                  </a:txBody>
                  <a:tcPr anchor="ctr">
                    <a:lnL w="1905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9857675"/>
                  </a:ext>
                </a:extLst>
              </a:tr>
            </a:tbl>
          </a:graphicData>
        </a:graphic>
      </p:graphicFrame>
      <p:sp>
        <p:nvSpPr>
          <p:cNvPr id="2" name="Rectangle 1">
            <a:extLst>
              <a:ext uri="{FF2B5EF4-FFF2-40B4-BE49-F238E27FC236}">
                <a16:creationId xmlns:a16="http://schemas.microsoft.com/office/drawing/2014/main" id="{06589BF4-11FF-1A5F-E4D8-F1B92A186C5E}"/>
              </a:ext>
            </a:extLst>
          </p:cNvPr>
          <p:cNvSpPr/>
          <p:nvPr/>
        </p:nvSpPr>
        <p:spPr>
          <a:xfrm>
            <a:off x="3498933" y="1959798"/>
            <a:ext cx="5191306" cy="23727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208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15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par>
                                <p:cTn id="17" presetID="10" presetClass="entr" presetSubtype="0" fill="hold" grpId="0" nodeType="withEffect">
                                  <p:stCondLst>
                                    <p:cond delay="1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4"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DFB1D-7620-FE6F-868C-80042E2D2F7B}"/>
              </a:ext>
            </a:extLst>
          </p:cNvPr>
          <p:cNvSpPr>
            <a:spLocks noGrp="1"/>
          </p:cNvSpPr>
          <p:nvPr>
            <p:ph type="title"/>
          </p:nvPr>
        </p:nvSpPr>
        <p:spPr>
          <a:xfrm>
            <a:off x="384629" y="1539240"/>
            <a:ext cx="4644571" cy="1886468"/>
          </a:xfrm>
        </p:spPr>
        <p:txBody>
          <a:bodyPr anchor="t">
            <a:noAutofit/>
          </a:bodyPr>
          <a:lstStyle/>
          <a:p>
            <a:pPr>
              <a:lnSpc>
                <a:spcPct val="100000"/>
              </a:lnSpc>
            </a:pPr>
            <a:r>
              <a:rPr lang="en-US" sz="2400" dirty="0"/>
              <a:t>Mind the Gap: Evaluating Financial Services Response to Consumer Duty</a:t>
            </a:r>
          </a:p>
        </p:txBody>
      </p:sp>
      <p:sp>
        <p:nvSpPr>
          <p:cNvPr id="3" name="Text Placeholder 2">
            <a:extLst>
              <a:ext uri="{FF2B5EF4-FFF2-40B4-BE49-F238E27FC236}">
                <a16:creationId xmlns:a16="http://schemas.microsoft.com/office/drawing/2014/main" id="{4A683FD5-4281-10CF-05AD-8394AC93577F}"/>
              </a:ext>
            </a:extLst>
          </p:cNvPr>
          <p:cNvSpPr>
            <a:spLocks noGrp="1"/>
          </p:cNvSpPr>
          <p:nvPr>
            <p:ph type="body" idx="1"/>
          </p:nvPr>
        </p:nvSpPr>
        <p:spPr>
          <a:xfrm>
            <a:off x="384629" y="2797611"/>
            <a:ext cx="4187371" cy="628097"/>
          </a:xfrm>
        </p:spPr>
        <p:txBody>
          <a:bodyPr>
            <a:normAutofit/>
          </a:bodyPr>
          <a:lstStyle/>
          <a:p>
            <a:r>
              <a:rPr lang="en-US" sz="1800" dirty="0"/>
              <a:t>Exploring Vulnerable Customers and the Role of AI in Driving Fair Outcomes</a:t>
            </a:r>
          </a:p>
          <a:p>
            <a:endParaRPr lang="en-US" sz="1800" dirty="0"/>
          </a:p>
        </p:txBody>
      </p:sp>
    </p:spTree>
    <p:extLst>
      <p:ext uri="{BB962C8B-B14F-4D97-AF65-F5344CB8AC3E}">
        <p14:creationId xmlns:p14="http://schemas.microsoft.com/office/powerpoint/2010/main" val="3902961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533F2-FBF4-6105-9310-F571404C2E5E}"/>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67D0584-B4AB-6A8E-B953-DF34816EBBA4}"/>
              </a:ext>
            </a:extLst>
          </p:cNvPr>
          <p:cNvSpPr/>
          <p:nvPr/>
        </p:nvSpPr>
        <p:spPr>
          <a:xfrm>
            <a:off x="3755435" y="1426122"/>
            <a:ext cx="4897677" cy="903191"/>
          </a:xfrm>
          <a:prstGeom prst="roundRect">
            <a:avLst/>
          </a:prstGeom>
          <a:solidFill>
            <a:srgbClr val="D2EA8E">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4" name="Table 13">
            <a:extLst>
              <a:ext uri="{FF2B5EF4-FFF2-40B4-BE49-F238E27FC236}">
                <a16:creationId xmlns:a16="http://schemas.microsoft.com/office/drawing/2014/main" id="{66938C18-4EBB-BFEC-6C1C-8C613196C5CD}"/>
              </a:ext>
            </a:extLst>
          </p:cNvPr>
          <p:cNvGraphicFramePr>
            <a:graphicFrameLocks noGrp="1"/>
          </p:cNvGraphicFramePr>
          <p:nvPr>
            <p:extLst>
              <p:ext uri="{D42A27DB-BD31-4B8C-83A1-F6EECF244321}">
                <p14:modId xmlns:p14="http://schemas.microsoft.com/office/powerpoint/2010/main" val="734011883"/>
              </p:ext>
            </p:extLst>
          </p:nvPr>
        </p:nvGraphicFramePr>
        <p:xfrm>
          <a:off x="6038850" y="1439863"/>
          <a:ext cx="2518010" cy="3059112"/>
        </p:xfrm>
        <a:graphic>
          <a:graphicData uri="http://schemas.openxmlformats.org/drawingml/2006/table">
            <a:tbl>
              <a:tblPr firstRow="1" bandRow="1">
                <a:tableStyleId>{5C22544A-7EE6-4342-B048-85BDC9FD1C3A}</a:tableStyleId>
              </a:tblPr>
              <a:tblGrid>
                <a:gridCol w="1911350">
                  <a:extLst>
                    <a:ext uri="{9D8B030D-6E8A-4147-A177-3AD203B41FA5}">
                      <a16:colId xmlns:a16="http://schemas.microsoft.com/office/drawing/2014/main" val="2860959777"/>
                    </a:ext>
                  </a:extLst>
                </a:gridCol>
                <a:gridCol w="606660">
                  <a:extLst>
                    <a:ext uri="{9D8B030D-6E8A-4147-A177-3AD203B41FA5}">
                      <a16:colId xmlns:a16="http://schemas.microsoft.com/office/drawing/2014/main" val="3672857563"/>
                    </a:ext>
                  </a:extLst>
                </a:gridCol>
              </a:tblGrid>
              <a:tr h="437016">
                <a:tc>
                  <a:txBody>
                    <a:bodyPr/>
                    <a:lstStyle/>
                    <a:p>
                      <a:pPr algn="ctr"/>
                      <a:endParaRPr lang="en-GB" b="1" dirty="0">
                        <a:solidFill>
                          <a:schemeClr val="tx1"/>
                        </a:solidFill>
                      </a:endParaRPr>
                    </a:p>
                  </a:txBody>
                  <a:tcPr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-11%</a:t>
                      </a:r>
                    </a:p>
                  </a:txBody>
                  <a:tcPr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9873519"/>
                  </a:ext>
                </a:extLst>
              </a:tr>
              <a:tr h="437016">
                <a:tc>
                  <a:txBody>
                    <a:bodyPr/>
                    <a:lstStyle/>
                    <a:p>
                      <a:pPr algn="ctr"/>
                      <a:endParaRPr lang="en-GB" b="1" dirty="0">
                        <a:solidFill>
                          <a:schemeClr val="tx1"/>
                        </a:solidFill>
                      </a:endParaRPr>
                    </a:p>
                  </a:txBody>
                  <a:tcPr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-10%</a:t>
                      </a:r>
                    </a:p>
                  </a:txBody>
                  <a:tcPr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0609198"/>
                  </a:ext>
                </a:extLst>
              </a:tr>
              <a:tr h="437016">
                <a:tc>
                  <a:txBody>
                    <a:bodyPr/>
                    <a:lstStyle/>
                    <a:p>
                      <a:pPr algn="ctr"/>
                      <a:endParaRPr lang="en-GB" b="1" dirty="0">
                        <a:solidFill>
                          <a:schemeClr val="tx1"/>
                        </a:solidFill>
                      </a:endParaRPr>
                    </a:p>
                  </a:txBody>
                  <a:tcPr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-9%</a:t>
                      </a:r>
                    </a:p>
                  </a:txBody>
                  <a:tcPr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9696028"/>
                  </a:ext>
                </a:extLst>
              </a:tr>
              <a:tr h="437016">
                <a:tc>
                  <a:txBody>
                    <a:bodyPr/>
                    <a:lstStyle/>
                    <a:p>
                      <a:pPr algn="ctr"/>
                      <a:endParaRPr lang="en-GB" b="1" dirty="0">
                        <a:solidFill>
                          <a:schemeClr val="tx1"/>
                        </a:solidFill>
                      </a:endParaRPr>
                    </a:p>
                  </a:txBody>
                  <a:tcPr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-9%</a:t>
                      </a:r>
                    </a:p>
                  </a:txBody>
                  <a:tcPr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3532699"/>
                  </a:ext>
                </a:extLst>
              </a:tr>
              <a:tr h="437016">
                <a:tc>
                  <a:txBody>
                    <a:bodyPr/>
                    <a:lstStyle/>
                    <a:p>
                      <a:pPr algn="ctr"/>
                      <a:endParaRPr lang="en-GB" b="1" dirty="0">
                        <a:solidFill>
                          <a:schemeClr val="tx1"/>
                        </a:solidFill>
                      </a:endParaRPr>
                    </a:p>
                  </a:txBody>
                  <a:tcPr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-8%</a:t>
                      </a:r>
                    </a:p>
                  </a:txBody>
                  <a:tcPr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0390913"/>
                  </a:ext>
                </a:extLst>
              </a:tr>
              <a:tr h="437016">
                <a:tc>
                  <a:txBody>
                    <a:bodyPr/>
                    <a:lstStyle/>
                    <a:p>
                      <a:pPr algn="ctr"/>
                      <a:endParaRPr lang="en-GB" b="1" dirty="0">
                        <a:solidFill>
                          <a:schemeClr val="tx1"/>
                        </a:solidFill>
                      </a:endParaRPr>
                    </a:p>
                  </a:txBody>
                  <a:tcPr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-8%</a:t>
                      </a:r>
                    </a:p>
                  </a:txBody>
                  <a:tcPr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3921299"/>
                  </a:ext>
                </a:extLst>
              </a:tr>
              <a:tr h="437016">
                <a:tc>
                  <a:txBody>
                    <a:bodyPr/>
                    <a:lstStyle/>
                    <a:p>
                      <a:pPr algn="ctr"/>
                      <a:endParaRPr lang="en-GB" b="1" dirty="0">
                        <a:solidFill>
                          <a:schemeClr val="tx1"/>
                        </a:solidFill>
                      </a:endParaRPr>
                    </a:p>
                  </a:txBody>
                  <a:tcPr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-6%</a:t>
                      </a:r>
                    </a:p>
                  </a:txBody>
                  <a:tcPr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59558"/>
                  </a:ext>
                </a:extLst>
              </a:tr>
            </a:tbl>
          </a:graphicData>
        </a:graphic>
      </p:graphicFrame>
      <p:sp>
        <p:nvSpPr>
          <p:cNvPr id="8" name="Rectangle 7">
            <a:extLst>
              <a:ext uri="{FF2B5EF4-FFF2-40B4-BE49-F238E27FC236}">
                <a16:creationId xmlns:a16="http://schemas.microsoft.com/office/drawing/2014/main" id="{AEBE182B-5A78-9A89-77FE-AC817CD76385}"/>
              </a:ext>
            </a:extLst>
          </p:cNvPr>
          <p:cNvSpPr/>
          <p:nvPr/>
        </p:nvSpPr>
        <p:spPr>
          <a:xfrm>
            <a:off x="302647" y="1498420"/>
            <a:ext cx="8468873" cy="2865750"/>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9C247058-509F-4176-BCFB-C28D267B5CDA}"/>
              </a:ext>
            </a:extLst>
          </p:cNvPr>
          <p:cNvSpPr/>
          <p:nvPr/>
        </p:nvSpPr>
        <p:spPr>
          <a:xfrm>
            <a:off x="0" y="0"/>
            <a:ext cx="3488551" cy="471169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6154B60E-C67F-475D-C209-3A50117B1D17}"/>
              </a:ext>
            </a:extLst>
          </p:cNvPr>
          <p:cNvSpPr txBox="1"/>
          <p:nvPr/>
        </p:nvSpPr>
        <p:spPr>
          <a:xfrm>
            <a:off x="363238" y="647689"/>
            <a:ext cx="2995979" cy="3046988"/>
          </a:xfrm>
          <a:prstGeom prst="rect">
            <a:avLst/>
          </a:prstGeom>
          <a:noFill/>
        </p:spPr>
        <p:txBody>
          <a:bodyPr wrap="square">
            <a:spAutoFit/>
          </a:bodyPr>
          <a:lstStyle/>
          <a:p>
            <a:r>
              <a:rPr lang="en-GB" sz="2400" dirty="0">
                <a:solidFill>
                  <a:schemeClr val="bg1"/>
                </a:solidFill>
                <a:latin typeface="+mj-lt"/>
              </a:rPr>
              <a:t>The biggest gaps between what vulnerable customers need and what they use is connected to managing their day-to-day finances</a:t>
            </a:r>
          </a:p>
        </p:txBody>
      </p:sp>
      <p:sp>
        <p:nvSpPr>
          <p:cNvPr id="7" name="TextBox 6">
            <a:extLst>
              <a:ext uri="{FF2B5EF4-FFF2-40B4-BE49-F238E27FC236}">
                <a16:creationId xmlns:a16="http://schemas.microsoft.com/office/drawing/2014/main" id="{8F45FE73-5F5C-4764-CDEE-CE4B35953DB5}"/>
              </a:ext>
            </a:extLst>
          </p:cNvPr>
          <p:cNvSpPr txBox="1"/>
          <p:nvPr/>
        </p:nvSpPr>
        <p:spPr>
          <a:xfrm>
            <a:off x="3755435" y="394450"/>
            <a:ext cx="5068307" cy="523220"/>
          </a:xfrm>
          <a:prstGeom prst="rect">
            <a:avLst/>
          </a:prstGeom>
          <a:noFill/>
        </p:spPr>
        <p:txBody>
          <a:bodyPr wrap="square">
            <a:spAutoFit/>
          </a:bodyPr>
          <a:lstStyle/>
          <a:p>
            <a:pPr algn="ctr" defTabSz="685800">
              <a:defRPr/>
            </a:pPr>
            <a:r>
              <a:rPr lang="en-US" sz="1400" b="1" kern="0" dirty="0">
                <a:solidFill>
                  <a:srgbClr val="000000"/>
                </a:solidFill>
                <a:latin typeface="Arial"/>
              </a:rPr>
              <a:t>% of vulnerable consumers that need specified adjustment Vs % that currently use specified adjustment.</a:t>
            </a:r>
            <a:endParaRPr lang="en-GB" sz="1400" b="1" kern="0" dirty="0">
              <a:solidFill>
                <a:srgbClr val="000000"/>
              </a:solidFill>
              <a:latin typeface="Arial"/>
            </a:endParaRPr>
          </a:p>
        </p:txBody>
      </p:sp>
      <p:sp>
        <p:nvSpPr>
          <p:cNvPr id="10" name="TextBox 9">
            <a:extLst>
              <a:ext uri="{FF2B5EF4-FFF2-40B4-BE49-F238E27FC236}">
                <a16:creationId xmlns:a16="http://schemas.microsoft.com/office/drawing/2014/main" id="{89F12C91-B817-D386-6181-E1CFF6D10E2D}"/>
              </a:ext>
            </a:extLst>
          </p:cNvPr>
          <p:cNvSpPr txBox="1">
            <a:spLocks/>
          </p:cNvSpPr>
          <p:nvPr/>
        </p:nvSpPr>
        <p:spPr>
          <a:xfrm>
            <a:off x="460112" y="4364170"/>
            <a:ext cx="2384688" cy="276999"/>
          </a:xfrm>
          <a:prstGeom prst="rect">
            <a:avLst/>
          </a:prstGeom>
          <a:noFill/>
        </p:spPr>
        <p:txBody>
          <a:bodyPr wrap="square" lIns="0" tIns="0" rIns="0" bIns="0" rtlCol="0">
            <a:spAutoFit/>
          </a:bodyPr>
          <a:lstStyle/>
          <a:p>
            <a:pPr defTabSz="685800">
              <a:defRPr/>
            </a:pPr>
            <a:r>
              <a:rPr lang="en-GB" sz="600" dirty="0">
                <a:solidFill>
                  <a:schemeClr val="bg1"/>
                </a:solidFill>
                <a:latin typeface="Arial"/>
              </a:rPr>
              <a:t>YouGov Consumer Duty Index 2025</a:t>
            </a:r>
          </a:p>
          <a:p>
            <a:pPr defTabSz="685800">
              <a:defRPr/>
            </a:pPr>
            <a:r>
              <a:rPr lang="en-GB" sz="600" dirty="0">
                <a:solidFill>
                  <a:schemeClr val="bg1"/>
                </a:solidFill>
                <a:latin typeface="Arial"/>
              </a:rPr>
              <a:t>Base: GB Nat Rep April 2024 n=8,280, October 2024 n=8,179, January 2025 n=8,330, April 2025: n=8,210, July 2025 n=8,055</a:t>
            </a:r>
          </a:p>
        </p:txBody>
      </p:sp>
      <p:graphicFrame>
        <p:nvGraphicFramePr>
          <p:cNvPr id="13" name="Chart 12">
            <a:extLst>
              <a:ext uri="{FF2B5EF4-FFF2-40B4-BE49-F238E27FC236}">
                <a16:creationId xmlns:a16="http://schemas.microsoft.com/office/drawing/2014/main" id="{11D6A63E-8E7F-9D25-A3EB-81DBF23958A1}"/>
              </a:ext>
            </a:extLst>
          </p:cNvPr>
          <p:cNvGraphicFramePr/>
          <p:nvPr>
            <p:extLst>
              <p:ext uri="{D42A27DB-BD31-4B8C-83A1-F6EECF244321}">
                <p14:modId xmlns:p14="http://schemas.microsoft.com/office/powerpoint/2010/main" val="1164532936"/>
              </p:ext>
            </p:extLst>
          </p:nvPr>
        </p:nvGraphicFramePr>
        <p:xfrm>
          <a:off x="3670128" y="1308100"/>
          <a:ext cx="4610101" cy="3333069"/>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051CF46-0F6F-C416-D075-FD8231C1C392}"/>
              </a:ext>
            </a:extLst>
          </p:cNvPr>
          <p:cNvSpPr/>
          <p:nvPr/>
        </p:nvSpPr>
        <p:spPr>
          <a:xfrm>
            <a:off x="5975178" y="1046124"/>
            <a:ext cx="628822" cy="251545"/>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t>Use</a:t>
            </a:r>
          </a:p>
        </p:txBody>
      </p:sp>
      <p:sp>
        <p:nvSpPr>
          <p:cNvPr id="17" name="Rectangle 16">
            <a:extLst>
              <a:ext uri="{FF2B5EF4-FFF2-40B4-BE49-F238E27FC236}">
                <a16:creationId xmlns:a16="http://schemas.microsoft.com/office/drawing/2014/main" id="{65532B41-7B37-14F1-69A7-CC86BEE17437}"/>
              </a:ext>
            </a:extLst>
          </p:cNvPr>
          <p:cNvSpPr/>
          <p:nvPr/>
        </p:nvSpPr>
        <p:spPr>
          <a:xfrm>
            <a:off x="6634206" y="1046124"/>
            <a:ext cx="628822" cy="251545"/>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Need</a:t>
            </a:r>
          </a:p>
        </p:txBody>
      </p:sp>
      <p:sp>
        <p:nvSpPr>
          <p:cNvPr id="19" name="Rectangle 18">
            <a:extLst>
              <a:ext uri="{FF2B5EF4-FFF2-40B4-BE49-F238E27FC236}">
                <a16:creationId xmlns:a16="http://schemas.microsoft.com/office/drawing/2014/main" id="{E205B9F3-32BB-62BB-200C-BDC05E323C02}"/>
              </a:ext>
            </a:extLst>
          </p:cNvPr>
          <p:cNvSpPr/>
          <p:nvPr/>
        </p:nvSpPr>
        <p:spPr>
          <a:xfrm>
            <a:off x="7903006" y="1046124"/>
            <a:ext cx="628822" cy="25154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Gap</a:t>
            </a:r>
          </a:p>
        </p:txBody>
      </p:sp>
    </p:spTree>
    <p:extLst>
      <p:ext uri="{BB962C8B-B14F-4D97-AF65-F5344CB8AC3E}">
        <p14:creationId xmlns:p14="http://schemas.microsoft.com/office/powerpoint/2010/main" val="30977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2000"/>
                                        <p:tgtEl>
                                          <p:spTgt spid="13"/>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2000"/>
                                        <p:tgtEl>
                                          <p:spTgt spid="14"/>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13"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431DA-6BA9-A27D-6FC2-3C9C7A44D317}"/>
            </a:ext>
          </a:extLst>
        </p:cNvPr>
        <p:cNvGrpSpPr/>
        <p:nvPr/>
      </p:nvGrpSpPr>
      <p:grpSpPr>
        <a:xfrm>
          <a:off x="0" y="0"/>
          <a:ext cx="0" cy="0"/>
          <a:chOff x="0" y="0"/>
          <a:chExt cx="0" cy="0"/>
        </a:xfrm>
      </p:grpSpPr>
      <p:pic>
        <p:nvPicPr>
          <p:cNvPr id="1028" name="Picture 4" descr="Stop Being Afraid of Asking for What You Want | Forge">
            <a:extLst>
              <a:ext uri="{FF2B5EF4-FFF2-40B4-BE49-F238E27FC236}">
                <a16:creationId xmlns:a16="http://schemas.microsoft.com/office/drawing/2014/main" id="{8055706A-4534-753A-BC89-655827647D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511" y="1526772"/>
            <a:ext cx="3925712" cy="2742617"/>
          </a:xfrm>
          <a:prstGeom prst="rect">
            <a:avLst/>
          </a:prstGeom>
          <a:noFill/>
          <a:ln w="76200">
            <a:solidFill>
              <a:schemeClr val="tx2"/>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54AB6C2-EFDB-1F56-8F17-1842B2D93F8C}"/>
              </a:ext>
            </a:extLst>
          </p:cNvPr>
          <p:cNvSpPr/>
          <p:nvPr/>
        </p:nvSpPr>
        <p:spPr>
          <a:xfrm>
            <a:off x="486211" y="1536258"/>
            <a:ext cx="3906856" cy="272364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defTabSz="685800">
              <a:defRPr/>
            </a:pPr>
            <a:endParaRPr lang="en-GB" sz="1050" err="1">
              <a:solidFill>
                <a:srgbClr val="FFFFFF"/>
              </a:solidFill>
              <a:latin typeface="Arial"/>
            </a:endParaRPr>
          </a:p>
        </p:txBody>
      </p:sp>
      <p:pic>
        <p:nvPicPr>
          <p:cNvPr id="1026" name="Picture 2" descr="How Does the FCA Define a Vulnerable Customer? (4 Drivers)">
            <a:extLst>
              <a:ext uri="{FF2B5EF4-FFF2-40B4-BE49-F238E27FC236}">
                <a16:creationId xmlns:a16="http://schemas.microsoft.com/office/drawing/2014/main" id="{7F4116C7-F2E1-38D1-E6A2-012DCF356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718" y="1526774"/>
            <a:ext cx="3941741" cy="2733132"/>
          </a:xfrm>
          <a:prstGeom prst="rect">
            <a:avLst/>
          </a:prstGeom>
          <a:noFill/>
          <a:ln w="76200">
            <a:solidFill>
              <a:schemeClr val="tx2"/>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047A027-6D82-DEA4-CA22-C56B03990EDC}"/>
              </a:ext>
            </a:extLst>
          </p:cNvPr>
          <p:cNvSpPr/>
          <p:nvPr/>
        </p:nvSpPr>
        <p:spPr>
          <a:xfrm>
            <a:off x="4762520" y="1536258"/>
            <a:ext cx="3931939" cy="273313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defTabSz="685800">
              <a:defRPr/>
            </a:pPr>
            <a:endParaRPr lang="en-GB" sz="1050" err="1">
              <a:solidFill>
                <a:srgbClr val="FFFFFF"/>
              </a:solidFill>
              <a:latin typeface="Arial"/>
            </a:endParaRPr>
          </a:p>
        </p:txBody>
      </p:sp>
      <p:grpSp>
        <p:nvGrpSpPr>
          <p:cNvPr id="18" name="Group 17">
            <a:extLst>
              <a:ext uri="{FF2B5EF4-FFF2-40B4-BE49-F238E27FC236}">
                <a16:creationId xmlns:a16="http://schemas.microsoft.com/office/drawing/2014/main" id="{2DFD8E0D-C397-CF98-FEE6-8305C013F8AB}"/>
              </a:ext>
            </a:extLst>
          </p:cNvPr>
          <p:cNvGrpSpPr/>
          <p:nvPr/>
        </p:nvGrpSpPr>
        <p:grpSpPr>
          <a:xfrm>
            <a:off x="5661156" y="1532902"/>
            <a:ext cx="3025492" cy="786966"/>
            <a:chOff x="1667808" y="2967778"/>
            <a:chExt cx="4211268" cy="1145894"/>
          </a:xfrm>
        </p:grpSpPr>
        <p:sp>
          <p:nvSpPr>
            <p:cNvPr id="19" name="Rectangle 18">
              <a:extLst>
                <a:ext uri="{FF2B5EF4-FFF2-40B4-BE49-F238E27FC236}">
                  <a16:creationId xmlns:a16="http://schemas.microsoft.com/office/drawing/2014/main" id="{A0B5DD27-339E-F74F-D76C-0CC481C224BE}"/>
                </a:ext>
              </a:extLst>
            </p:cNvPr>
            <p:cNvSpPr/>
            <p:nvPr/>
          </p:nvSpPr>
          <p:spPr>
            <a:xfrm>
              <a:off x="1667808" y="2967778"/>
              <a:ext cx="4211268" cy="1145894"/>
            </a:xfrm>
            <a:prstGeom prst="rect">
              <a:avLst/>
            </a:prstGeom>
            <a:solidFill>
              <a:schemeClr val="accent1">
                <a:alpha val="7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050" err="1"/>
            </a:p>
          </p:txBody>
        </p:sp>
        <p:sp>
          <p:nvSpPr>
            <p:cNvPr id="20" name="TextBox 19">
              <a:extLst>
                <a:ext uri="{FF2B5EF4-FFF2-40B4-BE49-F238E27FC236}">
                  <a16:creationId xmlns:a16="http://schemas.microsoft.com/office/drawing/2014/main" id="{B013A9AE-85C1-D027-53C9-A8B1CD5A655A}"/>
                </a:ext>
              </a:extLst>
            </p:cNvPr>
            <p:cNvSpPr txBox="1"/>
            <p:nvPr/>
          </p:nvSpPr>
          <p:spPr>
            <a:xfrm>
              <a:off x="1709878" y="3239865"/>
              <a:ext cx="4169198" cy="615553"/>
            </a:xfrm>
            <a:prstGeom prst="rect">
              <a:avLst/>
            </a:prstGeom>
            <a:noFill/>
            <a:ln>
              <a:noFill/>
            </a:ln>
          </p:spPr>
          <p:txBody>
            <a:bodyPr wrap="square" lIns="135000" tIns="0" rIns="135000" bIns="0" rtlCol="0" anchor="ctr">
              <a:spAutoFit/>
            </a:bodyPr>
            <a:lstStyle/>
            <a:p>
              <a:pPr lvl="0" algn="ctr">
                <a:defRPr/>
              </a:pPr>
              <a:r>
                <a:rPr lang="en-US" sz="1500" b="1" dirty="0">
                  <a:solidFill>
                    <a:schemeClr val="tx2"/>
                  </a:solidFill>
                </a:rPr>
                <a:t>Have not been asked if they require any adjustment</a:t>
              </a:r>
              <a:endParaRPr lang="en-GB" sz="1500" b="1" dirty="0">
                <a:solidFill>
                  <a:schemeClr val="tx2"/>
                </a:solidFill>
              </a:endParaRPr>
            </a:p>
          </p:txBody>
        </p:sp>
      </p:grpSp>
      <p:graphicFrame>
        <p:nvGraphicFramePr>
          <p:cNvPr id="10" name="Chart 9">
            <a:extLst>
              <a:ext uri="{FF2B5EF4-FFF2-40B4-BE49-F238E27FC236}">
                <a16:creationId xmlns:a16="http://schemas.microsoft.com/office/drawing/2014/main" id="{0089E722-AFEA-1A90-AA28-1E36AA22D302}"/>
              </a:ext>
            </a:extLst>
          </p:cNvPr>
          <p:cNvGraphicFramePr/>
          <p:nvPr>
            <p:extLst>
              <p:ext uri="{D42A27DB-BD31-4B8C-83A1-F6EECF244321}">
                <p14:modId xmlns:p14="http://schemas.microsoft.com/office/powerpoint/2010/main" val="421894257"/>
              </p:ext>
            </p:extLst>
          </p:nvPr>
        </p:nvGraphicFramePr>
        <p:xfrm>
          <a:off x="2965942" y="1489842"/>
          <a:ext cx="4515722" cy="2936707"/>
        </p:xfrm>
        <a:graphic>
          <a:graphicData uri="http://schemas.openxmlformats.org/drawingml/2006/chart">
            <c:chart xmlns:c="http://schemas.openxmlformats.org/drawingml/2006/chart" xmlns:r="http://schemas.openxmlformats.org/officeDocument/2006/relationships" r:id="rId5"/>
          </a:graphicData>
        </a:graphic>
      </p:graphicFrame>
      <p:grpSp>
        <p:nvGrpSpPr>
          <p:cNvPr id="7" name="Group 6">
            <a:extLst>
              <a:ext uri="{FF2B5EF4-FFF2-40B4-BE49-F238E27FC236}">
                <a16:creationId xmlns:a16="http://schemas.microsoft.com/office/drawing/2014/main" id="{001DFC7D-7E69-585D-A78E-C62A0E1C7D7A}"/>
              </a:ext>
            </a:extLst>
          </p:cNvPr>
          <p:cNvGrpSpPr/>
          <p:nvPr/>
        </p:nvGrpSpPr>
        <p:grpSpPr>
          <a:xfrm>
            <a:off x="1363796" y="1541750"/>
            <a:ext cx="3041971" cy="778118"/>
            <a:chOff x="1689903" y="2974693"/>
            <a:chExt cx="4189173" cy="1145894"/>
          </a:xfrm>
        </p:grpSpPr>
        <p:sp>
          <p:nvSpPr>
            <p:cNvPr id="8" name="Rectangle 7">
              <a:extLst>
                <a:ext uri="{FF2B5EF4-FFF2-40B4-BE49-F238E27FC236}">
                  <a16:creationId xmlns:a16="http://schemas.microsoft.com/office/drawing/2014/main" id="{BC626DE6-2131-C579-441E-E4E66A509697}"/>
                </a:ext>
              </a:extLst>
            </p:cNvPr>
            <p:cNvSpPr/>
            <p:nvPr/>
          </p:nvSpPr>
          <p:spPr>
            <a:xfrm>
              <a:off x="1689903" y="2974693"/>
              <a:ext cx="4177103" cy="1145894"/>
            </a:xfrm>
            <a:prstGeom prst="rect">
              <a:avLst/>
            </a:prstGeom>
            <a:solidFill>
              <a:schemeClr val="accent1">
                <a:alpha val="7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050" err="1"/>
            </a:p>
          </p:txBody>
        </p:sp>
        <p:sp>
          <p:nvSpPr>
            <p:cNvPr id="9" name="TextBox 8">
              <a:extLst>
                <a:ext uri="{FF2B5EF4-FFF2-40B4-BE49-F238E27FC236}">
                  <a16:creationId xmlns:a16="http://schemas.microsoft.com/office/drawing/2014/main" id="{89C2BBE5-45CF-2AAE-F8F5-39C7004EB44C}"/>
                </a:ext>
              </a:extLst>
            </p:cNvPr>
            <p:cNvSpPr txBox="1"/>
            <p:nvPr/>
          </p:nvSpPr>
          <p:spPr>
            <a:xfrm>
              <a:off x="1709878" y="3085976"/>
              <a:ext cx="4169198" cy="923329"/>
            </a:xfrm>
            <a:prstGeom prst="rect">
              <a:avLst/>
            </a:prstGeom>
            <a:noFill/>
            <a:ln>
              <a:noFill/>
            </a:ln>
          </p:spPr>
          <p:txBody>
            <a:bodyPr wrap="square" lIns="135000" tIns="0" rIns="135000" bIns="0" rtlCol="0" anchor="ctr">
              <a:spAutoFit/>
            </a:bodyPr>
            <a:lstStyle/>
            <a:p>
              <a:pPr lvl="0" algn="ctr">
                <a:defRPr/>
              </a:pPr>
              <a:r>
                <a:rPr lang="en-GB" sz="1500" b="1" dirty="0">
                  <a:solidFill>
                    <a:schemeClr val="tx2"/>
                  </a:solidFill>
                </a:rPr>
                <a:t>Would feel uncomfortable asking service provider for adjustments</a:t>
              </a:r>
            </a:p>
          </p:txBody>
        </p:sp>
      </p:grpSp>
      <p:graphicFrame>
        <p:nvGraphicFramePr>
          <p:cNvPr id="14" name="Chart 13">
            <a:extLst>
              <a:ext uri="{FF2B5EF4-FFF2-40B4-BE49-F238E27FC236}">
                <a16:creationId xmlns:a16="http://schemas.microsoft.com/office/drawing/2014/main" id="{5899BA2E-DC1D-3FD6-6DE2-F9712E66BE0A}"/>
              </a:ext>
            </a:extLst>
          </p:cNvPr>
          <p:cNvGraphicFramePr/>
          <p:nvPr>
            <p:extLst>
              <p:ext uri="{D42A27DB-BD31-4B8C-83A1-F6EECF244321}">
                <p14:modId xmlns:p14="http://schemas.microsoft.com/office/powerpoint/2010/main" val="3392575350"/>
              </p:ext>
            </p:extLst>
          </p:nvPr>
        </p:nvGraphicFramePr>
        <p:xfrm>
          <a:off x="-1188520" y="1526773"/>
          <a:ext cx="4515722" cy="2767724"/>
        </p:xfrm>
        <a:graphic>
          <a:graphicData uri="http://schemas.openxmlformats.org/drawingml/2006/chart">
            <c:chart xmlns:c="http://schemas.openxmlformats.org/drawingml/2006/chart" xmlns:r="http://schemas.openxmlformats.org/officeDocument/2006/relationships" r:id="rId6"/>
          </a:graphicData>
        </a:graphic>
      </p:graphicFrame>
      <p:sp>
        <p:nvSpPr>
          <p:cNvPr id="2" name="Title 1">
            <a:extLst>
              <a:ext uri="{FF2B5EF4-FFF2-40B4-BE49-F238E27FC236}">
                <a16:creationId xmlns:a16="http://schemas.microsoft.com/office/drawing/2014/main" id="{8F453110-390B-C4F0-E24D-BED26DD8C70F}"/>
              </a:ext>
            </a:extLst>
          </p:cNvPr>
          <p:cNvSpPr>
            <a:spLocks noGrp="1"/>
          </p:cNvSpPr>
          <p:nvPr>
            <p:ph type="title"/>
          </p:nvPr>
        </p:nvSpPr>
        <p:spPr>
          <a:xfrm>
            <a:off x="454655" y="242023"/>
            <a:ext cx="8513379" cy="994172"/>
          </a:xfrm>
        </p:spPr>
        <p:txBody>
          <a:bodyPr>
            <a:normAutofit fontScale="90000"/>
          </a:bodyPr>
          <a:lstStyle/>
          <a:p>
            <a:r>
              <a:rPr lang="en-US" sz="2400" b="0" dirty="0"/>
              <a:t>With a third of potentially vulnerable consumers uncomfortable asking for reasonable adjustments.</a:t>
            </a:r>
            <a:br>
              <a:rPr lang="en-US" sz="2400" b="0" dirty="0"/>
            </a:br>
            <a:r>
              <a:rPr lang="en-US" sz="2400" b="0" dirty="0"/>
              <a:t>The onus is on FS providers to pro-actively offer them</a:t>
            </a:r>
            <a:endParaRPr lang="en-US" sz="2400" b="0" dirty="0">
              <a:latin typeface="+mn-lt"/>
            </a:endParaRPr>
          </a:p>
        </p:txBody>
      </p:sp>
      <p:sp>
        <p:nvSpPr>
          <p:cNvPr id="3" name="TextBox 2">
            <a:extLst>
              <a:ext uri="{FF2B5EF4-FFF2-40B4-BE49-F238E27FC236}">
                <a16:creationId xmlns:a16="http://schemas.microsoft.com/office/drawing/2014/main" id="{429B11B6-6BF1-9B29-8CEA-DED0A490E15A}"/>
              </a:ext>
            </a:extLst>
          </p:cNvPr>
          <p:cNvSpPr txBox="1">
            <a:spLocks/>
          </p:cNvSpPr>
          <p:nvPr/>
        </p:nvSpPr>
        <p:spPr>
          <a:xfrm>
            <a:off x="453762" y="4472288"/>
            <a:ext cx="4047354" cy="184666"/>
          </a:xfrm>
          <a:prstGeom prst="rect">
            <a:avLst/>
          </a:prstGeom>
          <a:noFill/>
        </p:spPr>
        <p:txBody>
          <a:bodyPr wrap="square" lIns="0" tIns="0" rIns="0" bIns="0" rtlCol="0">
            <a:spAutoFit/>
          </a:bodyPr>
          <a:lstStyle/>
          <a:p>
            <a:pPr defTabSz="685800">
              <a:defRPr/>
            </a:pPr>
            <a:r>
              <a:rPr lang="en-GB" sz="600" dirty="0">
                <a:latin typeface="Arial"/>
              </a:rPr>
              <a:t>YouGov Consumer Duty Index 2025</a:t>
            </a:r>
          </a:p>
          <a:p>
            <a:pPr defTabSz="685800">
              <a:defRPr/>
            </a:pPr>
            <a:r>
              <a:rPr lang="en-GB" sz="600" dirty="0">
                <a:latin typeface="Arial"/>
              </a:rPr>
              <a:t>Base: GB Nat Rep April 2024 n=8,280, October 2024 n=8,179, January 2025 n=8,330, April 2025: n=8,210</a:t>
            </a:r>
          </a:p>
        </p:txBody>
      </p:sp>
    </p:spTree>
    <p:extLst>
      <p:ext uri="{BB962C8B-B14F-4D97-AF65-F5344CB8AC3E}">
        <p14:creationId xmlns:p14="http://schemas.microsoft.com/office/powerpoint/2010/main" val="800668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D877A-7B27-2223-A05F-B688353BBD12}"/>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50640989-F7E8-0580-CC74-975E29DB1D2E}"/>
              </a:ext>
            </a:extLst>
          </p:cNvPr>
          <p:cNvSpPr/>
          <p:nvPr/>
        </p:nvSpPr>
        <p:spPr>
          <a:xfrm>
            <a:off x="302647" y="1498420"/>
            <a:ext cx="8468873" cy="2865750"/>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2B8FB970-D612-2140-8D90-BC6DB92F9A8C}"/>
              </a:ext>
            </a:extLst>
          </p:cNvPr>
          <p:cNvSpPr/>
          <p:nvPr/>
        </p:nvSpPr>
        <p:spPr>
          <a:xfrm>
            <a:off x="0" y="0"/>
            <a:ext cx="3488551" cy="471169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936814A-1AC0-B4D4-EC0B-C4FA835E21E3}"/>
              </a:ext>
            </a:extLst>
          </p:cNvPr>
          <p:cNvSpPr txBox="1"/>
          <p:nvPr/>
        </p:nvSpPr>
        <p:spPr>
          <a:xfrm>
            <a:off x="302647" y="910286"/>
            <a:ext cx="2995979" cy="2308324"/>
          </a:xfrm>
          <a:prstGeom prst="rect">
            <a:avLst/>
          </a:prstGeom>
          <a:noFill/>
        </p:spPr>
        <p:txBody>
          <a:bodyPr wrap="square">
            <a:spAutoFit/>
          </a:bodyPr>
          <a:lstStyle/>
          <a:p>
            <a:pPr defTabSz="685800">
              <a:defRPr/>
            </a:pPr>
            <a:r>
              <a:rPr lang="en-US" sz="2400" dirty="0">
                <a:solidFill>
                  <a:schemeClr val="bg1"/>
                </a:solidFill>
              </a:rPr>
              <a:t>Lower CDI scores among vulnerable customers highlights gaps in meeting Consumer Duty obligations</a:t>
            </a:r>
            <a:endParaRPr lang="en-GB" sz="900" dirty="0">
              <a:solidFill>
                <a:schemeClr val="bg1"/>
              </a:solidFill>
            </a:endParaRPr>
          </a:p>
        </p:txBody>
      </p:sp>
      <p:sp>
        <p:nvSpPr>
          <p:cNvPr id="10" name="TextBox 9">
            <a:extLst>
              <a:ext uri="{FF2B5EF4-FFF2-40B4-BE49-F238E27FC236}">
                <a16:creationId xmlns:a16="http://schemas.microsoft.com/office/drawing/2014/main" id="{670D0E2D-17E8-68B9-C735-8444A2BE0380}"/>
              </a:ext>
            </a:extLst>
          </p:cNvPr>
          <p:cNvSpPr txBox="1">
            <a:spLocks/>
          </p:cNvSpPr>
          <p:nvPr/>
        </p:nvSpPr>
        <p:spPr>
          <a:xfrm>
            <a:off x="460112" y="4364170"/>
            <a:ext cx="2384688" cy="276999"/>
          </a:xfrm>
          <a:prstGeom prst="rect">
            <a:avLst/>
          </a:prstGeom>
          <a:noFill/>
        </p:spPr>
        <p:txBody>
          <a:bodyPr wrap="square" lIns="0" tIns="0" rIns="0" bIns="0" rtlCol="0">
            <a:spAutoFit/>
          </a:bodyPr>
          <a:lstStyle/>
          <a:p>
            <a:pPr defTabSz="685800">
              <a:defRPr/>
            </a:pPr>
            <a:r>
              <a:rPr lang="en-GB" sz="600" dirty="0">
                <a:solidFill>
                  <a:schemeClr val="bg1"/>
                </a:solidFill>
                <a:latin typeface="Arial"/>
              </a:rPr>
              <a:t>YouGov Consumer Duty Index 2025</a:t>
            </a:r>
          </a:p>
          <a:p>
            <a:pPr defTabSz="685800">
              <a:defRPr/>
            </a:pPr>
            <a:r>
              <a:rPr lang="en-GB" sz="600" dirty="0">
                <a:solidFill>
                  <a:schemeClr val="bg1"/>
                </a:solidFill>
                <a:latin typeface="Arial"/>
              </a:rPr>
              <a:t>Base: GB Nat Rep April 2024 n=8,280, October 2024 n=8,179, January 2025 n=8,330, April 2025: n=8,210, July 2025 n=8,055</a:t>
            </a:r>
          </a:p>
        </p:txBody>
      </p:sp>
      <p:graphicFrame>
        <p:nvGraphicFramePr>
          <p:cNvPr id="4" name="Chart 3">
            <a:extLst>
              <a:ext uri="{FF2B5EF4-FFF2-40B4-BE49-F238E27FC236}">
                <a16:creationId xmlns:a16="http://schemas.microsoft.com/office/drawing/2014/main" id="{9B2A8A39-5614-44CB-4D70-0DE29EE1E794}"/>
              </a:ext>
            </a:extLst>
          </p:cNvPr>
          <p:cNvGraphicFramePr/>
          <p:nvPr>
            <p:extLst>
              <p:ext uri="{D42A27DB-BD31-4B8C-83A1-F6EECF244321}">
                <p14:modId xmlns:p14="http://schemas.microsoft.com/office/powerpoint/2010/main" val="591172036"/>
              </p:ext>
            </p:extLst>
          </p:nvPr>
        </p:nvGraphicFramePr>
        <p:xfrm>
          <a:off x="3851178" y="1035873"/>
          <a:ext cx="2265997" cy="18088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C0996653-AB69-62A7-FAE9-08EA44B8E680}"/>
              </a:ext>
            </a:extLst>
          </p:cNvPr>
          <p:cNvGraphicFramePr/>
          <p:nvPr>
            <p:extLst>
              <p:ext uri="{D42A27DB-BD31-4B8C-83A1-F6EECF244321}">
                <p14:modId xmlns:p14="http://schemas.microsoft.com/office/powerpoint/2010/main" val="2637664971"/>
              </p:ext>
            </p:extLst>
          </p:nvPr>
        </p:nvGraphicFramePr>
        <p:xfrm>
          <a:off x="6411355" y="1035873"/>
          <a:ext cx="2265997" cy="1808882"/>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A545259B-B029-FC71-EDD3-D5FD1DBE3F79}"/>
              </a:ext>
            </a:extLst>
          </p:cNvPr>
          <p:cNvSpPr txBox="1"/>
          <p:nvPr/>
        </p:nvSpPr>
        <p:spPr>
          <a:xfrm>
            <a:off x="4032308" y="827104"/>
            <a:ext cx="1886802" cy="307777"/>
          </a:xfrm>
          <a:prstGeom prst="rect">
            <a:avLst/>
          </a:prstGeom>
          <a:noFill/>
        </p:spPr>
        <p:txBody>
          <a:bodyPr wrap="square">
            <a:spAutoFit/>
          </a:bodyPr>
          <a:lstStyle/>
          <a:p>
            <a:pPr algn="ctr" defTabSz="685800">
              <a:defRPr/>
            </a:pPr>
            <a:r>
              <a:rPr lang="en-US" sz="1400" b="1" kern="0" dirty="0">
                <a:latin typeface="Arial"/>
              </a:rPr>
              <a:t>Non-vulnerable</a:t>
            </a:r>
            <a:endParaRPr lang="en-GB" sz="1400" b="1" kern="0" dirty="0">
              <a:latin typeface="Arial"/>
            </a:endParaRPr>
          </a:p>
        </p:txBody>
      </p:sp>
      <p:sp>
        <p:nvSpPr>
          <p:cNvPr id="11" name="TextBox 10">
            <a:extLst>
              <a:ext uri="{FF2B5EF4-FFF2-40B4-BE49-F238E27FC236}">
                <a16:creationId xmlns:a16="http://schemas.microsoft.com/office/drawing/2014/main" id="{6014D777-A984-1955-9740-B540E976145B}"/>
              </a:ext>
            </a:extLst>
          </p:cNvPr>
          <p:cNvSpPr txBox="1"/>
          <p:nvPr/>
        </p:nvSpPr>
        <p:spPr>
          <a:xfrm>
            <a:off x="6600953" y="827104"/>
            <a:ext cx="1801987" cy="307777"/>
          </a:xfrm>
          <a:prstGeom prst="rect">
            <a:avLst/>
          </a:prstGeom>
          <a:noFill/>
        </p:spPr>
        <p:txBody>
          <a:bodyPr wrap="square">
            <a:spAutoFit/>
          </a:bodyPr>
          <a:lstStyle/>
          <a:p>
            <a:pPr algn="ctr" defTabSz="685800">
              <a:defRPr/>
            </a:pPr>
            <a:r>
              <a:rPr lang="en-US" sz="1400" b="1" kern="0" dirty="0">
                <a:latin typeface="Arial"/>
              </a:rPr>
              <a:t>Vulnerable</a:t>
            </a:r>
            <a:endParaRPr lang="en-GB" sz="1400" b="1" kern="0" dirty="0">
              <a:latin typeface="Arial"/>
            </a:endParaRPr>
          </a:p>
        </p:txBody>
      </p:sp>
      <p:sp>
        <p:nvSpPr>
          <p:cNvPr id="12" name="TextBox 11">
            <a:extLst>
              <a:ext uri="{FF2B5EF4-FFF2-40B4-BE49-F238E27FC236}">
                <a16:creationId xmlns:a16="http://schemas.microsoft.com/office/drawing/2014/main" id="{AD7A6B95-F522-5C9B-9657-E05370E1A9AF}"/>
              </a:ext>
            </a:extLst>
          </p:cNvPr>
          <p:cNvSpPr txBox="1"/>
          <p:nvPr/>
        </p:nvSpPr>
        <p:spPr>
          <a:xfrm>
            <a:off x="4013790" y="429992"/>
            <a:ext cx="4591050" cy="369332"/>
          </a:xfrm>
          <a:prstGeom prst="rect">
            <a:avLst/>
          </a:prstGeom>
          <a:noFill/>
        </p:spPr>
        <p:txBody>
          <a:bodyPr wrap="square">
            <a:spAutoFit/>
          </a:bodyPr>
          <a:lstStyle/>
          <a:p>
            <a:pPr algn="ctr" defTabSz="685800">
              <a:defRPr/>
            </a:pPr>
            <a:r>
              <a:rPr lang="en-US" b="1" kern="0" dirty="0">
                <a:latin typeface="Arial"/>
              </a:rPr>
              <a:t>Consumer Duty Index (CDI) Scores</a:t>
            </a:r>
            <a:endParaRPr lang="en-GB" b="1" kern="0" dirty="0">
              <a:latin typeface="Arial"/>
            </a:endParaRPr>
          </a:p>
        </p:txBody>
      </p:sp>
      <p:sp>
        <p:nvSpPr>
          <p:cNvPr id="15" name="TextBox 14">
            <a:extLst>
              <a:ext uri="{FF2B5EF4-FFF2-40B4-BE49-F238E27FC236}">
                <a16:creationId xmlns:a16="http://schemas.microsoft.com/office/drawing/2014/main" id="{5D0765E7-B757-5F90-6D57-6456E48A47AF}"/>
              </a:ext>
            </a:extLst>
          </p:cNvPr>
          <p:cNvSpPr txBox="1"/>
          <p:nvPr/>
        </p:nvSpPr>
        <p:spPr>
          <a:xfrm>
            <a:off x="4533749" y="1750806"/>
            <a:ext cx="883920" cy="415498"/>
          </a:xfrm>
          <a:prstGeom prst="rect">
            <a:avLst/>
          </a:prstGeom>
          <a:noFill/>
        </p:spPr>
        <p:txBody>
          <a:bodyPr wrap="square" lIns="0" tIns="0" rIns="0" bIns="0" rtlCol="0">
            <a:spAutoFit/>
          </a:bodyPr>
          <a:lstStyle/>
          <a:p>
            <a:pPr algn="ctr" defTabSz="685800">
              <a:defRPr/>
            </a:pPr>
            <a:r>
              <a:rPr lang="en-GB" sz="2700" b="1" dirty="0">
                <a:solidFill>
                  <a:schemeClr val="accent2"/>
                </a:solidFill>
                <a:latin typeface="Arial"/>
              </a:rPr>
              <a:t>65%</a:t>
            </a:r>
          </a:p>
        </p:txBody>
      </p:sp>
      <p:sp>
        <p:nvSpPr>
          <p:cNvPr id="18" name="TextBox 17">
            <a:extLst>
              <a:ext uri="{FF2B5EF4-FFF2-40B4-BE49-F238E27FC236}">
                <a16:creationId xmlns:a16="http://schemas.microsoft.com/office/drawing/2014/main" id="{15A26BDD-199F-66E5-A7BF-574B1654354D}"/>
              </a:ext>
            </a:extLst>
          </p:cNvPr>
          <p:cNvSpPr txBox="1"/>
          <p:nvPr/>
        </p:nvSpPr>
        <p:spPr>
          <a:xfrm>
            <a:off x="7102393" y="1729699"/>
            <a:ext cx="883920" cy="415498"/>
          </a:xfrm>
          <a:prstGeom prst="rect">
            <a:avLst/>
          </a:prstGeom>
          <a:noFill/>
        </p:spPr>
        <p:txBody>
          <a:bodyPr wrap="square" lIns="0" tIns="0" rIns="0" bIns="0" rtlCol="0">
            <a:spAutoFit/>
          </a:bodyPr>
          <a:lstStyle/>
          <a:p>
            <a:pPr algn="ctr" defTabSz="685800">
              <a:defRPr/>
            </a:pPr>
            <a:r>
              <a:rPr lang="en-GB" sz="2700" b="1" dirty="0">
                <a:solidFill>
                  <a:schemeClr val="accent5"/>
                </a:solidFill>
                <a:latin typeface="Arial"/>
              </a:rPr>
              <a:t>55%</a:t>
            </a:r>
          </a:p>
        </p:txBody>
      </p:sp>
      <p:grpSp>
        <p:nvGrpSpPr>
          <p:cNvPr id="19" name="Group 18">
            <a:extLst>
              <a:ext uri="{FF2B5EF4-FFF2-40B4-BE49-F238E27FC236}">
                <a16:creationId xmlns:a16="http://schemas.microsoft.com/office/drawing/2014/main" id="{FBBB7855-DB47-1269-4FF9-3F72BA7CE83F}"/>
              </a:ext>
            </a:extLst>
          </p:cNvPr>
          <p:cNvGrpSpPr/>
          <p:nvPr/>
        </p:nvGrpSpPr>
        <p:grpSpPr>
          <a:xfrm>
            <a:off x="7326880" y="4384298"/>
            <a:ext cx="1817120" cy="295742"/>
            <a:chOff x="9005765" y="4743496"/>
            <a:chExt cx="2094307" cy="295742"/>
          </a:xfrm>
        </p:grpSpPr>
        <p:grpSp>
          <p:nvGrpSpPr>
            <p:cNvPr id="20" name="Group 19">
              <a:extLst>
                <a:ext uri="{FF2B5EF4-FFF2-40B4-BE49-F238E27FC236}">
                  <a16:creationId xmlns:a16="http://schemas.microsoft.com/office/drawing/2014/main" id="{9261A058-C3F8-BCF3-6382-3850B27D6CC7}"/>
                </a:ext>
              </a:extLst>
            </p:cNvPr>
            <p:cNvGrpSpPr/>
            <p:nvPr/>
          </p:nvGrpSpPr>
          <p:grpSpPr>
            <a:xfrm>
              <a:off x="9005765" y="4743496"/>
              <a:ext cx="186286" cy="295742"/>
              <a:chOff x="9005765" y="4756110"/>
              <a:chExt cx="186286" cy="295742"/>
            </a:xfrm>
          </p:grpSpPr>
          <p:sp>
            <p:nvSpPr>
              <p:cNvPr id="22" name="Isosceles Triangle 21">
                <a:extLst>
                  <a:ext uri="{FF2B5EF4-FFF2-40B4-BE49-F238E27FC236}">
                    <a16:creationId xmlns:a16="http://schemas.microsoft.com/office/drawing/2014/main" id="{171A8E5C-86BC-ABE2-3632-72B0EDEFB613}"/>
                  </a:ext>
                </a:extLst>
              </p:cNvPr>
              <p:cNvSpPr/>
              <p:nvPr/>
            </p:nvSpPr>
            <p:spPr>
              <a:xfrm>
                <a:off x="9005765" y="4756110"/>
                <a:ext cx="186286" cy="131469"/>
              </a:xfrm>
              <a:prstGeom prst="triangle">
                <a:avLst/>
              </a:prstGeom>
              <a:solidFill>
                <a:srgbClr val="31CAA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chemeClr val="bg1"/>
                  </a:solidFill>
                  <a:effectLst/>
                  <a:uLnTx/>
                  <a:uFillTx/>
                  <a:latin typeface="Arial"/>
                  <a:ea typeface="+mn-ea"/>
                  <a:cs typeface="+mn-cs"/>
                </a:endParaRPr>
              </a:p>
            </p:txBody>
          </p:sp>
          <p:sp>
            <p:nvSpPr>
              <p:cNvPr id="23" name="Isosceles Triangle 22">
                <a:extLst>
                  <a:ext uri="{FF2B5EF4-FFF2-40B4-BE49-F238E27FC236}">
                    <a16:creationId xmlns:a16="http://schemas.microsoft.com/office/drawing/2014/main" id="{8CA89025-5CFB-D410-A6F0-F56BF404AFCE}"/>
                  </a:ext>
                </a:extLst>
              </p:cNvPr>
              <p:cNvSpPr/>
              <p:nvPr/>
            </p:nvSpPr>
            <p:spPr>
              <a:xfrm rot="10800000">
                <a:off x="9005765" y="4920383"/>
                <a:ext cx="186286" cy="131469"/>
              </a:xfrm>
              <a:prstGeom prst="triangle">
                <a:avLst/>
              </a:prstGeom>
              <a:solidFill>
                <a:srgbClr val="FF412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chemeClr val="bg1"/>
                  </a:solidFill>
                  <a:effectLst/>
                  <a:uLnTx/>
                  <a:uFillTx/>
                  <a:latin typeface="Arial"/>
                  <a:ea typeface="+mn-ea"/>
                  <a:cs typeface="+mn-cs"/>
                </a:endParaRPr>
              </a:p>
            </p:txBody>
          </p:sp>
        </p:grpSp>
        <p:sp>
          <p:nvSpPr>
            <p:cNvPr id="21" name="TextBox 20">
              <a:extLst>
                <a:ext uri="{FF2B5EF4-FFF2-40B4-BE49-F238E27FC236}">
                  <a16:creationId xmlns:a16="http://schemas.microsoft.com/office/drawing/2014/main" id="{D681C4D2-63D4-65E8-E19E-324B703FCD98}"/>
                </a:ext>
              </a:extLst>
            </p:cNvPr>
            <p:cNvSpPr txBox="1"/>
            <p:nvPr/>
          </p:nvSpPr>
          <p:spPr>
            <a:xfrm>
              <a:off x="9293305" y="4774168"/>
              <a:ext cx="1806767"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effectLst/>
                  <a:uLnTx/>
                  <a:uFillTx/>
                  <a:latin typeface="Arial"/>
                  <a:ea typeface="+mn-ea"/>
                  <a:cs typeface="+mn-cs"/>
                </a:rPr>
                <a:t>Significantly </a:t>
              </a:r>
              <a:r>
                <a:rPr kumimoji="0" lang="en-GB" sz="800" b="1" i="0" u="none" strike="noStrike" kern="1200" cap="none" spc="0" normalizeH="0" baseline="0" noProof="0" dirty="0">
                  <a:ln>
                    <a:noFill/>
                  </a:ln>
                  <a:effectLst/>
                  <a:uLnTx/>
                  <a:uFillTx/>
                  <a:latin typeface="Arial"/>
                  <a:ea typeface="+mn-ea"/>
                  <a:cs typeface="+mn-cs"/>
                </a:rPr>
                <a:t>higher</a:t>
              </a:r>
              <a:r>
                <a:rPr kumimoji="0" lang="en-GB" sz="800" b="0" i="0" u="none" strike="noStrike" kern="1200" cap="none" spc="0" normalizeH="0" baseline="0" noProof="0" dirty="0">
                  <a:ln>
                    <a:noFill/>
                  </a:ln>
                  <a:effectLst/>
                  <a:uLnTx/>
                  <a:uFillTx/>
                  <a:latin typeface="Arial"/>
                  <a:ea typeface="+mn-ea"/>
                  <a:cs typeface="+mn-cs"/>
                </a:rPr>
                <a:t> / </a:t>
              </a:r>
              <a:r>
                <a:rPr kumimoji="0" lang="en-GB" sz="800" b="1" i="0" u="none" strike="noStrike" kern="1200" cap="none" spc="0" normalizeH="0" baseline="0" noProof="0" dirty="0">
                  <a:ln>
                    <a:noFill/>
                  </a:ln>
                  <a:effectLst/>
                  <a:uLnTx/>
                  <a:uFillTx/>
                  <a:latin typeface="Arial"/>
                  <a:ea typeface="+mn-ea"/>
                  <a:cs typeface="+mn-cs"/>
                </a:rPr>
                <a:t>lower</a:t>
              </a:r>
              <a:r>
                <a:rPr kumimoji="0" lang="en-GB" sz="800" b="0" i="0" u="none" strike="noStrike" kern="1200" cap="none" spc="0" normalizeH="0" baseline="0" noProof="0" dirty="0">
                  <a:ln>
                    <a:noFill/>
                  </a:ln>
                  <a:effectLst/>
                  <a:uLnTx/>
                  <a:uFillTx/>
                  <a:latin typeface="Arial"/>
                  <a:ea typeface="+mn-ea"/>
                  <a:cs typeface="+mn-cs"/>
                </a:rPr>
                <a:t> </a:t>
              </a:r>
              <a:r>
                <a:rPr lang="en-GB" sz="800" dirty="0">
                  <a:latin typeface="Arial"/>
                </a:rPr>
                <a:t>Vs Non-Vulnerable </a:t>
              </a:r>
              <a:r>
                <a:rPr kumimoji="0" lang="en-GB" sz="800" b="0" i="0" u="none" strike="noStrike" kern="1200" cap="none" spc="0" normalizeH="0" baseline="0" noProof="0" dirty="0">
                  <a:ln>
                    <a:noFill/>
                  </a:ln>
                  <a:effectLst/>
                  <a:uLnTx/>
                  <a:uFillTx/>
                  <a:latin typeface="Arial"/>
                  <a:ea typeface="+mn-ea"/>
                  <a:cs typeface="+mn-cs"/>
                </a:rPr>
                <a:t>(95% confidence)</a:t>
              </a:r>
            </a:p>
          </p:txBody>
        </p:sp>
      </p:grpSp>
      <p:sp>
        <p:nvSpPr>
          <p:cNvPr id="24" name="Isosceles Triangle 23">
            <a:extLst>
              <a:ext uri="{FF2B5EF4-FFF2-40B4-BE49-F238E27FC236}">
                <a16:creationId xmlns:a16="http://schemas.microsoft.com/office/drawing/2014/main" id="{0E391CB0-D68F-6F63-4CEA-18CD1D970750}"/>
              </a:ext>
            </a:extLst>
          </p:cNvPr>
          <p:cNvSpPr/>
          <p:nvPr/>
        </p:nvSpPr>
        <p:spPr>
          <a:xfrm rot="10800000">
            <a:off x="7856916" y="1776725"/>
            <a:ext cx="161631" cy="131469"/>
          </a:xfrm>
          <a:prstGeom prst="triangle">
            <a:avLst/>
          </a:prstGeom>
          <a:solidFill>
            <a:srgbClr val="FF412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chemeClr val="bg1"/>
              </a:solidFill>
              <a:effectLst/>
              <a:uLnTx/>
              <a:uFillTx/>
              <a:latin typeface="Arial"/>
              <a:ea typeface="+mn-ea"/>
              <a:cs typeface="+mn-cs"/>
            </a:endParaRPr>
          </a:p>
        </p:txBody>
      </p:sp>
      <p:grpSp>
        <p:nvGrpSpPr>
          <p:cNvPr id="29" name="Group 28">
            <a:extLst>
              <a:ext uri="{FF2B5EF4-FFF2-40B4-BE49-F238E27FC236}">
                <a16:creationId xmlns:a16="http://schemas.microsoft.com/office/drawing/2014/main" id="{4D3E1B03-9DF4-14DC-EF4D-EBCEF300F636}"/>
              </a:ext>
            </a:extLst>
          </p:cNvPr>
          <p:cNvGrpSpPr/>
          <p:nvPr/>
        </p:nvGrpSpPr>
        <p:grpSpPr>
          <a:xfrm>
            <a:off x="3704299" y="2741256"/>
            <a:ext cx="5210033" cy="1576973"/>
            <a:chOff x="3704299" y="2949536"/>
            <a:chExt cx="5210033" cy="1576973"/>
          </a:xfrm>
        </p:grpSpPr>
        <p:graphicFrame>
          <p:nvGraphicFramePr>
            <p:cNvPr id="3" name="Chart 2">
              <a:extLst>
                <a:ext uri="{FF2B5EF4-FFF2-40B4-BE49-F238E27FC236}">
                  <a16:creationId xmlns:a16="http://schemas.microsoft.com/office/drawing/2014/main" id="{AE53EC20-D6C6-700E-06AA-FFADCEDA8DD5}"/>
                </a:ext>
              </a:extLst>
            </p:cNvPr>
            <p:cNvGraphicFramePr/>
            <p:nvPr>
              <p:extLst>
                <p:ext uri="{D42A27DB-BD31-4B8C-83A1-F6EECF244321}">
                  <p14:modId xmlns:p14="http://schemas.microsoft.com/office/powerpoint/2010/main" val="3550577284"/>
                </p:ext>
              </p:extLst>
            </p:nvPr>
          </p:nvGraphicFramePr>
          <p:xfrm>
            <a:off x="3704299" y="2949536"/>
            <a:ext cx="5210033" cy="1576973"/>
          </p:xfrm>
          <a:graphic>
            <a:graphicData uri="http://schemas.openxmlformats.org/drawingml/2006/chart">
              <c:chart xmlns:c="http://schemas.openxmlformats.org/drawingml/2006/chart" xmlns:r="http://schemas.openxmlformats.org/officeDocument/2006/relationships" r:id="rId5"/>
            </a:graphicData>
          </a:graphic>
        </p:graphicFrame>
        <p:sp>
          <p:nvSpPr>
            <p:cNvPr id="25" name="Isosceles Triangle 24">
              <a:extLst>
                <a:ext uri="{FF2B5EF4-FFF2-40B4-BE49-F238E27FC236}">
                  <a16:creationId xmlns:a16="http://schemas.microsoft.com/office/drawing/2014/main" id="{69784F44-548E-5910-42A1-3E07E31EE55F}"/>
                </a:ext>
              </a:extLst>
            </p:cNvPr>
            <p:cNvSpPr/>
            <p:nvPr/>
          </p:nvSpPr>
          <p:spPr>
            <a:xfrm rot="10800000">
              <a:off x="4822545" y="3536493"/>
              <a:ext cx="161631" cy="131469"/>
            </a:xfrm>
            <a:prstGeom prst="triangle">
              <a:avLst/>
            </a:prstGeom>
            <a:solidFill>
              <a:srgbClr val="FF412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chemeClr val="bg1"/>
                </a:solidFill>
                <a:effectLst/>
                <a:uLnTx/>
                <a:uFillTx/>
                <a:latin typeface="Arial"/>
                <a:ea typeface="+mn-ea"/>
                <a:cs typeface="+mn-cs"/>
              </a:endParaRPr>
            </a:p>
          </p:txBody>
        </p:sp>
        <p:sp>
          <p:nvSpPr>
            <p:cNvPr id="26" name="Isosceles Triangle 25">
              <a:extLst>
                <a:ext uri="{FF2B5EF4-FFF2-40B4-BE49-F238E27FC236}">
                  <a16:creationId xmlns:a16="http://schemas.microsoft.com/office/drawing/2014/main" id="{FD025C06-6FEB-B794-8F04-26B589F812EB}"/>
                </a:ext>
              </a:extLst>
            </p:cNvPr>
            <p:cNvSpPr/>
            <p:nvPr/>
          </p:nvSpPr>
          <p:spPr>
            <a:xfrm rot="10800000">
              <a:off x="6042709" y="3535392"/>
              <a:ext cx="161631" cy="131469"/>
            </a:xfrm>
            <a:prstGeom prst="triangle">
              <a:avLst/>
            </a:prstGeom>
            <a:solidFill>
              <a:srgbClr val="FF412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chemeClr val="bg1"/>
                </a:solidFill>
                <a:effectLst/>
                <a:uLnTx/>
                <a:uFillTx/>
                <a:latin typeface="Arial"/>
                <a:ea typeface="+mn-ea"/>
                <a:cs typeface="+mn-cs"/>
              </a:endParaRPr>
            </a:p>
          </p:txBody>
        </p:sp>
        <p:sp>
          <p:nvSpPr>
            <p:cNvPr id="27" name="Isosceles Triangle 26">
              <a:extLst>
                <a:ext uri="{FF2B5EF4-FFF2-40B4-BE49-F238E27FC236}">
                  <a16:creationId xmlns:a16="http://schemas.microsoft.com/office/drawing/2014/main" id="{85976B49-2264-C9DE-1F97-0D7158EC8E3C}"/>
                </a:ext>
              </a:extLst>
            </p:cNvPr>
            <p:cNvSpPr/>
            <p:nvPr/>
          </p:nvSpPr>
          <p:spPr>
            <a:xfrm rot="10800000">
              <a:off x="7285568" y="3261187"/>
              <a:ext cx="161631" cy="131469"/>
            </a:xfrm>
            <a:prstGeom prst="triangle">
              <a:avLst/>
            </a:prstGeom>
            <a:solidFill>
              <a:srgbClr val="FF412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chemeClr val="bg1"/>
                </a:solidFill>
                <a:effectLst/>
                <a:uLnTx/>
                <a:uFillTx/>
                <a:latin typeface="Arial"/>
                <a:ea typeface="+mn-ea"/>
                <a:cs typeface="+mn-cs"/>
              </a:endParaRPr>
            </a:p>
          </p:txBody>
        </p:sp>
        <p:sp>
          <p:nvSpPr>
            <p:cNvPr id="28" name="Isosceles Triangle 27">
              <a:extLst>
                <a:ext uri="{FF2B5EF4-FFF2-40B4-BE49-F238E27FC236}">
                  <a16:creationId xmlns:a16="http://schemas.microsoft.com/office/drawing/2014/main" id="{31D9BF1F-BED1-B038-0552-D0B9ECBB3265}"/>
                </a:ext>
              </a:extLst>
            </p:cNvPr>
            <p:cNvSpPr/>
            <p:nvPr/>
          </p:nvSpPr>
          <p:spPr>
            <a:xfrm rot="10800000">
              <a:off x="8515721" y="3726538"/>
              <a:ext cx="161631" cy="131469"/>
            </a:xfrm>
            <a:prstGeom prst="triangle">
              <a:avLst/>
            </a:prstGeom>
            <a:solidFill>
              <a:srgbClr val="FF412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chemeClr val="bg1"/>
                </a:solidFill>
                <a:effectLst/>
                <a:uLnTx/>
                <a:uFillTx/>
                <a:latin typeface="Arial"/>
                <a:ea typeface="+mn-ea"/>
                <a:cs typeface="+mn-cs"/>
              </a:endParaRPr>
            </a:p>
          </p:txBody>
        </p:sp>
      </p:grpSp>
    </p:spTree>
    <p:extLst>
      <p:ext uri="{BB962C8B-B14F-4D97-AF65-F5344CB8AC3E}">
        <p14:creationId xmlns:p14="http://schemas.microsoft.com/office/powerpoint/2010/main" val="383380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2500"/>
                            </p:stCondLst>
                            <p:childTnLst>
                              <p:par>
                                <p:cTn id="13" presetID="21"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par>
                          <p:cTn id="16" fill="hold">
                            <p:stCondLst>
                              <p:cond delay="45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5000"/>
                            </p:stCondLst>
                            <p:childTnLst>
                              <p:par>
                                <p:cTn id="21" presetID="10"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5500"/>
                            </p:stCondLst>
                            <p:childTnLst>
                              <p:par>
                                <p:cTn id="25" presetID="22" presetClass="entr" presetSubtype="8" fill="hold" nodeType="afterEffect">
                                  <p:stCondLst>
                                    <p:cond delay="50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6" grpId="0">
        <p:bldAsOne/>
      </p:bldGraphic>
      <p:bldP spid="15" grpId="0"/>
      <p:bldP spid="18" grpId="0"/>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8AF8A-4C5A-B9AC-24B2-E60BBEC991F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7D380BE-C953-5121-0759-056E67A826B6}"/>
              </a:ext>
            </a:extLst>
          </p:cNvPr>
          <p:cNvSpPr>
            <a:spLocks noGrp="1"/>
          </p:cNvSpPr>
          <p:nvPr>
            <p:ph type="title"/>
          </p:nvPr>
        </p:nvSpPr>
        <p:spPr>
          <a:xfrm>
            <a:off x="384630" y="1560282"/>
            <a:ext cx="4434878" cy="1707638"/>
          </a:xfrm>
        </p:spPr>
        <p:txBody>
          <a:bodyPr>
            <a:normAutofit fontScale="90000"/>
          </a:bodyPr>
          <a:lstStyle/>
          <a:p>
            <a:r>
              <a:rPr lang="en-US" dirty="0"/>
              <a:t>AI in Financial Services: </a:t>
            </a:r>
            <a:br>
              <a:rPr lang="en-US" dirty="0"/>
            </a:br>
            <a:r>
              <a:rPr lang="en-US" dirty="0"/>
              <a:t>Balancing Innovation with Consumer Duty.</a:t>
            </a:r>
            <a:endParaRPr lang="en-GB" dirty="0"/>
          </a:p>
        </p:txBody>
      </p:sp>
    </p:spTree>
    <p:extLst>
      <p:ext uri="{BB962C8B-B14F-4D97-AF65-F5344CB8AC3E}">
        <p14:creationId xmlns:p14="http://schemas.microsoft.com/office/powerpoint/2010/main" val="35507255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DA3A4-C2F7-4C1C-B509-9E056CF755B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CCFBD01-DF3B-5F91-C91B-A506A04D4045}"/>
              </a:ext>
            </a:extLst>
          </p:cNvPr>
          <p:cNvSpPr/>
          <p:nvPr/>
        </p:nvSpPr>
        <p:spPr>
          <a:xfrm>
            <a:off x="0" y="0"/>
            <a:ext cx="9144000" cy="471678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8D9291C2-6F40-9313-6968-9B3DB785FEDD}"/>
              </a:ext>
            </a:extLst>
          </p:cNvPr>
          <p:cNvSpPr txBox="1"/>
          <p:nvPr/>
        </p:nvSpPr>
        <p:spPr>
          <a:xfrm>
            <a:off x="486639" y="4400777"/>
            <a:ext cx="4741333" cy="215444"/>
          </a:xfrm>
          <a:prstGeom prst="rect">
            <a:avLst/>
          </a:prstGeom>
          <a:noFill/>
        </p:spPr>
        <p:txBody>
          <a:bodyPr wrap="square" rtlCol="0">
            <a:spAutoFit/>
          </a:bodyPr>
          <a:lstStyle/>
          <a:p>
            <a:r>
              <a:rPr lang="en-GB" sz="800" dirty="0">
                <a:solidFill>
                  <a:schemeClr val="bg1"/>
                </a:solidFill>
              </a:rPr>
              <a:t>Source: YouGov Poll Oct 25, Base: 2,158 Nationally Representative Sample UK Adults18+</a:t>
            </a:r>
          </a:p>
        </p:txBody>
      </p:sp>
      <p:sp>
        <p:nvSpPr>
          <p:cNvPr id="9" name="Title 1">
            <a:extLst>
              <a:ext uri="{FF2B5EF4-FFF2-40B4-BE49-F238E27FC236}">
                <a16:creationId xmlns:a16="http://schemas.microsoft.com/office/drawing/2014/main" id="{C2BDA823-AF99-97E1-7A62-3CE5B096C78E}"/>
              </a:ext>
            </a:extLst>
          </p:cNvPr>
          <p:cNvSpPr txBox="1">
            <a:spLocks/>
          </p:cNvSpPr>
          <p:nvPr/>
        </p:nvSpPr>
        <p:spPr>
          <a:xfrm>
            <a:off x="486639" y="1915680"/>
            <a:ext cx="3855118" cy="994172"/>
          </a:xfrm>
          <a:prstGeom prst="rect">
            <a:avLst/>
          </a:prstGeom>
        </p:spPr>
        <p:txBody>
          <a:bodyPr vert="horz" lIns="91440" tIns="45720" rIns="91440" bIns="45720" rtlCol="0" anchor="ctr">
            <a:noAutofit/>
          </a:bodyPr>
          <a:lstStyle>
            <a:lvl1pPr algn="l" defTabSz="685800" rtl="0" eaLnBrk="1" latinLnBrk="0" hangingPunct="1">
              <a:lnSpc>
                <a:spcPts val="3100"/>
              </a:lnSpc>
              <a:spcBef>
                <a:spcPct val="0"/>
              </a:spcBef>
              <a:buNone/>
              <a:defRPr sz="3000" b="1" kern="1200">
                <a:solidFill>
                  <a:schemeClr val="tx1"/>
                </a:solidFill>
                <a:latin typeface="+mj-lt"/>
                <a:ea typeface="+mj-ea"/>
                <a:cs typeface="+mj-cs"/>
              </a:defRPr>
            </a:lvl1pPr>
          </a:lstStyle>
          <a:p>
            <a:r>
              <a:rPr lang="en-US" sz="2400" b="0" dirty="0">
                <a:solidFill>
                  <a:schemeClr val="bg1"/>
                </a:solidFill>
              </a:rPr>
              <a:t>As AI adoption accelerates across Financial Services, the FCA’s Consumer Duty makes trust and acting in customers’ best interests more critical than ever.</a:t>
            </a:r>
          </a:p>
        </p:txBody>
      </p:sp>
      <p:grpSp>
        <p:nvGrpSpPr>
          <p:cNvPr id="10" name="Group 9">
            <a:extLst>
              <a:ext uri="{FF2B5EF4-FFF2-40B4-BE49-F238E27FC236}">
                <a16:creationId xmlns:a16="http://schemas.microsoft.com/office/drawing/2014/main" id="{F5823BCD-AD8E-7E4A-066C-0E539FE501A9}"/>
              </a:ext>
            </a:extLst>
          </p:cNvPr>
          <p:cNvGrpSpPr/>
          <p:nvPr/>
        </p:nvGrpSpPr>
        <p:grpSpPr>
          <a:xfrm>
            <a:off x="4974133" y="724179"/>
            <a:ext cx="3158067" cy="3318933"/>
            <a:chOff x="5181600" y="736600"/>
            <a:chExt cx="3158067" cy="3318933"/>
          </a:xfrm>
        </p:grpSpPr>
        <p:pic>
          <p:nvPicPr>
            <p:cNvPr id="11" name="Picture 2" descr="Free Artificial Intelligence PowerPoint And Google Slides">
              <a:extLst>
                <a:ext uri="{FF2B5EF4-FFF2-40B4-BE49-F238E27FC236}">
                  <a16:creationId xmlns:a16="http://schemas.microsoft.com/office/drawing/2014/main" id="{DC4999B4-7FA8-1602-3807-1B60054974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833"/>
            <a:stretch>
              <a:fillRect/>
            </a:stretch>
          </p:blipFill>
          <p:spPr bwMode="auto">
            <a:xfrm>
              <a:off x="5208696" y="763694"/>
              <a:ext cx="3105571" cy="3285675"/>
            </a:xfrm>
            <a:prstGeom prst="rect">
              <a:avLst/>
            </a:prstGeom>
            <a:noFill/>
            <a:ln w="76200">
              <a:solidFill>
                <a:schemeClr val="accent1"/>
              </a:solidFill>
            </a:ln>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109C5939-B5D3-9444-674F-D0E548036FB8}"/>
                </a:ext>
              </a:extLst>
            </p:cNvPr>
            <p:cNvSpPr/>
            <p:nvPr/>
          </p:nvSpPr>
          <p:spPr>
            <a:xfrm>
              <a:off x="5181600" y="736600"/>
              <a:ext cx="3158067" cy="3318933"/>
            </a:xfrm>
            <a:prstGeom prst="rect">
              <a:avLst/>
            </a:prstGeom>
            <a:solidFill>
              <a:schemeClr val="accent1">
                <a:lumMod val="20000"/>
                <a:lumOff val="80000"/>
                <a:alpha val="80000"/>
              </a:schemeClr>
            </a:solidFill>
            <a:ln>
              <a:solidFill>
                <a:schemeClr val="accent1">
                  <a:lumMod val="20000"/>
                  <a:lumOff val="80000"/>
                  <a:alpha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7" name="Chart 16">
            <a:extLst>
              <a:ext uri="{FF2B5EF4-FFF2-40B4-BE49-F238E27FC236}">
                <a16:creationId xmlns:a16="http://schemas.microsoft.com/office/drawing/2014/main" id="{F20B38D4-3617-164A-6F54-55BD5AB92B94}"/>
              </a:ext>
            </a:extLst>
          </p:cNvPr>
          <p:cNvGraphicFramePr/>
          <p:nvPr>
            <p:extLst>
              <p:ext uri="{D42A27DB-BD31-4B8C-83A1-F6EECF244321}">
                <p14:modId xmlns:p14="http://schemas.microsoft.com/office/powerpoint/2010/main" val="3236627217"/>
              </p:ext>
            </p:extLst>
          </p:nvPr>
        </p:nvGraphicFramePr>
        <p:xfrm>
          <a:off x="5168866" y="1678890"/>
          <a:ext cx="2768600" cy="2286000"/>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23B143B6-8BC5-F6F6-B850-4FAC78B1D558}"/>
              </a:ext>
            </a:extLst>
          </p:cNvPr>
          <p:cNvSpPr txBox="1"/>
          <p:nvPr/>
        </p:nvSpPr>
        <p:spPr>
          <a:xfrm>
            <a:off x="5964733" y="2412766"/>
            <a:ext cx="1371600" cy="769441"/>
          </a:xfrm>
          <a:prstGeom prst="rect">
            <a:avLst/>
          </a:prstGeom>
          <a:noFill/>
        </p:spPr>
        <p:txBody>
          <a:bodyPr wrap="square" rtlCol="0">
            <a:spAutoFit/>
          </a:bodyPr>
          <a:lstStyle/>
          <a:p>
            <a:r>
              <a:rPr lang="en-GB" sz="4400" b="1" dirty="0"/>
              <a:t>50%</a:t>
            </a:r>
          </a:p>
        </p:txBody>
      </p:sp>
      <p:sp>
        <p:nvSpPr>
          <p:cNvPr id="19" name="TextBox 18">
            <a:extLst>
              <a:ext uri="{FF2B5EF4-FFF2-40B4-BE49-F238E27FC236}">
                <a16:creationId xmlns:a16="http://schemas.microsoft.com/office/drawing/2014/main" id="{063F7F75-D367-C4A0-CC21-77C9D2D2B8EF}"/>
              </a:ext>
            </a:extLst>
          </p:cNvPr>
          <p:cNvSpPr txBox="1"/>
          <p:nvPr/>
        </p:nvSpPr>
        <p:spPr>
          <a:xfrm>
            <a:off x="5193466" y="930581"/>
            <a:ext cx="2719399" cy="738664"/>
          </a:xfrm>
          <a:prstGeom prst="rect">
            <a:avLst/>
          </a:prstGeom>
          <a:noFill/>
        </p:spPr>
        <p:txBody>
          <a:bodyPr wrap="square" rtlCol="0">
            <a:spAutoFit/>
          </a:bodyPr>
          <a:lstStyle/>
          <a:p>
            <a:pPr algn="ctr"/>
            <a:r>
              <a:rPr lang="en-GB" sz="1400" b="1" dirty="0"/>
              <a:t>% UK Consumers who feel AI is used more by financial providers than 12m ago?</a:t>
            </a:r>
          </a:p>
        </p:txBody>
      </p:sp>
    </p:spTree>
    <p:extLst>
      <p:ext uri="{BB962C8B-B14F-4D97-AF65-F5344CB8AC3E}">
        <p14:creationId xmlns:p14="http://schemas.microsoft.com/office/powerpoint/2010/main" val="371250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A79FA-05CE-9BC6-83E7-2B330FD361B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80FC138-647A-73FB-CFDC-AFB20823623E}"/>
              </a:ext>
            </a:extLst>
          </p:cNvPr>
          <p:cNvSpPr/>
          <p:nvPr/>
        </p:nvSpPr>
        <p:spPr>
          <a:xfrm>
            <a:off x="0" y="0"/>
            <a:ext cx="9144000" cy="471678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A0271B9D-A970-794D-7BC2-B867AC3242D6}"/>
              </a:ext>
            </a:extLst>
          </p:cNvPr>
          <p:cNvSpPr/>
          <p:nvPr/>
        </p:nvSpPr>
        <p:spPr>
          <a:xfrm>
            <a:off x="4238252" y="426720"/>
            <a:ext cx="4302602" cy="395157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D0635CA1-40BE-0477-6C70-1107D0E43AD4}"/>
              </a:ext>
            </a:extLst>
          </p:cNvPr>
          <p:cNvGrpSpPr/>
          <p:nvPr/>
        </p:nvGrpSpPr>
        <p:grpSpPr>
          <a:xfrm>
            <a:off x="4975706" y="496628"/>
            <a:ext cx="3294490" cy="3657770"/>
            <a:chOff x="4967818" y="496628"/>
            <a:chExt cx="3294490" cy="3657770"/>
          </a:xfrm>
        </p:grpSpPr>
        <p:grpSp>
          <p:nvGrpSpPr>
            <p:cNvPr id="58" name="Group 57">
              <a:extLst>
                <a:ext uri="{FF2B5EF4-FFF2-40B4-BE49-F238E27FC236}">
                  <a16:creationId xmlns:a16="http://schemas.microsoft.com/office/drawing/2014/main" id="{EAA1B08B-EADA-62FA-0DD8-BC7F88BFDEBA}"/>
                </a:ext>
              </a:extLst>
            </p:cNvPr>
            <p:cNvGrpSpPr/>
            <p:nvPr/>
          </p:nvGrpSpPr>
          <p:grpSpPr>
            <a:xfrm>
              <a:off x="4967818" y="496628"/>
              <a:ext cx="3294490" cy="3657770"/>
              <a:chOff x="488619" y="1179825"/>
              <a:chExt cx="3294490" cy="3153636"/>
            </a:xfrm>
          </p:grpSpPr>
          <p:graphicFrame>
            <p:nvGraphicFramePr>
              <p:cNvPr id="59" name="Chart 58">
                <a:extLst>
                  <a:ext uri="{FF2B5EF4-FFF2-40B4-BE49-F238E27FC236}">
                    <a16:creationId xmlns:a16="http://schemas.microsoft.com/office/drawing/2014/main" id="{181531F4-656C-D316-E26F-17441119FF4B}"/>
                  </a:ext>
                </a:extLst>
              </p:cNvPr>
              <p:cNvGraphicFramePr/>
              <p:nvPr>
                <p:extLst>
                  <p:ext uri="{D42A27DB-BD31-4B8C-83A1-F6EECF244321}">
                    <p14:modId xmlns:p14="http://schemas.microsoft.com/office/powerpoint/2010/main" val="4007696967"/>
                  </p:ext>
                </p:extLst>
              </p:nvPr>
            </p:nvGraphicFramePr>
            <p:xfrm>
              <a:off x="488619" y="1179825"/>
              <a:ext cx="3294490" cy="3153636"/>
            </p:xfrm>
            <a:graphic>
              <a:graphicData uri="http://schemas.openxmlformats.org/drawingml/2006/chart">
                <c:chart xmlns:c="http://schemas.openxmlformats.org/drawingml/2006/chart" xmlns:r="http://schemas.openxmlformats.org/officeDocument/2006/relationships" r:id="rId3"/>
              </a:graphicData>
            </a:graphic>
          </p:graphicFrame>
          <p:sp>
            <p:nvSpPr>
              <p:cNvPr id="60" name="TextBox 59">
                <a:extLst>
                  <a:ext uri="{FF2B5EF4-FFF2-40B4-BE49-F238E27FC236}">
                    <a16:creationId xmlns:a16="http://schemas.microsoft.com/office/drawing/2014/main" id="{4739AAC7-135C-592C-AF94-E894EA88AD47}"/>
                  </a:ext>
                </a:extLst>
              </p:cNvPr>
              <p:cNvSpPr txBox="1"/>
              <p:nvPr/>
            </p:nvSpPr>
            <p:spPr>
              <a:xfrm>
                <a:off x="630131" y="1841665"/>
                <a:ext cx="1948070" cy="307777"/>
              </a:xfrm>
              <a:prstGeom prst="rect">
                <a:avLst/>
              </a:prstGeom>
              <a:noFill/>
            </p:spPr>
            <p:txBody>
              <a:bodyPr wrap="square" rtlCol="0">
                <a:spAutoFit/>
              </a:bodyPr>
              <a:lstStyle/>
              <a:p>
                <a:r>
                  <a:rPr lang="en-GB" sz="1400" b="1" dirty="0"/>
                  <a:t>Uncomfortable</a:t>
                </a:r>
              </a:p>
            </p:txBody>
          </p:sp>
          <p:sp>
            <p:nvSpPr>
              <p:cNvPr id="61" name="TextBox 60">
                <a:extLst>
                  <a:ext uri="{FF2B5EF4-FFF2-40B4-BE49-F238E27FC236}">
                    <a16:creationId xmlns:a16="http://schemas.microsoft.com/office/drawing/2014/main" id="{E0E38FC6-2EDC-8539-00AF-F6F06ED44B31}"/>
                  </a:ext>
                </a:extLst>
              </p:cNvPr>
              <p:cNvSpPr txBox="1"/>
              <p:nvPr/>
            </p:nvSpPr>
            <p:spPr>
              <a:xfrm>
                <a:off x="630131" y="2566379"/>
                <a:ext cx="1948070" cy="307777"/>
              </a:xfrm>
              <a:prstGeom prst="rect">
                <a:avLst/>
              </a:prstGeom>
              <a:noFill/>
            </p:spPr>
            <p:txBody>
              <a:bodyPr wrap="square" rtlCol="0">
                <a:spAutoFit/>
              </a:bodyPr>
              <a:lstStyle/>
              <a:p>
                <a:r>
                  <a:rPr lang="en-GB" sz="1400" b="1" dirty="0"/>
                  <a:t>Comfortable</a:t>
                </a:r>
              </a:p>
            </p:txBody>
          </p:sp>
          <p:cxnSp>
            <p:nvCxnSpPr>
              <p:cNvPr id="62" name="Straight Connector 61">
                <a:extLst>
                  <a:ext uri="{FF2B5EF4-FFF2-40B4-BE49-F238E27FC236}">
                    <a16:creationId xmlns:a16="http://schemas.microsoft.com/office/drawing/2014/main" id="{61BC411C-47F5-DE7D-A7BB-EAF419B1B364}"/>
                  </a:ext>
                </a:extLst>
              </p:cNvPr>
              <p:cNvCxnSpPr>
                <a:cxnSpLocks/>
              </p:cNvCxnSpPr>
              <p:nvPr/>
            </p:nvCxnSpPr>
            <p:spPr>
              <a:xfrm>
                <a:off x="630131" y="1851660"/>
                <a:ext cx="0" cy="224170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049" name="TextBox 2048">
              <a:extLst>
                <a:ext uri="{FF2B5EF4-FFF2-40B4-BE49-F238E27FC236}">
                  <a16:creationId xmlns:a16="http://schemas.microsoft.com/office/drawing/2014/main" id="{8DAAEED0-ADB4-874B-ACDC-5A46BF8DF091}"/>
                </a:ext>
              </a:extLst>
            </p:cNvPr>
            <p:cNvSpPr txBox="1"/>
            <p:nvPr/>
          </p:nvSpPr>
          <p:spPr>
            <a:xfrm>
              <a:off x="5109330" y="2989625"/>
              <a:ext cx="1948070" cy="307777"/>
            </a:xfrm>
            <a:prstGeom prst="rect">
              <a:avLst/>
            </a:prstGeom>
            <a:noFill/>
          </p:spPr>
          <p:txBody>
            <a:bodyPr wrap="square" rtlCol="0">
              <a:spAutoFit/>
            </a:bodyPr>
            <a:lstStyle/>
            <a:p>
              <a:r>
                <a:rPr lang="en-GB" sz="1400" b="1" dirty="0"/>
                <a:t>Unsure</a:t>
              </a:r>
            </a:p>
          </p:txBody>
        </p:sp>
      </p:grpSp>
      <p:sp>
        <p:nvSpPr>
          <p:cNvPr id="2" name="Title 1">
            <a:extLst>
              <a:ext uri="{FF2B5EF4-FFF2-40B4-BE49-F238E27FC236}">
                <a16:creationId xmlns:a16="http://schemas.microsoft.com/office/drawing/2014/main" id="{3F4576BC-0886-791D-1FDF-3755426770FF}"/>
              </a:ext>
            </a:extLst>
          </p:cNvPr>
          <p:cNvSpPr>
            <a:spLocks noGrp="1"/>
          </p:cNvSpPr>
          <p:nvPr>
            <p:ph type="title"/>
          </p:nvPr>
        </p:nvSpPr>
        <p:spPr>
          <a:xfrm>
            <a:off x="475342" y="1861304"/>
            <a:ext cx="3464154" cy="994172"/>
          </a:xfrm>
        </p:spPr>
        <p:txBody>
          <a:bodyPr>
            <a:noAutofit/>
          </a:bodyPr>
          <a:lstStyle/>
          <a:p>
            <a:r>
              <a:rPr lang="en-US" sz="2400" b="0" dirty="0">
                <a:solidFill>
                  <a:schemeClr val="bg1"/>
                </a:solidFill>
              </a:rPr>
              <a:t>The Trust Gap: Discomfort with AI creates Consumer Duty risk, as firms must ensure customers understand advice, trust outcomes, and feel supported.</a:t>
            </a:r>
          </a:p>
        </p:txBody>
      </p:sp>
      <p:sp>
        <p:nvSpPr>
          <p:cNvPr id="12" name="TextBox 11">
            <a:extLst>
              <a:ext uri="{FF2B5EF4-FFF2-40B4-BE49-F238E27FC236}">
                <a16:creationId xmlns:a16="http://schemas.microsoft.com/office/drawing/2014/main" id="{55A50211-8CC7-723D-F566-9685294F6D38}"/>
              </a:ext>
            </a:extLst>
          </p:cNvPr>
          <p:cNvSpPr txBox="1"/>
          <p:nvPr/>
        </p:nvSpPr>
        <p:spPr>
          <a:xfrm>
            <a:off x="475342" y="4457261"/>
            <a:ext cx="4741333" cy="215444"/>
          </a:xfrm>
          <a:prstGeom prst="rect">
            <a:avLst/>
          </a:prstGeom>
          <a:noFill/>
        </p:spPr>
        <p:txBody>
          <a:bodyPr wrap="square" rtlCol="0">
            <a:spAutoFit/>
          </a:bodyPr>
          <a:lstStyle/>
          <a:p>
            <a:r>
              <a:rPr lang="en-GB" sz="800" dirty="0">
                <a:solidFill>
                  <a:schemeClr val="bg1"/>
                </a:solidFill>
              </a:rPr>
              <a:t>Source: YouGov Poll Oct 25, Base: 2,158 Nationally Representative Sample UK Adults18+</a:t>
            </a:r>
          </a:p>
        </p:txBody>
      </p:sp>
      <p:sp>
        <p:nvSpPr>
          <p:cNvPr id="2051" name="TextBox 2050">
            <a:extLst>
              <a:ext uri="{FF2B5EF4-FFF2-40B4-BE49-F238E27FC236}">
                <a16:creationId xmlns:a16="http://schemas.microsoft.com/office/drawing/2014/main" id="{76EBC4D3-D32B-D77F-355C-5AE99D1908A1}"/>
              </a:ext>
            </a:extLst>
          </p:cNvPr>
          <p:cNvSpPr txBox="1"/>
          <p:nvPr/>
        </p:nvSpPr>
        <p:spPr>
          <a:xfrm>
            <a:off x="4842590" y="544999"/>
            <a:ext cx="3419718" cy="738664"/>
          </a:xfrm>
          <a:prstGeom prst="rect">
            <a:avLst/>
          </a:prstGeom>
          <a:noFill/>
        </p:spPr>
        <p:txBody>
          <a:bodyPr wrap="square" rtlCol="0">
            <a:spAutoFit/>
          </a:bodyPr>
          <a:lstStyle/>
          <a:p>
            <a:pPr algn="ctr"/>
            <a:r>
              <a:rPr lang="en-US" sz="1400" b="1" dirty="0"/>
              <a:t>UK Consumers’ Comfort Levels with AI-Generated Financial Advice</a:t>
            </a:r>
          </a:p>
          <a:p>
            <a:pPr algn="ctr"/>
            <a:endParaRPr lang="en-GB" sz="1400" dirty="0"/>
          </a:p>
        </p:txBody>
      </p:sp>
      <p:grpSp>
        <p:nvGrpSpPr>
          <p:cNvPr id="4" name="Group 3">
            <a:extLst>
              <a:ext uri="{FF2B5EF4-FFF2-40B4-BE49-F238E27FC236}">
                <a16:creationId xmlns:a16="http://schemas.microsoft.com/office/drawing/2014/main" id="{FF895B22-25B9-53F4-B69F-E471D8BA0996}"/>
              </a:ext>
            </a:extLst>
          </p:cNvPr>
          <p:cNvGrpSpPr/>
          <p:nvPr/>
        </p:nvGrpSpPr>
        <p:grpSpPr>
          <a:xfrm>
            <a:off x="6738073" y="3946649"/>
            <a:ext cx="1696800" cy="415498"/>
            <a:chOff x="9005765" y="4723368"/>
            <a:chExt cx="1955633" cy="415498"/>
          </a:xfrm>
        </p:grpSpPr>
        <p:grpSp>
          <p:nvGrpSpPr>
            <p:cNvPr id="5" name="Group 4">
              <a:extLst>
                <a:ext uri="{FF2B5EF4-FFF2-40B4-BE49-F238E27FC236}">
                  <a16:creationId xmlns:a16="http://schemas.microsoft.com/office/drawing/2014/main" id="{B8239B4D-3D0B-B9DF-65C1-1150EB008A45}"/>
                </a:ext>
              </a:extLst>
            </p:cNvPr>
            <p:cNvGrpSpPr/>
            <p:nvPr/>
          </p:nvGrpSpPr>
          <p:grpSpPr>
            <a:xfrm>
              <a:off x="9005765" y="4743496"/>
              <a:ext cx="186286" cy="295742"/>
              <a:chOff x="9005765" y="4756110"/>
              <a:chExt cx="186286" cy="295742"/>
            </a:xfrm>
          </p:grpSpPr>
          <p:sp>
            <p:nvSpPr>
              <p:cNvPr id="9" name="Isosceles Triangle 8">
                <a:extLst>
                  <a:ext uri="{FF2B5EF4-FFF2-40B4-BE49-F238E27FC236}">
                    <a16:creationId xmlns:a16="http://schemas.microsoft.com/office/drawing/2014/main" id="{159FE5DA-BDF3-DEA8-8D9C-244CC98B7E3C}"/>
                  </a:ext>
                </a:extLst>
              </p:cNvPr>
              <p:cNvSpPr/>
              <p:nvPr/>
            </p:nvSpPr>
            <p:spPr>
              <a:xfrm>
                <a:off x="9005765" y="4756110"/>
                <a:ext cx="186286" cy="131469"/>
              </a:xfrm>
              <a:prstGeom prst="triangle">
                <a:avLst/>
              </a:prstGeom>
              <a:solidFill>
                <a:srgbClr val="31CAA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chemeClr val="bg1"/>
                  </a:solidFill>
                  <a:effectLst/>
                  <a:uLnTx/>
                  <a:uFillTx/>
                  <a:latin typeface="Arial"/>
                  <a:ea typeface="+mn-ea"/>
                  <a:cs typeface="+mn-cs"/>
                </a:endParaRPr>
              </a:p>
            </p:txBody>
          </p:sp>
          <p:sp>
            <p:nvSpPr>
              <p:cNvPr id="10" name="Isosceles Triangle 9">
                <a:extLst>
                  <a:ext uri="{FF2B5EF4-FFF2-40B4-BE49-F238E27FC236}">
                    <a16:creationId xmlns:a16="http://schemas.microsoft.com/office/drawing/2014/main" id="{DD0B6D5A-222B-52B4-7383-DB3DD732BE7F}"/>
                  </a:ext>
                </a:extLst>
              </p:cNvPr>
              <p:cNvSpPr/>
              <p:nvPr/>
            </p:nvSpPr>
            <p:spPr>
              <a:xfrm rot="10800000">
                <a:off x="9005765" y="4920383"/>
                <a:ext cx="186286" cy="131469"/>
              </a:xfrm>
              <a:prstGeom prst="triangle">
                <a:avLst/>
              </a:prstGeom>
              <a:solidFill>
                <a:srgbClr val="FF412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chemeClr val="bg1"/>
                  </a:solidFill>
                  <a:effectLst/>
                  <a:uLnTx/>
                  <a:uFillTx/>
                  <a:latin typeface="Arial"/>
                  <a:ea typeface="+mn-ea"/>
                  <a:cs typeface="+mn-cs"/>
                </a:endParaRPr>
              </a:p>
            </p:txBody>
          </p:sp>
        </p:grpSp>
        <p:sp>
          <p:nvSpPr>
            <p:cNvPr id="6" name="TextBox 5">
              <a:extLst>
                <a:ext uri="{FF2B5EF4-FFF2-40B4-BE49-F238E27FC236}">
                  <a16:creationId xmlns:a16="http://schemas.microsoft.com/office/drawing/2014/main" id="{FD6914E3-E22A-58B2-19CD-B044BB9FA854}"/>
                </a:ext>
              </a:extLst>
            </p:cNvPr>
            <p:cNvSpPr txBox="1"/>
            <p:nvPr/>
          </p:nvSpPr>
          <p:spPr>
            <a:xfrm>
              <a:off x="9293306" y="4723368"/>
              <a:ext cx="1668092" cy="4154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effectLst/>
                  <a:uLnTx/>
                  <a:uFillTx/>
                  <a:latin typeface="Arial"/>
                  <a:ea typeface="+mn-ea"/>
                  <a:cs typeface="+mn-cs"/>
                </a:rPr>
                <a:t>Significantly </a:t>
              </a:r>
              <a:r>
                <a:rPr kumimoji="0" lang="en-GB" sz="900" b="1" i="0" u="none" strike="noStrike" kern="1200" cap="none" spc="0" normalizeH="0" baseline="0" noProof="0" dirty="0">
                  <a:ln>
                    <a:noFill/>
                  </a:ln>
                  <a:effectLst/>
                  <a:uLnTx/>
                  <a:uFillTx/>
                  <a:latin typeface="Arial"/>
                  <a:ea typeface="+mn-ea"/>
                  <a:cs typeface="+mn-cs"/>
                </a:rPr>
                <a:t>higher</a:t>
              </a:r>
              <a:r>
                <a:rPr kumimoji="0" lang="en-GB" sz="900" b="0" i="0" u="none" strike="noStrike" kern="1200" cap="none" spc="0" normalizeH="0" baseline="0" noProof="0" dirty="0">
                  <a:ln>
                    <a:noFill/>
                  </a:ln>
                  <a:effectLst/>
                  <a:uLnTx/>
                  <a:uFillTx/>
                  <a:latin typeface="Arial"/>
                  <a:ea typeface="+mn-ea"/>
                  <a:cs typeface="+mn-cs"/>
                </a:rPr>
                <a:t> / </a:t>
              </a:r>
              <a:r>
                <a:rPr kumimoji="0" lang="en-GB" sz="900" b="1" i="0" u="none" strike="noStrike" kern="1200" cap="none" spc="0" normalizeH="0" baseline="0" noProof="0" dirty="0">
                  <a:ln>
                    <a:noFill/>
                  </a:ln>
                  <a:effectLst/>
                  <a:uLnTx/>
                  <a:uFillTx/>
                  <a:latin typeface="Arial"/>
                  <a:ea typeface="+mn-ea"/>
                  <a:cs typeface="+mn-cs"/>
                </a:rPr>
                <a:t>lower</a:t>
              </a:r>
              <a:r>
                <a:rPr kumimoji="0" lang="en-GB" sz="900" b="0" i="0" u="none" strike="noStrike" kern="1200" cap="none" spc="0" normalizeH="0" baseline="0" noProof="0" dirty="0">
                  <a:ln>
                    <a:noFill/>
                  </a:ln>
                  <a:effectLst/>
                  <a:uLnTx/>
                  <a:uFillTx/>
                  <a:latin typeface="Arial"/>
                  <a:ea typeface="+mn-ea"/>
                  <a:cs typeface="+mn-cs"/>
                </a:rPr>
                <a:t> </a:t>
              </a:r>
              <a:r>
                <a:rPr lang="en-GB" sz="900" dirty="0">
                  <a:latin typeface="Arial"/>
                </a:rPr>
                <a:t>Vs Uncomfortable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effectLst/>
                  <a:uLnTx/>
                  <a:uFillTx/>
                  <a:latin typeface="Arial"/>
                  <a:ea typeface="+mn-ea"/>
                  <a:cs typeface="+mn-cs"/>
                </a:rPr>
                <a:t>(95% confidence)</a:t>
              </a:r>
            </a:p>
          </p:txBody>
        </p:sp>
      </p:grpSp>
      <p:sp>
        <p:nvSpPr>
          <p:cNvPr id="11" name="Isosceles Triangle 10">
            <a:extLst>
              <a:ext uri="{FF2B5EF4-FFF2-40B4-BE49-F238E27FC236}">
                <a16:creationId xmlns:a16="http://schemas.microsoft.com/office/drawing/2014/main" id="{71A83B4C-3354-DACD-BA64-C9EDE690F5E9}"/>
              </a:ext>
            </a:extLst>
          </p:cNvPr>
          <p:cNvSpPr/>
          <p:nvPr/>
        </p:nvSpPr>
        <p:spPr>
          <a:xfrm>
            <a:off x="7421351" y="1553254"/>
            <a:ext cx="161631" cy="131469"/>
          </a:xfrm>
          <a:prstGeom prst="triangle">
            <a:avLst/>
          </a:prstGeom>
          <a:solidFill>
            <a:srgbClr val="31CAA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chemeClr val="bg1"/>
              </a:solidFill>
              <a:effectLst/>
              <a:uLnTx/>
              <a:uFillTx/>
              <a:latin typeface="Arial"/>
              <a:ea typeface="+mn-ea"/>
              <a:cs typeface="+mn-cs"/>
            </a:endParaRPr>
          </a:p>
        </p:txBody>
      </p:sp>
      <p:sp>
        <p:nvSpPr>
          <p:cNvPr id="15" name="Isosceles Triangle 14">
            <a:extLst>
              <a:ext uri="{FF2B5EF4-FFF2-40B4-BE49-F238E27FC236}">
                <a16:creationId xmlns:a16="http://schemas.microsoft.com/office/drawing/2014/main" id="{5A22DCB2-BF34-9A1C-657C-0BE4807D9D41}"/>
              </a:ext>
            </a:extLst>
          </p:cNvPr>
          <p:cNvSpPr/>
          <p:nvPr/>
        </p:nvSpPr>
        <p:spPr>
          <a:xfrm rot="10800000">
            <a:off x="5754906" y="2440281"/>
            <a:ext cx="161631" cy="131469"/>
          </a:xfrm>
          <a:prstGeom prst="triangle">
            <a:avLst/>
          </a:prstGeom>
          <a:solidFill>
            <a:srgbClr val="FF412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chemeClr val="bg1"/>
              </a:solidFill>
              <a:effectLst/>
              <a:uLnTx/>
              <a:uFillTx/>
              <a:latin typeface="Arial"/>
              <a:ea typeface="+mn-ea"/>
              <a:cs typeface="+mn-cs"/>
            </a:endParaRPr>
          </a:p>
        </p:txBody>
      </p:sp>
      <p:sp>
        <p:nvSpPr>
          <p:cNvPr id="17" name="Isosceles Triangle 16">
            <a:extLst>
              <a:ext uri="{FF2B5EF4-FFF2-40B4-BE49-F238E27FC236}">
                <a16:creationId xmlns:a16="http://schemas.microsoft.com/office/drawing/2014/main" id="{EBF5D0D6-77A2-3E6A-B5DE-5D1253938F5E}"/>
              </a:ext>
            </a:extLst>
          </p:cNvPr>
          <p:cNvSpPr/>
          <p:nvPr/>
        </p:nvSpPr>
        <p:spPr>
          <a:xfrm rot="10800000">
            <a:off x="5716939" y="3271152"/>
            <a:ext cx="161631" cy="131469"/>
          </a:xfrm>
          <a:prstGeom prst="triangle">
            <a:avLst/>
          </a:prstGeom>
          <a:solidFill>
            <a:srgbClr val="FF412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3469009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A5EEE-6B8F-37BD-DE34-491FC32C1B3A}"/>
            </a:ext>
          </a:extLst>
        </p:cNvPr>
        <p:cNvGrpSpPr/>
        <p:nvPr/>
      </p:nvGrpSpPr>
      <p:grpSpPr>
        <a:xfrm>
          <a:off x="0" y="0"/>
          <a:ext cx="0" cy="0"/>
          <a:chOff x="0" y="0"/>
          <a:chExt cx="0" cy="0"/>
        </a:xfrm>
      </p:grpSpPr>
      <p:sp>
        <p:nvSpPr>
          <p:cNvPr id="48" name="Rectangle 47">
            <a:extLst>
              <a:ext uri="{FF2B5EF4-FFF2-40B4-BE49-F238E27FC236}">
                <a16:creationId xmlns:a16="http://schemas.microsoft.com/office/drawing/2014/main" id="{B2B1DB89-EAEB-F644-1E4E-1348012D67E3}"/>
              </a:ext>
            </a:extLst>
          </p:cNvPr>
          <p:cNvSpPr/>
          <p:nvPr/>
        </p:nvSpPr>
        <p:spPr>
          <a:xfrm>
            <a:off x="-6222" y="35581"/>
            <a:ext cx="9144000" cy="472856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333C3A57-9E77-70AF-1447-24FC0D7E912A}"/>
              </a:ext>
            </a:extLst>
          </p:cNvPr>
          <p:cNvSpPr/>
          <p:nvPr/>
        </p:nvSpPr>
        <p:spPr>
          <a:xfrm>
            <a:off x="357351" y="1309952"/>
            <a:ext cx="8416855" cy="306834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07284AD-E7C1-2E03-A543-B493598A0815}"/>
              </a:ext>
            </a:extLst>
          </p:cNvPr>
          <p:cNvSpPr>
            <a:spLocks noGrp="1"/>
          </p:cNvSpPr>
          <p:nvPr>
            <p:ph type="title"/>
          </p:nvPr>
        </p:nvSpPr>
        <p:spPr>
          <a:xfrm>
            <a:off x="403584" y="145839"/>
            <a:ext cx="7444100" cy="1060370"/>
          </a:xfrm>
        </p:spPr>
        <p:txBody>
          <a:bodyPr>
            <a:normAutofit/>
          </a:bodyPr>
          <a:lstStyle/>
          <a:p>
            <a:r>
              <a:rPr lang="en-US" sz="2400" b="0" dirty="0">
                <a:solidFill>
                  <a:schemeClr val="bg1"/>
                </a:solidFill>
                <a:latin typeface="+mn-lt"/>
              </a:rPr>
              <a:t>Digging deeper into the trust gap: </a:t>
            </a:r>
            <a:br>
              <a:rPr lang="en-US" sz="2400" b="0" dirty="0">
                <a:solidFill>
                  <a:schemeClr val="bg1"/>
                </a:solidFill>
                <a:latin typeface="+mn-lt"/>
              </a:rPr>
            </a:br>
            <a:r>
              <a:rPr lang="en-US" sz="2400" b="0" dirty="0">
                <a:solidFill>
                  <a:schemeClr val="bg1"/>
                </a:solidFill>
                <a:latin typeface="+mn-lt"/>
              </a:rPr>
              <a:t>Why consumers are uncomfortable with AI</a:t>
            </a:r>
            <a:endParaRPr lang="en-GB" sz="2400" b="0" dirty="0">
              <a:solidFill>
                <a:schemeClr val="bg1"/>
              </a:solidFill>
              <a:latin typeface="+mn-lt"/>
            </a:endParaRPr>
          </a:p>
        </p:txBody>
      </p:sp>
      <p:sp>
        <p:nvSpPr>
          <p:cNvPr id="4" name="TextBox 3">
            <a:extLst>
              <a:ext uri="{FF2B5EF4-FFF2-40B4-BE49-F238E27FC236}">
                <a16:creationId xmlns:a16="http://schemas.microsoft.com/office/drawing/2014/main" id="{7D2E1B50-C1F9-47D7-0A7F-B4A4FC21E77A}"/>
              </a:ext>
            </a:extLst>
          </p:cNvPr>
          <p:cNvSpPr txBox="1"/>
          <p:nvPr/>
        </p:nvSpPr>
        <p:spPr>
          <a:xfrm>
            <a:off x="357351" y="4451656"/>
            <a:ext cx="4741333" cy="215444"/>
          </a:xfrm>
          <a:prstGeom prst="rect">
            <a:avLst/>
          </a:prstGeom>
          <a:noFill/>
        </p:spPr>
        <p:txBody>
          <a:bodyPr wrap="square" rtlCol="0">
            <a:spAutoFit/>
          </a:bodyPr>
          <a:lstStyle/>
          <a:p>
            <a:r>
              <a:rPr lang="en-GB" sz="800" dirty="0">
                <a:solidFill>
                  <a:schemeClr val="bg1"/>
                </a:solidFill>
              </a:rPr>
              <a:t>Source: YouGov Poll Oct 25, Base: 2,158 Nationally Representative Sample UK Adults18+</a:t>
            </a:r>
          </a:p>
        </p:txBody>
      </p:sp>
      <p:sp>
        <p:nvSpPr>
          <p:cNvPr id="5" name="TextBox 4">
            <a:extLst>
              <a:ext uri="{FF2B5EF4-FFF2-40B4-BE49-F238E27FC236}">
                <a16:creationId xmlns:a16="http://schemas.microsoft.com/office/drawing/2014/main" id="{D26C0708-D885-0AC4-6D75-E2F6EC4B9CCB}"/>
              </a:ext>
            </a:extLst>
          </p:cNvPr>
          <p:cNvSpPr txBox="1"/>
          <p:nvPr/>
        </p:nvSpPr>
        <p:spPr>
          <a:xfrm>
            <a:off x="7040033" y="4440046"/>
            <a:ext cx="4741333" cy="215444"/>
          </a:xfrm>
          <a:prstGeom prst="rect">
            <a:avLst/>
          </a:prstGeom>
          <a:noFill/>
        </p:spPr>
        <p:txBody>
          <a:bodyPr wrap="square" rtlCol="0">
            <a:spAutoFit/>
          </a:bodyPr>
          <a:lstStyle/>
          <a:p>
            <a:r>
              <a:rPr lang="en-GB" sz="800" dirty="0">
                <a:solidFill>
                  <a:schemeClr val="bg1"/>
                </a:solidFill>
              </a:rPr>
              <a:t>Significant Difference @95% confidence</a:t>
            </a:r>
          </a:p>
        </p:txBody>
      </p:sp>
      <p:grpSp>
        <p:nvGrpSpPr>
          <p:cNvPr id="8" name="Group 7">
            <a:extLst>
              <a:ext uri="{FF2B5EF4-FFF2-40B4-BE49-F238E27FC236}">
                <a16:creationId xmlns:a16="http://schemas.microsoft.com/office/drawing/2014/main" id="{8965BFD8-5EC9-B3E9-0D56-1E5FBD7E320E}"/>
              </a:ext>
            </a:extLst>
          </p:cNvPr>
          <p:cNvGrpSpPr/>
          <p:nvPr/>
        </p:nvGrpSpPr>
        <p:grpSpPr>
          <a:xfrm>
            <a:off x="6872964" y="4491792"/>
            <a:ext cx="234656" cy="135172"/>
            <a:chOff x="6790414" y="3975652"/>
            <a:chExt cx="234656" cy="135172"/>
          </a:xfrm>
        </p:grpSpPr>
        <p:sp>
          <p:nvSpPr>
            <p:cNvPr id="6" name="Isosceles Triangle 5">
              <a:extLst>
                <a:ext uri="{FF2B5EF4-FFF2-40B4-BE49-F238E27FC236}">
                  <a16:creationId xmlns:a16="http://schemas.microsoft.com/office/drawing/2014/main" id="{05CBD5F5-2782-28D9-6FC1-ED19D08B7076}"/>
                </a:ext>
              </a:extLst>
            </p:cNvPr>
            <p:cNvSpPr/>
            <p:nvPr/>
          </p:nvSpPr>
          <p:spPr>
            <a:xfrm>
              <a:off x="6790414" y="3975652"/>
              <a:ext cx="135172" cy="135172"/>
            </a:xfrm>
            <a:prstGeom prst="triangle">
              <a:avLst/>
            </a:prstGeom>
            <a:solidFill>
              <a:schemeClr val="bg1">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9FF5793C-767E-0ED6-426E-B5C4686F5B50}"/>
                </a:ext>
              </a:extLst>
            </p:cNvPr>
            <p:cNvSpPr/>
            <p:nvPr/>
          </p:nvSpPr>
          <p:spPr>
            <a:xfrm rot="10800000">
              <a:off x="6889898" y="3975652"/>
              <a:ext cx="135172" cy="135172"/>
            </a:xfrm>
            <a:prstGeom prst="triangl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 name="Group 30">
            <a:extLst>
              <a:ext uri="{FF2B5EF4-FFF2-40B4-BE49-F238E27FC236}">
                <a16:creationId xmlns:a16="http://schemas.microsoft.com/office/drawing/2014/main" id="{7B637408-20B3-8653-5330-AA522702AF2E}"/>
              </a:ext>
            </a:extLst>
          </p:cNvPr>
          <p:cNvGrpSpPr/>
          <p:nvPr/>
        </p:nvGrpSpPr>
        <p:grpSpPr>
          <a:xfrm>
            <a:off x="4623619" y="1892031"/>
            <a:ext cx="3580511" cy="1015663"/>
            <a:chOff x="8179246" y="2143127"/>
            <a:chExt cx="3580511" cy="1015663"/>
          </a:xfrm>
        </p:grpSpPr>
        <p:sp>
          <p:nvSpPr>
            <p:cNvPr id="32" name="TextBox 31">
              <a:extLst>
                <a:ext uri="{FF2B5EF4-FFF2-40B4-BE49-F238E27FC236}">
                  <a16:creationId xmlns:a16="http://schemas.microsoft.com/office/drawing/2014/main" id="{AD09776C-0E91-D56F-81BA-388F34999FA6}"/>
                </a:ext>
              </a:extLst>
            </p:cNvPr>
            <p:cNvSpPr txBox="1"/>
            <p:nvPr/>
          </p:nvSpPr>
          <p:spPr>
            <a:xfrm>
              <a:off x="8179246" y="2143127"/>
              <a:ext cx="650240" cy="1015663"/>
            </a:xfrm>
            <a:prstGeom prst="rect">
              <a:avLst/>
            </a:prstGeom>
            <a:noFill/>
          </p:spPr>
          <p:txBody>
            <a:bodyPr wrap="square" lIns="0" tIns="0" rIns="0" bIns="0" rtlCol="0">
              <a:spAutoFit/>
            </a:bodyPr>
            <a:lstStyle/>
            <a:p>
              <a:pPr algn="l"/>
              <a:r>
                <a:rPr lang="en-GB" sz="6600" b="1" noProof="0" dirty="0">
                  <a:latin typeface="BLK Fort" panose="020B0503030202060203"/>
                </a:rPr>
                <a:t>“</a:t>
              </a:r>
              <a:endParaRPr lang="en-GB" sz="1600" b="1" noProof="0" dirty="0">
                <a:latin typeface="BLK Fort" panose="020B0503030202060203"/>
              </a:endParaRPr>
            </a:p>
          </p:txBody>
        </p:sp>
        <p:sp>
          <p:nvSpPr>
            <p:cNvPr id="33" name="TextBox 32">
              <a:extLst>
                <a:ext uri="{FF2B5EF4-FFF2-40B4-BE49-F238E27FC236}">
                  <a16:creationId xmlns:a16="http://schemas.microsoft.com/office/drawing/2014/main" id="{9BBEC637-3612-3072-C599-4A4A5D6937C6}"/>
                </a:ext>
              </a:extLst>
            </p:cNvPr>
            <p:cNvSpPr txBox="1"/>
            <p:nvPr/>
          </p:nvSpPr>
          <p:spPr>
            <a:xfrm>
              <a:off x="8656765" y="2399474"/>
              <a:ext cx="3102992" cy="646331"/>
            </a:xfrm>
            <a:prstGeom prst="rect">
              <a:avLst/>
            </a:prstGeom>
            <a:noFill/>
          </p:spPr>
          <p:txBody>
            <a:bodyPr wrap="square" lIns="0" tIns="0" rIns="0" bIns="0" rtlCol="0">
              <a:spAutoFit/>
            </a:bodyPr>
            <a:lstStyle/>
            <a:p>
              <a:pPr algn="l"/>
              <a:r>
                <a:rPr lang="en-US" sz="1400" noProof="0" dirty="0"/>
                <a:t>I need to get a feeling of </a:t>
              </a:r>
              <a:r>
                <a:rPr lang="en-US" sz="1400" b="1" noProof="0" dirty="0">
                  <a:solidFill>
                    <a:schemeClr val="accent2"/>
                  </a:solidFill>
                </a:rPr>
                <a:t>trust with the person I'm dealing with</a:t>
              </a:r>
              <a:r>
                <a:rPr lang="en-US" sz="1400" noProof="0" dirty="0"/>
                <a:t>, not stock responses.”</a:t>
              </a:r>
              <a:endParaRPr lang="en-GB" sz="1400" noProof="0" dirty="0"/>
            </a:p>
          </p:txBody>
        </p:sp>
      </p:grpSp>
      <p:grpSp>
        <p:nvGrpSpPr>
          <p:cNvPr id="45" name="Group 44">
            <a:extLst>
              <a:ext uri="{FF2B5EF4-FFF2-40B4-BE49-F238E27FC236}">
                <a16:creationId xmlns:a16="http://schemas.microsoft.com/office/drawing/2014/main" id="{90F2AB89-804F-A7E3-F72F-A043F7242132}"/>
              </a:ext>
            </a:extLst>
          </p:cNvPr>
          <p:cNvGrpSpPr/>
          <p:nvPr/>
        </p:nvGrpSpPr>
        <p:grpSpPr>
          <a:xfrm>
            <a:off x="959230" y="1428750"/>
            <a:ext cx="4112610" cy="2972282"/>
            <a:chOff x="4260435" y="1248601"/>
            <a:chExt cx="4112610" cy="3091080"/>
          </a:xfrm>
        </p:grpSpPr>
        <p:graphicFrame>
          <p:nvGraphicFramePr>
            <p:cNvPr id="24" name="Chart 23">
              <a:extLst>
                <a:ext uri="{FF2B5EF4-FFF2-40B4-BE49-F238E27FC236}">
                  <a16:creationId xmlns:a16="http://schemas.microsoft.com/office/drawing/2014/main" id="{D1DFA6DB-76B6-95D4-975B-4B2344EABDAE}"/>
                </a:ext>
              </a:extLst>
            </p:cNvPr>
            <p:cNvGraphicFramePr/>
            <p:nvPr>
              <p:extLst>
                <p:ext uri="{D42A27DB-BD31-4B8C-83A1-F6EECF244321}">
                  <p14:modId xmlns:p14="http://schemas.microsoft.com/office/powerpoint/2010/main" val="2346140519"/>
                </p:ext>
              </p:extLst>
            </p:nvPr>
          </p:nvGraphicFramePr>
          <p:xfrm>
            <a:off x="4260435" y="1248601"/>
            <a:ext cx="4112610" cy="3091080"/>
          </p:xfrm>
          <a:graphic>
            <a:graphicData uri="http://schemas.openxmlformats.org/drawingml/2006/chart">
              <c:chart xmlns:c="http://schemas.openxmlformats.org/drawingml/2006/chart" xmlns:r="http://schemas.openxmlformats.org/officeDocument/2006/relationships" r:id="rId3"/>
            </a:graphicData>
          </a:graphic>
        </p:graphicFrame>
        <p:sp>
          <p:nvSpPr>
            <p:cNvPr id="37" name="TextBox 36">
              <a:extLst>
                <a:ext uri="{FF2B5EF4-FFF2-40B4-BE49-F238E27FC236}">
                  <a16:creationId xmlns:a16="http://schemas.microsoft.com/office/drawing/2014/main" id="{800A9F68-AB76-63C8-B058-5BB725A2141E}"/>
                </a:ext>
              </a:extLst>
            </p:cNvPr>
            <p:cNvSpPr txBox="1"/>
            <p:nvPr/>
          </p:nvSpPr>
          <p:spPr>
            <a:xfrm>
              <a:off x="4401491" y="1797204"/>
              <a:ext cx="1948070" cy="276999"/>
            </a:xfrm>
            <a:prstGeom prst="rect">
              <a:avLst/>
            </a:prstGeom>
            <a:noFill/>
          </p:spPr>
          <p:txBody>
            <a:bodyPr wrap="square" rtlCol="0">
              <a:spAutoFit/>
            </a:bodyPr>
            <a:lstStyle/>
            <a:p>
              <a:r>
                <a:rPr lang="en-GB" sz="1200" b="1" dirty="0"/>
                <a:t>Trust Issues</a:t>
              </a:r>
            </a:p>
          </p:txBody>
        </p:sp>
        <p:cxnSp>
          <p:nvCxnSpPr>
            <p:cNvPr id="38" name="Straight Connector 37">
              <a:extLst>
                <a:ext uri="{FF2B5EF4-FFF2-40B4-BE49-F238E27FC236}">
                  <a16:creationId xmlns:a16="http://schemas.microsoft.com/office/drawing/2014/main" id="{95B9D874-C5F4-7AA1-55DF-EE5776C44D7B}"/>
                </a:ext>
              </a:extLst>
            </p:cNvPr>
            <p:cNvCxnSpPr>
              <a:cxnSpLocks/>
            </p:cNvCxnSpPr>
            <p:nvPr/>
          </p:nvCxnSpPr>
          <p:spPr>
            <a:xfrm>
              <a:off x="4401489" y="1908981"/>
              <a:ext cx="0" cy="22621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D0B1BAA-ED73-CABD-737D-E8C2DD5ABCA1}"/>
                </a:ext>
              </a:extLst>
            </p:cNvPr>
            <p:cNvSpPr txBox="1"/>
            <p:nvPr/>
          </p:nvSpPr>
          <p:spPr>
            <a:xfrm>
              <a:off x="4407333" y="2377557"/>
              <a:ext cx="2565111" cy="276999"/>
            </a:xfrm>
            <a:prstGeom prst="rect">
              <a:avLst/>
            </a:prstGeom>
            <a:noFill/>
          </p:spPr>
          <p:txBody>
            <a:bodyPr wrap="square" rtlCol="0">
              <a:spAutoFit/>
            </a:bodyPr>
            <a:lstStyle/>
            <a:p>
              <a:r>
                <a:rPr lang="en-GB" sz="1200" b="1" dirty="0"/>
                <a:t>Empathy &amp; Understanding</a:t>
              </a:r>
            </a:p>
          </p:txBody>
        </p:sp>
        <p:sp>
          <p:nvSpPr>
            <p:cNvPr id="43" name="TextBox 42">
              <a:extLst>
                <a:ext uri="{FF2B5EF4-FFF2-40B4-BE49-F238E27FC236}">
                  <a16:creationId xmlns:a16="http://schemas.microsoft.com/office/drawing/2014/main" id="{05473484-34F3-4F0B-8A61-BB88D75E0F31}"/>
                </a:ext>
              </a:extLst>
            </p:cNvPr>
            <p:cNvSpPr txBox="1"/>
            <p:nvPr/>
          </p:nvSpPr>
          <p:spPr>
            <a:xfrm>
              <a:off x="4404611" y="2952427"/>
              <a:ext cx="2104135" cy="276999"/>
            </a:xfrm>
            <a:prstGeom prst="rect">
              <a:avLst/>
            </a:prstGeom>
            <a:noFill/>
          </p:spPr>
          <p:txBody>
            <a:bodyPr wrap="square" rtlCol="0">
              <a:spAutoFit/>
            </a:bodyPr>
            <a:lstStyle/>
            <a:p>
              <a:r>
                <a:rPr lang="en-GB" sz="1200" b="1" dirty="0"/>
                <a:t>Prefer Human Interaction</a:t>
              </a:r>
            </a:p>
          </p:txBody>
        </p:sp>
        <p:sp>
          <p:nvSpPr>
            <p:cNvPr id="44" name="TextBox 43">
              <a:extLst>
                <a:ext uri="{FF2B5EF4-FFF2-40B4-BE49-F238E27FC236}">
                  <a16:creationId xmlns:a16="http://schemas.microsoft.com/office/drawing/2014/main" id="{9A255FB1-608E-FED9-6619-2DE264B4AD8A}"/>
                </a:ext>
              </a:extLst>
            </p:cNvPr>
            <p:cNvSpPr txBox="1"/>
            <p:nvPr/>
          </p:nvSpPr>
          <p:spPr>
            <a:xfrm>
              <a:off x="4406769" y="3524889"/>
              <a:ext cx="2101975" cy="276999"/>
            </a:xfrm>
            <a:prstGeom prst="rect">
              <a:avLst/>
            </a:prstGeom>
            <a:noFill/>
          </p:spPr>
          <p:txBody>
            <a:bodyPr wrap="square" rtlCol="0">
              <a:spAutoFit/>
            </a:bodyPr>
            <a:lstStyle/>
            <a:p>
              <a:r>
                <a:rPr lang="en-GB" sz="1200" b="1" dirty="0"/>
                <a:t>Accuracy / Bias Concerns</a:t>
              </a:r>
            </a:p>
          </p:txBody>
        </p:sp>
      </p:grpSp>
      <p:grpSp>
        <p:nvGrpSpPr>
          <p:cNvPr id="3" name="Group 2">
            <a:extLst>
              <a:ext uri="{FF2B5EF4-FFF2-40B4-BE49-F238E27FC236}">
                <a16:creationId xmlns:a16="http://schemas.microsoft.com/office/drawing/2014/main" id="{437BE8D7-7045-9C4F-B834-3FCB2A717887}"/>
              </a:ext>
            </a:extLst>
          </p:cNvPr>
          <p:cNvGrpSpPr/>
          <p:nvPr/>
        </p:nvGrpSpPr>
        <p:grpSpPr>
          <a:xfrm>
            <a:off x="4781433" y="2823364"/>
            <a:ext cx="3580511" cy="1015663"/>
            <a:chOff x="8179246" y="2143127"/>
            <a:chExt cx="3580511" cy="1015663"/>
          </a:xfrm>
        </p:grpSpPr>
        <p:sp>
          <p:nvSpPr>
            <p:cNvPr id="9" name="TextBox 8">
              <a:extLst>
                <a:ext uri="{FF2B5EF4-FFF2-40B4-BE49-F238E27FC236}">
                  <a16:creationId xmlns:a16="http://schemas.microsoft.com/office/drawing/2014/main" id="{8FFD17DC-7841-1297-DBBC-B835768D118D}"/>
                </a:ext>
              </a:extLst>
            </p:cNvPr>
            <p:cNvSpPr txBox="1"/>
            <p:nvPr/>
          </p:nvSpPr>
          <p:spPr>
            <a:xfrm>
              <a:off x="8179246" y="2143127"/>
              <a:ext cx="650240" cy="1015663"/>
            </a:xfrm>
            <a:prstGeom prst="rect">
              <a:avLst/>
            </a:prstGeom>
            <a:noFill/>
          </p:spPr>
          <p:txBody>
            <a:bodyPr wrap="square" lIns="0" tIns="0" rIns="0" bIns="0" rtlCol="0">
              <a:spAutoFit/>
            </a:bodyPr>
            <a:lstStyle/>
            <a:p>
              <a:pPr algn="l"/>
              <a:r>
                <a:rPr lang="en-GB" sz="6600" b="1" noProof="0" dirty="0">
                  <a:latin typeface="BLK Fort" panose="020B0503030202060203"/>
                </a:rPr>
                <a:t>“</a:t>
              </a:r>
              <a:endParaRPr lang="en-GB" sz="1600" b="1" noProof="0" dirty="0">
                <a:latin typeface="BLK Fort" panose="020B0503030202060203"/>
              </a:endParaRPr>
            </a:p>
          </p:txBody>
        </p:sp>
        <p:sp>
          <p:nvSpPr>
            <p:cNvPr id="10" name="TextBox 9">
              <a:extLst>
                <a:ext uri="{FF2B5EF4-FFF2-40B4-BE49-F238E27FC236}">
                  <a16:creationId xmlns:a16="http://schemas.microsoft.com/office/drawing/2014/main" id="{0D713F89-6BB4-AEB9-9247-6B8A52BB0EE6}"/>
                </a:ext>
              </a:extLst>
            </p:cNvPr>
            <p:cNvSpPr txBox="1"/>
            <p:nvPr/>
          </p:nvSpPr>
          <p:spPr>
            <a:xfrm>
              <a:off x="8656765" y="2399474"/>
              <a:ext cx="3102992" cy="430887"/>
            </a:xfrm>
            <a:prstGeom prst="rect">
              <a:avLst/>
            </a:prstGeom>
            <a:noFill/>
          </p:spPr>
          <p:txBody>
            <a:bodyPr wrap="square" lIns="0" tIns="0" rIns="0" bIns="0" rtlCol="0">
              <a:spAutoFit/>
            </a:bodyPr>
            <a:lstStyle/>
            <a:p>
              <a:pPr algn="l"/>
              <a:r>
                <a:rPr lang="en-US" sz="1400" b="1" noProof="0" dirty="0">
                  <a:solidFill>
                    <a:schemeClr val="accent2"/>
                  </a:solidFill>
                </a:rPr>
                <a:t>Don't feel I can trust it. </a:t>
              </a:r>
              <a:r>
                <a:rPr lang="en-US" sz="1400" noProof="0" dirty="0"/>
                <a:t>Don’t know where it's getting the info from.”</a:t>
              </a:r>
              <a:endParaRPr lang="en-GB" sz="1400" noProof="0" dirty="0"/>
            </a:p>
          </p:txBody>
        </p:sp>
      </p:grpSp>
      <p:grpSp>
        <p:nvGrpSpPr>
          <p:cNvPr id="22" name="Group 21">
            <a:extLst>
              <a:ext uri="{FF2B5EF4-FFF2-40B4-BE49-F238E27FC236}">
                <a16:creationId xmlns:a16="http://schemas.microsoft.com/office/drawing/2014/main" id="{473EB018-1B85-2DE4-2AAD-5AE332262B83}"/>
              </a:ext>
            </a:extLst>
          </p:cNvPr>
          <p:cNvGrpSpPr/>
          <p:nvPr/>
        </p:nvGrpSpPr>
        <p:grpSpPr>
          <a:xfrm>
            <a:off x="4987964" y="3561517"/>
            <a:ext cx="3580511" cy="1015663"/>
            <a:chOff x="8179246" y="2143127"/>
            <a:chExt cx="3580511" cy="1015663"/>
          </a:xfrm>
        </p:grpSpPr>
        <p:sp>
          <p:nvSpPr>
            <p:cNvPr id="23" name="TextBox 22">
              <a:extLst>
                <a:ext uri="{FF2B5EF4-FFF2-40B4-BE49-F238E27FC236}">
                  <a16:creationId xmlns:a16="http://schemas.microsoft.com/office/drawing/2014/main" id="{9D443756-9331-7BAD-54B2-7485A190C7DF}"/>
                </a:ext>
              </a:extLst>
            </p:cNvPr>
            <p:cNvSpPr txBox="1"/>
            <p:nvPr/>
          </p:nvSpPr>
          <p:spPr>
            <a:xfrm>
              <a:off x="8179246" y="2143127"/>
              <a:ext cx="650240" cy="1015663"/>
            </a:xfrm>
            <a:prstGeom prst="rect">
              <a:avLst/>
            </a:prstGeom>
            <a:noFill/>
          </p:spPr>
          <p:txBody>
            <a:bodyPr wrap="square" lIns="0" tIns="0" rIns="0" bIns="0" rtlCol="0">
              <a:spAutoFit/>
            </a:bodyPr>
            <a:lstStyle/>
            <a:p>
              <a:pPr algn="l"/>
              <a:r>
                <a:rPr lang="en-GB" sz="6600" b="1" noProof="0" dirty="0">
                  <a:latin typeface="BLK Fort" panose="020B0503030202060203"/>
                </a:rPr>
                <a:t>“</a:t>
              </a:r>
              <a:endParaRPr lang="en-GB" sz="1600" b="1" noProof="0" dirty="0">
                <a:latin typeface="BLK Fort" panose="020B0503030202060203"/>
              </a:endParaRPr>
            </a:p>
          </p:txBody>
        </p:sp>
        <p:sp>
          <p:nvSpPr>
            <p:cNvPr id="39" name="TextBox 38">
              <a:extLst>
                <a:ext uri="{FF2B5EF4-FFF2-40B4-BE49-F238E27FC236}">
                  <a16:creationId xmlns:a16="http://schemas.microsoft.com/office/drawing/2014/main" id="{52A2294B-14C7-504B-7A4E-6287547A0CF3}"/>
                </a:ext>
              </a:extLst>
            </p:cNvPr>
            <p:cNvSpPr txBox="1"/>
            <p:nvPr/>
          </p:nvSpPr>
          <p:spPr>
            <a:xfrm>
              <a:off x="8656765" y="2467210"/>
              <a:ext cx="3102992" cy="215444"/>
            </a:xfrm>
            <a:prstGeom prst="rect">
              <a:avLst/>
            </a:prstGeom>
            <a:noFill/>
          </p:spPr>
          <p:txBody>
            <a:bodyPr wrap="square" lIns="0" tIns="0" rIns="0" bIns="0" rtlCol="0">
              <a:spAutoFit/>
            </a:bodyPr>
            <a:lstStyle/>
            <a:p>
              <a:pPr algn="l"/>
              <a:r>
                <a:rPr lang="en-US" sz="1400" noProof="0" dirty="0"/>
                <a:t>Don't trust it to be </a:t>
              </a:r>
              <a:r>
                <a:rPr lang="en-US" sz="1400" b="1" noProof="0" dirty="0">
                  <a:solidFill>
                    <a:schemeClr val="accent2"/>
                  </a:solidFill>
                </a:rPr>
                <a:t>independent</a:t>
              </a:r>
              <a:r>
                <a:rPr lang="en-US" sz="1400" noProof="0" dirty="0"/>
                <a:t>.”</a:t>
              </a:r>
              <a:endParaRPr lang="en-GB" sz="1400" noProof="0" dirty="0"/>
            </a:p>
          </p:txBody>
        </p:sp>
      </p:grpSp>
      <p:sp>
        <p:nvSpPr>
          <p:cNvPr id="19" name="TextBox 18">
            <a:extLst>
              <a:ext uri="{FF2B5EF4-FFF2-40B4-BE49-F238E27FC236}">
                <a16:creationId xmlns:a16="http://schemas.microsoft.com/office/drawing/2014/main" id="{86420577-E5AC-FFB9-394E-9626B71AB12E}"/>
              </a:ext>
            </a:extLst>
          </p:cNvPr>
          <p:cNvSpPr txBox="1"/>
          <p:nvPr/>
        </p:nvSpPr>
        <p:spPr>
          <a:xfrm>
            <a:off x="991608" y="1497248"/>
            <a:ext cx="3984022" cy="307777"/>
          </a:xfrm>
          <a:prstGeom prst="rect">
            <a:avLst/>
          </a:prstGeom>
          <a:noFill/>
        </p:spPr>
        <p:txBody>
          <a:bodyPr wrap="square" rtlCol="0">
            <a:spAutoFit/>
          </a:bodyPr>
          <a:lstStyle/>
          <a:p>
            <a:r>
              <a:rPr lang="en-GB" sz="1400" b="1" dirty="0"/>
              <a:t>Uncomfortable with AI: Themes</a:t>
            </a:r>
          </a:p>
        </p:txBody>
      </p:sp>
    </p:spTree>
    <p:extLst>
      <p:ext uri="{BB962C8B-B14F-4D97-AF65-F5344CB8AC3E}">
        <p14:creationId xmlns:p14="http://schemas.microsoft.com/office/powerpoint/2010/main" val="21434492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CA028-93E1-C9F3-0F44-A10957CB0DDE}"/>
            </a:ext>
          </a:extLst>
        </p:cNvPr>
        <p:cNvGrpSpPr/>
        <p:nvPr/>
      </p:nvGrpSpPr>
      <p:grpSpPr>
        <a:xfrm>
          <a:off x="0" y="0"/>
          <a:ext cx="0" cy="0"/>
          <a:chOff x="0" y="0"/>
          <a:chExt cx="0" cy="0"/>
        </a:xfrm>
      </p:grpSpPr>
      <p:pic>
        <p:nvPicPr>
          <p:cNvPr id="3074" name="Picture 2" descr="24,800+ Person At Bank Counter Stock Photos, Pictures ...">
            <a:extLst>
              <a:ext uri="{FF2B5EF4-FFF2-40B4-BE49-F238E27FC236}">
                <a16:creationId xmlns:a16="http://schemas.microsoft.com/office/drawing/2014/main" id="{B42AFC5E-0519-CC22-FC04-F78027B4B7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085" y="1478509"/>
            <a:ext cx="3925281" cy="2688474"/>
          </a:xfrm>
          <a:prstGeom prst="rect">
            <a:avLst/>
          </a:prstGeom>
          <a:noFill/>
          <a:ln w="76200">
            <a:solidFill>
              <a:schemeClr val="tx2"/>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1734B4F-52AE-8385-7F6F-D8F66F0A872C}"/>
              </a:ext>
            </a:extLst>
          </p:cNvPr>
          <p:cNvSpPr/>
          <p:nvPr/>
        </p:nvSpPr>
        <p:spPr>
          <a:xfrm>
            <a:off x="454655" y="1478509"/>
            <a:ext cx="3925712" cy="268847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defTabSz="685800">
              <a:defRPr/>
            </a:pPr>
            <a:endParaRPr lang="en-GB" sz="1050" err="1">
              <a:solidFill>
                <a:srgbClr val="FFFFFF"/>
              </a:solidFill>
              <a:latin typeface="Arial"/>
            </a:endParaRPr>
          </a:p>
        </p:txBody>
      </p:sp>
      <p:graphicFrame>
        <p:nvGraphicFramePr>
          <p:cNvPr id="14" name="Chart 13">
            <a:extLst>
              <a:ext uri="{FF2B5EF4-FFF2-40B4-BE49-F238E27FC236}">
                <a16:creationId xmlns:a16="http://schemas.microsoft.com/office/drawing/2014/main" id="{027D6A21-76FA-D83C-E57C-793B7FD6BA97}"/>
              </a:ext>
            </a:extLst>
          </p:cNvPr>
          <p:cNvGraphicFramePr/>
          <p:nvPr>
            <p:extLst>
              <p:ext uri="{D42A27DB-BD31-4B8C-83A1-F6EECF244321}">
                <p14:modId xmlns:p14="http://schemas.microsoft.com/office/powerpoint/2010/main" val="2948928351"/>
              </p:ext>
            </p:extLst>
          </p:nvPr>
        </p:nvGraphicFramePr>
        <p:xfrm>
          <a:off x="-1350372" y="1436978"/>
          <a:ext cx="4515722" cy="2865905"/>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390DC64A-564D-F91D-6519-6C4BF60C5C3E}"/>
              </a:ext>
            </a:extLst>
          </p:cNvPr>
          <p:cNvSpPr>
            <a:spLocks noGrp="1"/>
          </p:cNvSpPr>
          <p:nvPr>
            <p:ph type="title"/>
          </p:nvPr>
        </p:nvSpPr>
        <p:spPr>
          <a:xfrm>
            <a:off x="315311" y="279523"/>
            <a:ext cx="8233072" cy="994172"/>
          </a:xfrm>
        </p:spPr>
        <p:txBody>
          <a:bodyPr>
            <a:normAutofit/>
          </a:bodyPr>
          <a:lstStyle/>
          <a:p>
            <a:r>
              <a:rPr lang="en-US" sz="2400" b="0" dirty="0">
                <a:latin typeface="+mn-lt"/>
              </a:rPr>
              <a:t>Human support remains critical for trust and compliance with Consumer Duty</a:t>
            </a:r>
          </a:p>
        </p:txBody>
      </p:sp>
      <p:grpSp>
        <p:nvGrpSpPr>
          <p:cNvPr id="7" name="Group 6">
            <a:extLst>
              <a:ext uri="{FF2B5EF4-FFF2-40B4-BE49-F238E27FC236}">
                <a16:creationId xmlns:a16="http://schemas.microsoft.com/office/drawing/2014/main" id="{2DDDA160-4D62-A901-D20A-38C5FA0E0B12}"/>
              </a:ext>
            </a:extLst>
          </p:cNvPr>
          <p:cNvGrpSpPr/>
          <p:nvPr/>
        </p:nvGrpSpPr>
        <p:grpSpPr>
          <a:xfrm>
            <a:off x="1365066" y="1488181"/>
            <a:ext cx="3013295" cy="859421"/>
            <a:chOff x="1689903" y="2974693"/>
            <a:chExt cx="4189173" cy="1145894"/>
          </a:xfrm>
        </p:grpSpPr>
        <p:sp>
          <p:nvSpPr>
            <p:cNvPr id="8" name="Rectangle 7">
              <a:extLst>
                <a:ext uri="{FF2B5EF4-FFF2-40B4-BE49-F238E27FC236}">
                  <a16:creationId xmlns:a16="http://schemas.microsoft.com/office/drawing/2014/main" id="{1763C4C1-1572-F78C-A3B2-430C4FEC592D}"/>
                </a:ext>
              </a:extLst>
            </p:cNvPr>
            <p:cNvSpPr/>
            <p:nvPr/>
          </p:nvSpPr>
          <p:spPr>
            <a:xfrm>
              <a:off x="1689903" y="2974693"/>
              <a:ext cx="4177103" cy="1145894"/>
            </a:xfrm>
            <a:prstGeom prst="rect">
              <a:avLst/>
            </a:prstGeom>
            <a:solidFill>
              <a:schemeClr val="accent1">
                <a:alpha val="7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050" err="1"/>
            </a:p>
          </p:txBody>
        </p:sp>
        <p:sp>
          <p:nvSpPr>
            <p:cNvPr id="9" name="TextBox 8">
              <a:extLst>
                <a:ext uri="{FF2B5EF4-FFF2-40B4-BE49-F238E27FC236}">
                  <a16:creationId xmlns:a16="http://schemas.microsoft.com/office/drawing/2014/main" id="{E61EC9A4-4F97-0E52-6878-9CC0861E864A}"/>
                </a:ext>
              </a:extLst>
            </p:cNvPr>
            <p:cNvSpPr txBox="1"/>
            <p:nvPr/>
          </p:nvSpPr>
          <p:spPr>
            <a:xfrm>
              <a:off x="1709878" y="3085976"/>
              <a:ext cx="4169198" cy="923329"/>
            </a:xfrm>
            <a:prstGeom prst="rect">
              <a:avLst/>
            </a:prstGeom>
            <a:noFill/>
            <a:ln>
              <a:noFill/>
            </a:ln>
          </p:spPr>
          <p:txBody>
            <a:bodyPr wrap="square" lIns="135000" tIns="0" rIns="135000" bIns="0" rtlCol="0" anchor="ctr">
              <a:spAutoFit/>
            </a:bodyPr>
            <a:lstStyle/>
            <a:p>
              <a:pPr lvl="0" algn="ctr">
                <a:defRPr/>
              </a:pPr>
              <a:r>
                <a:rPr lang="en-GB" sz="1500" b="1" dirty="0"/>
                <a:t>Believe it’s important to have access to human support Vs a fully digital service </a:t>
              </a:r>
            </a:p>
          </p:txBody>
        </p:sp>
      </p:grpSp>
      <p:sp>
        <p:nvSpPr>
          <p:cNvPr id="15" name="TextBox 14">
            <a:extLst>
              <a:ext uri="{FF2B5EF4-FFF2-40B4-BE49-F238E27FC236}">
                <a16:creationId xmlns:a16="http://schemas.microsoft.com/office/drawing/2014/main" id="{FD0F9395-0BD5-1D82-4A3E-5BCD9C67F5CA}"/>
              </a:ext>
            </a:extLst>
          </p:cNvPr>
          <p:cNvSpPr txBox="1"/>
          <p:nvPr/>
        </p:nvSpPr>
        <p:spPr>
          <a:xfrm>
            <a:off x="357351" y="4451656"/>
            <a:ext cx="4741333" cy="215444"/>
          </a:xfrm>
          <a:prstGeom prst="rect">
            <a:avLst/>
          </a:prstGeom>
          <a:noFill/>
        </p:spPr>
        <p:txBody>
          <a:bodyPr wrap="square" rtlCol="0">
            <a:spAutoFit/>
          </a:bodyPr>
          <a:lstStyle/>
          <a:p>
            <a:r>
              <a:rPr lang="en-GB" sz="800" dirty="0">
                <a:solidFill>
                  <a:schemeClr val="tx2">
                    <a:lumMod val="60000"/>
                    <a:lumOff val="40000"/>
                  </a:schemeClr>
                </a:solidFill>
              </a:rPr>
              <a:t>Source: YouGov Poll Oct 25, Base: 2,158 Nationally Representative Sample UK Adults18+</a:t>
            </a:r>
          </a:p>
        </p:txBody>
      </p:sp>
      <p:grpSp>
        <p:nvGrpSpPr>
          <p:cNvPr id="11" name="Group 10">
            <a:extLst>
              <a:ext uri="{FF2B5EF4-FFF2-40B4-BE49-F238E27FC236}">
                <a16:creationId xmlns:a16="http://schemas.microsoft.com/office/drawing/2014/main" id="{43F2D920-CD3A-F858-C90C-9699AEECCA67}"/>
              </a:ext>
            </a:extLst>
          </p:cNvPr>
          <p:cNvGrpSpPr/>
          <p:nvPr/>
        </p:nvGrpSpPr>
        <p:grpSpPr>
          <a:xfrm>
            <a:off x="2955782" y="1443414"/>
            <a:ext cx="5733135" cy="2865905"/>
            <a:chOff x="2955782" y="1443414"/>
            <a:chExt cx="5733135" cy="2865905"/>
          </a:xfrm>
        </p:grpSpPr>
        <p:pic>
          <p:nvPicPr>
            <p:cNvPr id="17" name="Picture 2" descr="How To Write A Goodbye Message When Leaving a Company | Business Advice">
              <a:extLst>
                <a:ext uri="{FF2B5EF4-FFF2-40B4-BE49-F238E27FC236}">
                  <a16:creationId xmlns:a16="http://schemas.microsoft.com/office/drawing/2014/main" id="{0A1666CC-8FDA-5913-0747-3DAD67B6E6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635" y="1478509"/>
              <a:ext cx="3925282" cy="2688474"/>
            </a:xfrm>
            <a:prstGeom prst="rect">
              <a:avLst/>
            </a:prstGeom>
            <a:noFill/>
            <a:ln w="76200">
              <a:solidFill>
                <a:schemeClr val="tx2"/>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B29B3F4-D22E-51CB-6217-542371E2955F}"/>
                </a:ext>
              </a:extLst>
            </p:cNvPr>
            <p:cNvSpPr/>
            <p:nvPr/>
          </p:nvSpPr>
          <p:spPr>
            <a:xfrm>
              <a:off x="4754580" y="1478509"/>
              <a:ext cx="3931939" cy="268847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defTabSz="685800">
                <a:defRPr/>
              </a:pPr>
              <a:endParaRPr lang="en-GB" sz="1050" err="1">
                <a:solidFill>
                  <a:srgbClr val="FFFFFF"/>
                </a:solidFill>
                <a:latin typeface="Arial"/>
              </a:endParaRPr>
            </a:p>
          </p:txBody>
        </p:sp>
        <p:graphicFrame>
          <p:nvGraphicFramePr>
            <p:cNvPr id="10" name="Chart 9">
              <a:extLst>
                <a:ext uri="{FF2B5EF4-FFF2-40B4-BE49-F238E27FC236}">
                  <a16:creationId xmlns:a16="http://schemas.microsoft.com/office/drawing/2014/main" id="{B2FB5844-F2E4-60D3-CF09-3A08B27F81F2}"/>
                </a:ext>
              </a:extLst>
            </p:cNvPr>
            <p:cNvGraphicFramePr/>
            <p:nvPr>
              <p:extLst>
                <p:ext uri="{D42A27DB-BD31-4B8C-83A1-F6EECF244321}">
                  <p14:modId xmlns:p14="http://schemas.microsoft.com/office/powerpoint/2010/main" val="1017890618"/>
                </p:ext>
              </p:extLst>
            </p:nvPr>
          </p:nvGraphicFramePr>
          <p:xfrm>
            <a:off x="2955782" y="1443414"/>
            <a:ext cx="4515722" cy="2865905"/>
          </p:xfrm>
          <a:graphic>
            <a:graphicData uri="http://schemas.openxmlformats.org/drawingml/2006/chart">
              <c:chart xmlns:c="http://schemas.openxmlformats.org/drawingml/2006/chart" xmlns:r="http://schemas.openxmlformats.org/officeDocument/2006/relationships" r:id="rId6"/>
            </a:graphicData>
          </a:graphic>
        </p:graphicFrame>
        <p:grpSp>
          <p:nvGrpSpPr>
            <p:cNvPr id="18" name="Group 17">
              <a:extLst>
                <a:ext uri="{FF2B5EF4-FFF2-40B4-BE49-F238E27FC236}">
                  <a16:creationId xmlns:a16="http://schemas.microsoft.com/office/drawing/2014/main" id="{CD1D2AEA-C417-75FC-F03A-B2D2FC5215A3}"/>
                </a:ext>
              </a:extLst>
            </p:cNvPr>
            <p:cNvGrpSpPr/>
            <p:nvPr/>
          </p:nvGrpSpPr>
          <p:grpSpPr>
            <a:xfrm>
              <a:off x="5664887" y="1484231"/>
              <a:ext cx="3013295" cy="859421"/>
              <a:chOff x="1689903" y="2974693"/>
              <a:chExt cx="4189173" cy="1145894"/>
            </a:xfrm>
          </p:grpSpPr>
          <p:sp>
            <p:nvSpPr>
              <p:cNvPr id="19" name="Rectangle 18">
                <a:extLst>
                  <a:ext uri="{FF2B5EF4-FFF2-40B4-BE49-F238E27FC236}">
                    <a16:creationId xmlns:a16="http://schemas.microsoft.com/office/drawing/2014/main" id="{DD588988-1471-AED1-915A-A40925695D47}"/>
                  </a:ext>
                </a:extLst>
              </p:cNvPr>
              <p:cNvSpPr/>
              <p:nvPr/>
            </p:nvSpPr>
            <p:spPr>
              <a:xfrm>
                <a:off x="1689903" y="2974693"/>
                <a:ext cx="4177103" cy="1145894"/>
              </a:xfrm>
              <a:prstGeom prst="rect">
                <a:avLst/>
              </a:prstGeom>
              <a:solidFill>
                <a:schemeClr val="accent1">
                  <a:alpha val="7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050" err="1"/>
              </a:p>
            </p:txBody>
          </p:sp>
          <p:sp>
            <p:nvSpPr>
              <p:cNvPr id="20" name="TextBox 19">
                <a:extLst>
                  <a:ext uri="{FF2B5EF4-FFF2-40B4-BE49-F238E27FC236}">
                    <a16:creationId xmlns:a16="http://schemas.microsoft.com/office/drawing/2014/main" id="{A545AC80-3171-7D3C-0DAF-48D6FFB50184}"/>
                  </a:ext>
                </a:extLst>
              </p:cNvPr>
              <p:cNvSpPr txBox="1"/>
              <p:nvPr/>
            </p:nvSpPr>
            <p:spPr>
              <a:xfrm>
                <a:off x="1709878" y="3085976"/>
                <a:ext cx="4169198" cy="923329"/>
              </a:xfrm>
              <a:prstGeom prst="rect">
                <a:avLst/>
              </a:prstGeom>
              <a:noFill/>
              <a:ln>
                <a:noFill/>
              </a:ln>
            </p:spPr>
            <p:txBody>
              <a:bodyPr wrap="square" lIns="135000" tIns="0" rIns="135000" bIns="0" rtlCol="0" anchor="ctr">
                <a:spAutoFit/>
              </a:bodyPr>
              <a:lstStyle/>
              <a:p>
                <a:pPr lvl="0" algn="ctr">
                  <a:defRPr/>
                </a:pPr>
                <a:r>
                  <a:rPr lang="en-US" sz="1500" b="1" dirty="0"/>
                  <a:t>Would be likely to switch to an alternative provider based on this change</a:t>
                </a:r>
                <a:endParaRPr lang="en-GB" sz="1500" b="1" dirty="0"/>
              </a:p>
            </p:txBody>
          </p:sp>
        </p:grpSp>
      </p:grpSp>
    </p:spTree>
    <p:extLst>
      <p:ext uri="{BB962C8B-B14F-4D97-AF65-F5344CB8AC3E}">
        <p14:creationId xmlns:p14="http://schemas.microsoft.com/office/powerpoint/2010/main" val="175633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CCF01-33E0-A805-BBFF-3EA800DCD844}"/>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F727512-F407-7683-7CA9-91D79F73F39B}"/>
              </a:ext>
            </a:extLst>
          </p:cNvPr>
          <p:cNvSpPr/>
          <p:nvPr/>
        </p:nvSpPr>
        <p:spPr>
          <a:xfrm>
            <a:off x="3677055" y="947955"/>
            <a:ext cx="4876800" cy="1120794"/>
          </a:xfrm>
          <a:prstGeom prst="roundRect">
            <a:avLst/>
          </a:prstGeom>
          <a:solidFill>
            <a:srgbClr val="D2EA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C7B56D31-010E-6313-83DB-F8849B47234B}"/>
              </a:ext>
            </a:extLst>
          </p:cNvPr>
          <p:cNvSpPr/>
          <p:nvPr/>
        </p:nvSpPr>
        <p:spPr>
          <a:xfrm>
            <a:off x="0" y="0"/>
            <a:ext cx="3492955" cy="471678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48BBF55-614A-CA08-FDEC-34FF96F8DF61}"/>
              </a:ext>
            </a:extLst>
          </p:cNvPr>
          <p:cNvSpPr>
            <a:spLocks noGrp="1"/>
          </p:cNvSpPr>
          <p:nvPr>
            <p:ph type="title"/>
          </p:nvPr>
        </p:nvSpPr>
        <p:spPr>
          <a:xfrm>
            <a:off x="253349" y="1959161"/>
            <a:ext cx="2986255" cy="994172"/>
          </a:xfrm>
        </p:spPr>
        <p:txBody>
          <a:bodyPr>
            <a:noAutofit/>
          </a:bodyPr>
          <a:lstStyle/>
          <a:p>
            <a:r>
              <a:rPr lang="en-US" sz="2400" b="0" dirty="0">
                <a:solidFill>
                  <a:schemeClr val="bg1"/>
                </a:solidFill>
              </a:rPr>
              <a:t>Consumers see AI as a support tool, not a substitute for human interaction, enhancing decision-making and helping tailor products to individual needs.</a:t>
            </a:r>
          </a:p>
        </p:txBody>
      </p:sp>
      <p:sp>
        <p:nvSpPr>
          <p:cNvPr id="11" name="TextBox 10">
            <a:extLst>
              <a:ext uri="{FF2B5EF4-FFF2-40B4-BE49-F238E27FC236}">
                <a16:creationId xmlns:a16="http://schemas.microsoft.com/office/drawing/2014/main" id="{94A40CEA-EE0D-87ED-3DE3-A5B83C268B97}"/>
              </a:ext>
            </a:extLst>
          </p:cNvPr>
          <p:cNvSpPr txBox="1"/>
          <p:nvPr/>
        </p:nvSpPr>
        <p:spPr>
          <a:xfrm>
            <a:off x="4572000" y="338686"/>
            <a:ext cx="3607266" cy="523220"/>
          </a:xfrm>
          <a:prstGeom prst="rect">
            <a:avLst/>
          </a:prstGeom>
          <a:noFill/>
        </p:spPr>
        <p:txBody>
          <a:bodyPr wrap="square" rtlCol="0">
            <a:spAutoFit/>
          </a:bodyPr>
          <a:lstStyle/>
          <a:p>
            <a:pPr algn="ctr"/>
            <a:r>
              <a:rPr lang="en-GB" sz="1400" b="1" dirty="0"/>
              <a:t>Where UK consumers believe AI can most improve Financial Services</a:t>
            </a:r>
          </a:p>
        </p:txBody>
      </p:sp>
      <p:sp>
        <p:nvSpPr>
          <p:cNvPr id="12" name="TextBox 11">
            <a:extLst>
              <a:ext uri="{FF2B5EF4-FFF2-40B4-BE49-F238E27FC236}">
                <a16:creationId xmlns:a16="http://schemas.microsoft.com/office/drawing/2014/main" id="{4CF404E9-5178-C685-5687-85B95F3B129E}"/>
              </a:ext>
            </a:extLst>
          </p:cNvPr>
          <p:cNvSpPr txBox="1"/>
          <p:nvPr/>
        </p:nvSpPr>
        <p:spPr>
          <a:xfrm>
            <a:off x="4299373" y="4460045"/>
            <a:ext cx="4741333" cy="215444"/>
          </a:xfrm>
          <a:prstGeom prst="rect">
            <a:avLst/>
          </a:prstGeom>
          <a:noFill/>
        </p:spPr>
        <p:txBody>
          <a:bodyPr wrap="square" rtlCol="0">
            <a:spAutoFit/>
          </a:bodyPr>
          <a:lstStyle/>
          <a:p>
            <a:r>
              <a:rPr lang="en-GB" sz="800" dirty="0">
                <a:solidFill>
                  <a:schemeClr val="tx2">
                    <a:lumMod val="60000"/>
                    <a:lumOff val="40000"/>
                  </a:schemeClr>
                </a:solidFill>
              </a:rPr>
              <a:t>Source: YouGov Poll Oct 25, Base: 2,158 Nationally Representative Sample UK Adults18+</a:t>
            </a:r>
          </a:p>
        </p:txBody>
      </p:sp>
      <p:graphicFrame>
        <p:nvGraphicFramePr>
          <p:cNvPr id="13" name="Chart 12">
            <a:extLst>
              <a:ext uri="{FF2B5EF4-FFF2-40B4-BE49-F238E27FC236}">
                <a16:creationId xmlns:a16="http://schemas.microsoft.com/office/drawing/2014/main" id="{290A45BD-88F3-3087-5CB5-4404F2A49B14}"/>
              </a:ext>
            </a:extLst>
          </p:cNvPr>
          <p:cNvGraphicFramePr/>
          <p:nvPr>
            <p:extLst>
              <p:ext uri="{D42A27DB-BD31-4B8C-83A1-F6EECF244321}">
                <p14:modId xmlns:p14="http://schemas.microsoft.com/office/powerpoint/2010/main" val="2399019303"/>
              </p:ext>
            </p:extLst>
          </p:nvPr>
        </p:nvGraphicFramePr>
        <p:xfrm>
          <a:off x="3746304" y="947955"/>
          <a:ext cx="5144347" cy="35120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6846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2000"/>
                                        <p:tgtEl>
                                          <p:spTgt spid="1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13"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14793-9FEE-4E84-884D-16304FD58A50}"/>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C36BDF42-DFA2-65A8-CC34-ECB900673FAA}"/>
              </a:ext>
            </a:extLst>
          </p:cNvPr>
          <p:cNvGrpSpPr/>
          <p:nvPr/>
        </p:nvGrpSpPr>
        <p:grpSpPr>
          <a:xfrm>
            <a:off x="2965942" y="1471019"/>
            <a:ext cx="5729632" cy="2833220"/>
            <a:chOff x="2965942" y="1471019"/>
            <a:chExt cx="5729632" cy="2833220"/>
          </a:xfrm>
        </p:grpSpPr>
        <p:pic>
          <p:nvPicPr>
            <p:cNvPr id="5124" name="Picture 4" descr="Acting in the best interest of your customers">
              <a:extLst>
                <a:ext uri="{FF2B5EF4-FFF2-40B4-BE49-F238E27FC236}">
                  <a16:creationId xmlns:a16="http://schemas.microsoft.com/office/drawing/2014/main" id="{B38B915C-1EE5-1803-C42C-88782EAA06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57"/>
            <a:stretch>
              <a:fillRect/>
            </a:stretch>
          </p:blipFill>
          <p:spPr bwMode="auto">
            <a:xfrm>
              <a:off x="4771574" y="1473728"/>
              <a:ext cx="3924000" cy="2702741"/>
            </a:xfrm>
            <a:prstGeom prst="rect">
              <a:avLst/>
            </a:prstGeom>
            <a:noFill/>
            <a:ln w="76200">
              <a:solidFill>
                <a:schemeClr val="tx2"/>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A130A53-7DDC-9EA9-74FA-6D495F437E58}"/>
                </a:ext>
              </a:extLst>
            </p:cNvPr>
            <p:cNvSpPr/>
            <p:nvPr/>
          </p:nvSpPr>
          <p:spPr>
            <a:xfrm>
              <a:off x="4762520" y="1478508"/>
              <a:ext cx="3931939" cy="269796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defTabSz="685800">
                <a:defRPr/>
              </a:pPr>
              <a:endParaRPr lang="en-GB" sz="1050" err="1">
                <a:solidFill>
                  <a:srgbClr val="FFFFFF"/>
                </a:solidFill>
                <a:latin typeface="Arial"/>
              </a:endParaRPr>
            </a:p>
          </p:txBody>
        </p:sp>
        <p:grpSp>
          <p:nvGrpSpPr>
            <p:cNvPr id="18" name="Group 17">
              <a:extLst>
                <a:ext uri="{FF2B5EF4-FFF2-40B4-BE49-F238E27FC236}">
                  <a16:creationId xmlns:a16="http://schemas.microsoft.com/office/drawing/2014/main" id="{23E52D3B-F1DD-828E-6034-3F93298D97F8}"/>
                </a:ext>
              </a:extLst>
            </p:cNvPr>
            <p:cNvGrpSpPr/>
            <p:nvPr/>
          </p:nvGrpSpPr>
          <p:grpSpPr>
            <a:xfrm>
              <a:off x="5661156" y="1475152"/>
              <a:ext cx="3025492" cy="859421"/>
              <a:chOff x="1667808" y="2967778"/>
              <a:chExt cx="4211268" cy="1145894"/>
            </a:xfrm>
          </p:grpSpPr>
          <p:sp>
            <p:nvSpPr>
              <p:cNvPr id="19" name="Rectangle 18">
                <a:extLst>
                  <a:ext uri="{FF2B5EF4-FFF2-40B4-BE49-F238E27FC236}">
                    <a16:creationId xmlns:a16="http://schemas.microsoft.com/office/drawing/2014/main" id="{590C34D5-CEB2-1B7F-1307-3AEF748292AA}"/>
                  </a:ext>
                </a:extLst>
              </p:cNvPr>
              <p:cNvSpPr/>
              <p:nvPr/>
            </p:nvSpPr>
            <p:spPr>
              <a:xfrm>
                <a:off x="1667808" y="2967778"/>
                <a:ext cx="4211268" cy="1145894"/>
              </a:xfrm>
              <a:prstGeom prst="rect">
                <a:avLst/>
              </a:prstGeom>
              <a:solidFill>
                <a:schemeClr val="accent1">
                  <a:alpha val="7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050" err="1"/>
              </a:p>
            </p:txBody>
          </p:sp>
          <p:sp>
            <p:nvSpPr>
              <p:cNvPr id="20" name="TextBox 19">
                <a:extLst>
                  <a:ext uri="{FF2B5EF4-FFF2-40B4-BE49-F238E27FC236}">
                    <a16:creationId xmlns:a16="http://schemas.microsoft.com/office/drawing/2014/main" id="{7FEBA6F0-458F-6AEC-7F53-69ADB6B6783E}"/>
                  </a:ext>
                </a:extLst>
              </p:cNvPr>
              <p:cNvSpPr txBox="1"/>
              <p:nvPr/>
            </p:nvSpPr>
            <p:spPr>
              <a:xfrm>
                <a:off x="1709878" y="3085976"/>
                <a:ext cx="4169198" cy="923329"/>
              </a:xfrm>
              <a:prstGeom prst="rect">
                <a:avLst/>
              </a:prstGeom>
              <a:noFill/>
              <a:ln>
                <a:noFill/>
              </a:ln>
            </p:spPr>
            <p:txBody>
              <a:bodyPr wrap="square" lIns="135000" tIns="0" rIns="135000" bIns="0" rtlCol="0" anchor="ctr">
                <a:spAutoFit/>
              </a:bodyPr>
              <a:lstStyle/>
              <a:p>
                <a:pPr lvl="0" algn="ctr">
                  <a:defRPr/>
                </a:pPr>
                <a:r>
                  <a:rPr lang="en-US" sz="1500" b="1" dirty="0">
                    <a:solidFill>
                      <a:schemeClr val="tx2"/>
                    </a:solidFill>
                  </a:rPr>
                  <a:t>Believe that AI-driven services act in the customer's best interests</a:t>
                </a:r>
                <a:endParaRPr lang="en-GB" sz="1500" b="1" dirty="0">
                  <a:solidFill>
                    <a:schemeClr val="tx2"/>
                  </a:solidFill>
                </a:endParaRPr>
              </a:p>
            </p:txBody>
          </p:sp>
        </p:grpSp>
        <p:graphicFrame>
          <p:nvGraphicFramePr>
            <p:cNvPr id="10" name="Chart 9">
              <a:extLst>
                <a:ext uri="{FF2B5EF4-FFF2-40B4-BE49-F238E27FC236}">
                  <a16:creationId xmlns:a16="http://schemas.microsoft.com/office/drawing/2014/main" id="{D9D8639A-221D-ED35-BF71-EE79A10E85AA}"/>
                </a:ext>
              </a:extLst>
            </p:cNvPr>
            <p:cNvGraphicFramePr/>
            <p:nvPr>
              <p:extLst>
                <p:ext uri="{D42A27DB-BD31-4B8C-83A1-F6EECF244321}">
                  <p14:modId xmlns:p14="http://schemas.microsoft.com/office/powerpoint/2010/main" val="1792427166"/>
                </p:ext>
              </p:extLst>
            </p:nvPr>
          </p:nvGraphicFramePr>
          <p:xfrm>
            <a:off x="2965942" y="1471019"/>
            <a:ext cx="4515722" cy="2833220"/>
          </p:xfrm>
          <a:graphic>
            <a:graphicData uri="http://schemas.openxmlformats.org/drawingml/2006/chart">
              <c:chart xmlns:c="http://schemas.openxmlformats.org/drawingml/2006/chart" xmlns:r="http://schemas.openxmlformats.org/officeDocument/2006/relationships" r:id="rId4"/>
            </a:graphicData>
          </a:graphic>
        </p:graphicFrame>
      </p:grpSp>
      <p:pic>
        <p:nvPicPr>
          <p:cNvPr id="5122" name="Picture 2" descr="104,300+ Right Decision Stock Photos, Pictures &amp; Royalty ...">
            <a:extLst>
              <a:ext uri="{FF2B5EF4-FFF2-40B4-BE49-F238E27FC236}">
                <a16:creationId xmlns:a16="http://schemas.microsoft.com/office/drawing/2014/main" id="{EC852676-3811-916E-673B-B5E8A5E5EB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511" y="1471019"/>
            <a:ext cx="3888000" cy="2705450"/>
          </a:xfrm>
          <a:prstGeom prst="rect">
            <a:avLst/>
          </a:prstGeom>
          <a:noFill/>
          <a:ln w="76200">
            <a:solidFill>
              <a:schemeClr val="tx2"/>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8AAAFFF-428F-E51C-1535-6E4051FAC080}"/>
              </a:ext>
            </a:extLst>
          </p:cNvPr>
          <p:cNvSpPr/>
          <p:nvPr/>
        </p:nvSpPr>
        <p:spPr>
          <a:xfrm>
            <a:off x="454655" y="1478509"/>
            <a:ext cx="3925712" cy="268847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defTabSz="685800">
              <a:defRPr/>
            </a:pPr>
            <a:endParaRPr lang="en-GB" sz="1050" err="1">
              <a:solidFill>
                <a:srgbClr val="FFFFFF"/>
              </a:solidFill>
              <a:latin typeface="Arial"/>
            </a:endParaRPr>
          </a:p>
        </p:txBody>
      </p:sp>
      <p:grpSp>
        <p:nvGrpSpPr>
          <p:cNvPr id="7" name="Group 6">
            <a:extLst>
              <a:ext uri="{FF2B5EF4-FFF2-40B4-BE49-F238E27FC236}">
                <a16:creationId xmlns:a16="http://schemas.microsoft.com/office/drawing/2014/main" id="{D10A35EB-A326-FAEE-E2F1-FA003978B1D0}"/>
              </a:ext>
            </a:extLst>
          </p:cNvPr>
          <p:cNvGrpSpPr/>
          <p:nvPr/>
        </p:nvGrpSpPr>
        <p:grpSpPr>
          <a:xfrm>
            <a:off x="1363796" y="1471299"/>
            <a:ext cx="3013295" cy="859421"/>
            <a:chOff x="1689903" y="2974693"/>
            <a:chExt cx="4189173" cy="1145894"/>
          </a:xfrm>
        </p:grpSpPr>
        <p:sp>
          <p:nvSpPr>
            <p:cNvPr id="8" name="Rectangle 7">
              <a:extLst>
                <a:ext uri="{FF2B5EF4-FFF2-40B4-BE49-F238E27FC236}">
                  <a16:creationId xmlns:a16="http://schemas.microsoft.com/office/drawing/2014/main" id="{5587F341-A4E5-20CA-B726-5573943862CD}"/>
                </a:ext>
              </a:extLst>
            </p:cNvPr>
            <p:cNvSpPr/>
            <p:nvPr/>
          </p:nvSpPr>
          <p:spPr>
            <a:xfrm>
              <a:off x="1689903" y="2974693"/>
              <a:ext cx="4177103" cy="1145894"/>
            </a:xfrm>
            <a:prstGeom prst="rect">
              <a:avLst/>
            </a:prstGeom>
            <a:solidFill>
              <a:schemeClr val="accent1">
                <a:alpha val="7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050" err="1"/>
            </a:p>
          </p:txBody>
        </p:sp>
        <p:sp>
          <p:nvSpPr>
            <p:cNvPr id="9" name="TextBox 8">
              <a:extLst>
                <a:ext uri="{FF2B5EF4-FFF2-40B4-BE49-F238E27FC236}">
                  <a16:creationId xmlns:a16="http://schemas.microsoft.com/office/drawing/2014/main" id="{2456898B-EB73-9C4A-2EF7-46C32F0FD849}"/>
                </a:ext>
              </a:extLst>
            </p:cNvPr>
            <p:cNvSpPr txBox="1"/>
            <p:nvPr/>
          </p:nvSpPr>
          <p:spPr>
            <a:xfrm>
              <a:off x="1709878" y="3085976"/>
              <a:ext cx="4169198" cy="923329"/>
            </a:xfrm>
            <a:prstGeom prst="rect">
              <a:avLst/>
            </a:prstGeom>
            <a:noFill/>
            <a:ln>
              <a:noFill/>
            </a:ln>
          </p:spPr>
          <p:txBody>
            <a:bodyPr wrap="square" lIns="135000" tIns="0" rIns="135000" bIns="0" rtlCol="0" anchor="ctr">
              <a:spAutoFit/>
            </a:bodyPr>
            <a:lstStyle/>
            <a:p>
              <a:pPr lvl="0" algn="ctr">
                <a:defRPr/>
              </a:pPr>
              <a:r>
                <a:rPr lang="en-GB" sz="1500" b="1" dirty="0">
                  <a:solidFill>
                    <a:schemeClr val="tx2"/>
                  </a:solidFill>
                </a:rPr>
                <a:t>Feel confident AI can help them make the right financial decisions </a:t>
              </a:r>
            </a:p>
          </p:txBody>
        </p:sp>
      </p:grpSp>
      <p:graphicFrame>
        <p:nvGraphicFramePr>
          <p:cNvPr id="14" name="Chart 13">
            <a:extLst>
              <a:ext uri="{FF2B5EF4-FFF2-40B4-BE49-F238E27FC236}">
                <a16:creationId xmlns:a16="http://schemas.microsoft.com/office/drawing/2014/main" id="{115CF9B0-69A3-9DF0-04CC-0F10976F0625}"/>
              </a:ext>
            </a:extLst>
          </p:cNvPr>
          <p:cNvGraphicFramePr/>
          <p:nvPr/>
        </p:nvGraphicFramePr>
        <p:xfrm>
          <a:off x="-1331122" y="1406407"/>
          <a:ext cx="4515722" cy="2886852"/>
        </p:xfrm>
        <a:graphic>
          <a:graphicData uri="http://schemas.openxmlformats.org/drawingml/2006/chart">
            <c:chart xmlns:c="http://schemas.openxmlformats.org/drawingml/2006/chart" xmlns:r="http://schemas.openxmlformats.org/officeDocument/2006/relationships" r:id="rId6"/>
          </a:graphicData>
        </a:graphic>
      </p:graphicFrame>
      <p:sp>
        <p:nvSpPr>
          <p:cNvPr id="2" name="Title 1">
            <a:extLst>
              <a:ext uri="{FF2B5EF4-FFF2-40B4-BE49-F238E27FC236}">
                <a16:creationId xmlns:a16="http://schemas.microsoft.com/office/drawing/2014/main" id="{9B789B5E-4BC3-3729-59E1-3D27DD1D4FEA}"/>
              </a:ext>
            </a:extLst>
          </p:cNvPr>
          <p:cNvSpPr>
            <a:spLocks noGrp="1"/>
          </p:cNvSpPr>
          <p:nvPr>
            <p:ph type="title"/>
          </p:nvPr>
        </p:nvSpPr>
        <p:spPr>
          <a:xfrm>
            <a:off x="315310" y="279523"/>
            <a:ext cx="8513379" cy="994172"/>
          </a:xfrm>
        </p:spPr>
        <p:txBody>
          <a:bodyPr>
            <a:normAutofit/>
          </a:bodyPr>
          <a:lstStyle/>
          <a:p>
            <a:r>
              <a:rPr lang="en-US" sz="2400" b="0" dirty="0">
                <a:latin typeface="+mn-lt"/>
              </a:rPr>
              <a:t>Mind the gap: </a:t>
            </a:r>
            <a:br>
              <a:rPr lang="en-US" sz="2400" b="0" dirty="0">
                <a:latin typeface="+mn-lt"/>
              </a:rPr>
            </a:br>
            <a:r>
              <a:rPr lang="en-US" sz="2400" b="0" dirty="0">
                <a:latin typeface="+mn-lt"/>
              </a:rPr>
              <a:t>Building trust and confidence in AI driven advice</a:t>
            </a:r>
          </a:p>
        </p:txBody>
      </p:sp>
      <p:sp>
        <p:nvSpPr>
          <p:cNvPr id="15" name="TextBox 14">
            <a:extLst>
              <a:ext uri="{FF2B5EF4-FFF2-40B4-BE49-F238E27FC236}">
                <a16:creationId xmlns:a16="http://schemas.microsoft.com/office/drawing/2014/main" id="{04159564-E71F-3E49-0EEE-CE4454D874C3}"/>
              </a:ext>
            </a:extLst>
          </p:cNvPr>
          <p:cNvSpPr txBox="1"/>
          <p:nvPr/>
        </p:nvSpPr>
        <p:spPr>
          <a:xfrm>
            <a:off x="357351" y="4451656"/>
            <a:ext cx="4741333" cy="215444"/>
          </a:xfrm>
          <a:prstGeom prst="rect">
            <a:avLst/>
          </a:prstGeom>
          <a:noFill/>
        </p:spPr>
        <p:txBody>
          <a:bodyPr wrap="square" rtlCol="0">
            <a:spAutoFit/>
          </a:bodyPr>
          <a:lstStyle/>
          <a:p>
            <a:r>
              <a:rPr lang="en-GB" sz="800" dirty="0">
                <a:solidFill>
                  <a:schemeClr val="tx2">
                    <a:lumMod val="60000"/>
                    <a:lumOff val="40000"/>
                  </a:schemeClr>
                </a:solidFill>
              </a:rPr>
              <a:t>Source: YouGov Poll Oct 25, Base: 2,158 Nationally Representative Sample UK Adults18+</a:t>
            </a:r>
          </a:p>
        </p:txBody>
      </p:sp>
    </p:spTree>
    <p:extLst>
      <p:ext uri="{BB962C8B-B14F-4D97-AF65-F5344CB8AC3E}">
        <p14:creationId xmlns:p14="http://schemas.microsoft.com/office/powerpoint/2010/main" val="245920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7A9DA5-3ADD-B339-65D6-F9CD9CFA26CC}"/>
              </a:ext>
            </a:extLst>
          </p:cNvPr>
          <p:cNvSpPr/>
          <p:nvPr/>
        </p:nvSpPr>
        <p:spPr>
          <a:xfrm>
            <a:off x="0" y="0"/>
            <a:ext cx="2250332" cy="46863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mj-lt"/>
              </a:rPr>
              <a:t>Learning Objectives</a:t>
            </a:r>
          </a:p>
        </p:txBody>
      </p:sp>
      <p:graphicFrame>
        <p:nvGraphicFramePr>
          <p:cNvPr id="13" name="Table 12">
            <a:extLst>
              <a:ext uri="{FF2B5EF4-FFF2-40B4-BE49-F238E27FC236}">
                <a16:creationId xmlns:a16="http://schemas.microsoft.com/office/drawing/2014/main" id="{5E9733E8-8B74-09AD-82F9-923A12971ECA}"/>
              </a:ext>
            </a:extLst>
          </p:cNvPr>
          <p:cNvGraphicFramePr>
            <a:graphicFrameLocks noGrp="1"/>
          </p:cNvGraphicFramePr>
          <p:nvPr>
            <p:extLst>
              <p:ext uri="{D42A27DB-BD31-4B8C-83A1-F6EECF244321}">
                <p14:modId xmlns:p14="http://schemas.microsoft.com/office/powerpoint/2010/main" val="1534185696"/>
              </p:ext>
            </p:extLst>
          </p:nvPr>
        </p:nvGraphicFramePr>
        <p:xfrm>
          <a:off x="2521179" y="858984"/>
          <a:ext cx="6096000" cy="2968332"/>
        </p:xfrm>
        <a:graphic>
          <a:graphicData uri="http://schemas.openxmlformats.org/drawingml/2006/table">
            <a:tbl>
              <a:tblPr firstRow="1" bandRow="1">
                <a:tableStyleId>{5C22544A-7EE6-4342-B048-85BDC9FD1C3A}</a:tableStyleId>
              </a:tblPr>
              <a:tblGrid>
                <a:gridCol w="959688">
                  <a:extLst>
                    <a:ext uri="{9D8B030D-6E8A-4147-A177-3AD203B41FA5}">
                      <a16:colId xmlns:a16="http://schemas.microsoft.com/office/drawing/2014/main" val="958509218"/>
                    </a:ext>
                  </a:extLst>
                </a:gridCol>
                <a:gridCol w="5136312">
                  <a:extLst>
                    <a:ext uri="{9D8B030D-6E8A-4147-A177-3AD203B41FA5}">
                      <a16:colId xmlns:a16="http://schemas.microsoft.com/office/drawing/2014/main" val="201664315"/>
                    </a:ext>
                  </a:extLst>
                </a:gridCol>
              </a:tblGrid>
              <a:tr h="989444">
                <a:tc>
                  <a:txBody>
                    <a:bodyPr/>
                    <a:lstStyle/>
                    <a:p>
                      <a:endParaRPr lang="en-GB" dirty="0"/>
                    </a:p>
                  </a:txBody>
                  <a:tcPr>
                    <a:lnL w="12700" cmpd="sng">
                      <a:noFill/>
                    </a:lnL>
                    <a:lnR w="12700" cap="flat" cmpd="sng" algn="ctr">
                      <a:solidFill>
                        <a:schemeClr val="bg2"/>
                      </a:solidFill>
                      <a:prstDash val="sysDot"/>
                      <a:round/>
                      <a:headEnd type="none" w="med" len="med"/>
                      <a:tailEnd type="none" w="med" len="med"/>
                    </a:lnR>
                    <a:lnT w="12700" cmpd="sng">
                      <a:noFill/>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bg2"/>
                      </a:solidFill>
                      <a:prstDash val="sysDot"/>
                      <a:round/>
                      <a:headEnd type="none" w="med" len="med"/>
                      <a:tailEnd type="none" w="med" len="med"/>
                    </a:lnL>
                    <a:lnR w="12700" cmpd="sng">
                      <a:noFill/>
                    </a:lnR>
                    <a:lnT w="12700" cmpd="sng">
                      <a:noFill/>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322781"/>
                  </a:ext>
                </a:extLst>
              </a:tr>
              <a:tr h="989444">
                <a:tc>
                  <a:txBody>
                    <a:bodyPr/>
                    <a:lstStyle/>
                    <a:p>
                      <a:endParaRPr lang="en-GB" dirty="0"/>
                    </a:p>
                  </a:txBody>
                  <a:tcPr>
                    <a:lnL w="12700" cmpd="sng">
                      <a:noFill/>
                    </a:lnL>
                    <a:lnR w="12700" cap="flat" cmpd="sng" algn="ctr">
                      <a:solidFill>
                        <a:schemeClr val="bg2"/>
                      </a:solidFill>
                      <a:prstDash val="sysDot"/>
                      <a:round/>
                      <a:headEnd type="none" w="med" len="med"/>
                      <a:tailEnd type="none" w="med" len="me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bg2"/>
                      </a:solidFill>
                      <a:prstDash val="sysDot"/>
                      <a:round/>
                      <a:headEnd type="none" w="med" len="med"/>
                      <a:tailEnd type="none" w="med" len="med"/>
                    </a:lnL>
                    <a:lnR w="12700" cmpd="sng">
                      <a:noFill/>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1589947"/>
                  </a:ext>
                </a:extLst>
              </a:tr>
              <a:tr h="989444">
                <a:tc>
                  <a:txBody>
                    <a:bodyPr/>
                    <a:lstStyle/>
                    <a:p>
                      <a:endParaRPr lang="en-GB" dirty="0"/>
                    </a:p>
                  </a:txBody>
                  <a:tcPr>
                    <a:lnL w="12700" cmpd="sng">
                      <a:noFill/>
                    </a:lnL>
                    <a:lnR w="12700" cap="flat" cmpd="sng" algn="ctr">
                      <a:solidFill>
                        <a:schemeClr val="bg2"/>
                      </a:solidFill>
                      <a:prstDash val="sysDot"/>
                      <a:round/>
                      <a:headEnd type="none" w="med" len="med"/>
                      <a:tailEnd type="none" w="med" len="me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bg2"/>
                      </a:solidFill>
                      <a:prstDash val="sysDot"/>
                      <a:round/>
                      <a:headEnd type="none" w="med" len="med"/>
                      <a:tailEnd type="none" w="med" len="med"/>
                    </a:lnL>
                    <a:lnR w="12700" cmpd="sng">
                      <a:noFill/>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9740575"/>
                  </a:ext>
                </a:extLst>
              </a:tr>
            </a:tbl>
          </a:graphicData>
        </a:graphic>
      </p:graphicFrame>
      <p:sp>
        <p:nvSpPr>
          <p:cNvPr id="4" name="TextBox 3">
            <a:extLst>
              <a:ext uri="{FF2B5EF4-FFF2-40B4-BE49-F238E27FC236}">
                <a16:creationId xmlns:a16="http://schemas.microsoft.com/office/drawing/2014/main" id="{0E6FB7F7-FA75-A1A9-1805-9A74BC6FB548}"/>
              </a:ext>
            </a:extLst>
          </p:cNvPr>
          <p:cNvSpPr txBox="1"/>
          <p:nvPr/>
        </p:nvSpPr>
        <p:spPr>
          <a:xfrm>
            <a:off x="3570584" y="950613"/>
            <a:ext cx="4857136" cy="830997"/>
          </a:xfrm>
          <a:prstGeom prst="rect">
            <a:avLst/>
          </a:prstGeom>
          <a:noFill/>
        </p:spPr>
        <p:txBody>
          <a:bodyPr wrap="square">
            <a:spAutoFit/>
          </a:bodyPr>
          <a:lstStyle/>
          <a:p>
            <a:r>
              <a:rPr lang="en-US" sz="1600" b="1" dirty="0"/>
              <a:t>Industry Response:</a:t>
            </a:r>
          </a:p>
          <a:p>
            <a:r>
              <a:rPr lang="en-US" sz="1600" dirty="0"/>
              <a:t>Evaluate how has the financial services sector has responded to the FCA’s Consumer Duty.</a:t>
            </a:r>
          </a:p>
        </p:txBody>
      </p:sp>
      <p:pic>
        <p:nvPicPr>
          <p:cNvPr id="10" name="Graphic 9" descr="Research with solid fill">
            <a:extLst>
              <a:ext uri="{FF2B5EF4-FFF2-40B4-BE49-F238E27FC236}">
                <a16:creationId xmlns:a16="http://schemas.microsoft.com/office/drawing/2014/main" id="{6C09F213-76E0-F88F-395B-4C96BB6AFA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53326" y="2050215"/>
            <a:ext cx="647616" cy="647616"/>
          </a:xfrm>
          <a:prstGeom prst="rect">
            <a:avLst/>
          </a:prstGeom>
        </p:spPr>
      </p:pic>
      <p:sp>
        <p:nvSpPr>
          <p:cNvPr id="15" name="TextBox 14">
            <a:extLst>
              <a:ext uri="{FF2B5EF4-FFF2-40B4-BE49-F238E27FC236}">
                <a16:creationId xmlns:a16="http://schemas.microsoft.com/office/drawing/2014/main" id="{657DFB02-5AAA-704F-C194-F81115BF98E2}"/>
              </a:ext>
            </a:extLst>
          </p:cNvPr>
          <p:cNvSpPr txBox="1"/>
          <p:nvPr/>
        </p:nvSpPr>
        <p:spPr>
          <a:xfrm>
            <a:off x="3570584" y="1933161"/>
            <a:ext cx="5046595" cy="830997"/>
          </a:xfrm>
          <a:prstGeom prst="rect">
            <a:avLst/>
          </a:prstGeom>
          <a:noFill/>
        </p:spPr>
        <p:txBody>
          <a:bodyPr wrap="square">
            <a:spAutoFit/>
          </a:bodyPr>
          <a:lstStyle/>
          <a:p>
            <a:r>
              <a:rPr lang="en-US" sz="1600" b="1" dirty="0"/>
              <a:t>Younger &amp; Vulnerable Customers:</a:t>
            </a:r>
          </a:p>
          <a:p>
            <a:r>
              <a:rPr lang="en-US" sz="1600" dirty="0"/>
              <a:t>Identify key gaps in engagement and service provision for younger and vulnerable consumers.</a:t>
            </a:r>
          </a:p>
        </p:txBody>
      </p:sp>
      <p:sp>
        <p:nvSpPr>
          <p:cNvPr id="16" name="TextBox 15">
            <a:extLst>
              <a:ext uri="{FF2B5EF4-FFF2-40B4-BE49-F238E27FC236}">
                <a16:creationId xmlns:a16="http://schemas.microsoft.com/office/drawing/2014/main" id="{2A68F6DA-2A0F-A0B0-84F1-0E059E58BD54}"/>
              </a:ext>
            </a:extLst>
          </p:cNvPr>
          <p:cNvSpPr txBox="1"/>
          <p:nvPr/>
        </p:nvSpPr>
        <p:spPr>
          <a:xfrm>
            <a:off x="3570584" y="2915709"/>
            <a:ext cx="5046595" cy="830997"/>
          </a:xfrm>
          <a:prstGeom prst="rect">
            <a:avLst/>
          </a:prstGeom>
          <a:noFill/>
        </p:spPr>
        <p:txBody>
          <a:bodyPr wrap="square">
            <a:spAutoFit/>
          </a:bodyPr>
          <a:lstStyle/>
          <a:p>
            <a:r>
              <a:rPr lang="en-US" sz="1600" b="1" dirty="0"/>
              <a:t>The Role of AI:</a:t>
            </a:r>
          </a:p>
          <a:p>
            <a:r>
              <a:rPr lang="en-US" sz="1600" dirty="0"/>
              <a:t>Explore the emerging role of AI in financial services and it’s potential to widen or close consumer gaps.</a:t>
            </a:r>
          </a:p>
        </p:txBody>
      </p:sp>
      <p:pic>
        <p:nvPicPr>
          <p:cNvPr id="3" name="Graphic 2" descr="Clipboard Checked with solid fill">
            <a:extLst>
              <a:ext uri="{FF2B5EF4-FFF2-40B4-BE49-F238E27FC236}">
                <a16:creationId xmlns:a16="http://schemas.microsoft.com/office/drawing/2014/main" id="{43CBC366-4463-668B-2C34-962F1C41C6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53326" y="1061755"/>
            <a:ext cx="647617" cy="647617"/>
          </a:xfrm>
          <a:prstGeom prst="rect">
            <a:avLst/>
          </a:prstGeom>
        </p:spPr>
      </p:pic>
      <p:pic>
        <p:nvPicPr>
          <p:cNvPr id="18" name="Graphic 17" descr="Compass with solid fill">
            <a:extLst>
              <a:ext uri="{FF2B5EF4-FFF2-40B4-BE49-F238E27FC236}">
                <a16:creationId xmlns:a16="http://schemas.microsoft.com/office/drawing/2014/main" id="{7382EE67-29B2-F53D-2F88-3C13D834CC0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3325" y="3038674"/>
            <a:ext cx="647617" cy="647617"/>
          </a:xfrm>
          <a:prstGeom prst="rect">
            <a:avLst/>
          </a:prstGeom>
        </p:spPr>
      </p:pic>
    </p:spTree>
    <p:extLst>
      <p:ext uri="{BB962C8B-B14F-4D97-AF65-F5344CB8AC3E}">
        <p14:creationId xmlns:p14="http://schemas.microsoft.com/office/powerpoint/2010/main" val="11027358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AA0931-C355-85F7-8414-9666ABB45B47}"/>
              </a:ext>
            </a:extLst>
          </p:cNvPr>
          <p:cNvSpPr>
            <a:spLocks noGrp="1"/>
          </p:cNvSpPr>
          <p:nvPr>
            <p:ph type="title"/>
          </p:nvPr>
        </p:nvSpPr>
        <p:spPr/>
        <p:txBody>
          <a:bodyPr/>
          <a:lstStyle/>
          <a:p>
            <a:r>
              <a:rPr lang="en-GB" dirty="0"/>
              <a:t>Learning Outcomes</a:t>
            </a:r>
          </a:p>
        </p:txBody>
      </p:sp>
    </p:spTree>
    <p:extLst>
      <p:ext uri="{BB962C8B-B14F-4D97-AF65-F5344CB8AC3E}">
        <p14:creationId xmlns:p14="http://schemas.microsoft.com/office/powerpoint/2010/main" val="42285998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14720-6FB6-AA10-48CD-1ABCDF3EF3C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A4F4166-2E29-E436-D189-A1321CF8EDA3}"/>
              </a:ext>
            </a:extLst>
          </p:cNvPr>
          <p:cNvSpPr/>
          <p:nvPr/>
        </p:nvSpPr>
        <p:spPr>
          <a:xfrm>
            <a:off x="0" y="0"/>
            <a:ext cx="2250332" cy="46863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mj-lt"/>
              </a:rPr>
              <a:t>Learning Outcomes</a:t>
            </a:r>
          </a:p>
        </p:txBody>
      </p:sp>
      <p:graphicFrame>
        <p:nvGraphicFramePr>
          <p:cNvPr id="13" name="Table 12">
            <a:extLst>
              <a:ext uri="{FF2B5EF4-FFF2-40B4-BE49-F238E27FC236}">
                <a16:creationId xmlns:a16="http://schemas.microsoft.com/office/drawing/2014/main" id="{2A01D4A9-C27C-98FE-52FC-5255393A4B9D}"/>
              </a:ext>
            </a:extLst>
          </p:cNvPr>
          <p:cNvGraphicFramePr>
            <a:graphicFrameLocks noGrp="1"/>
          </p:cNvGraphicFramePr>
          <p:nvPr>
            <p:extLst>
              <p:ext uri="{D42A27DB-BD31-4B8C-83A1-F6EECF244321}">
                <p14:modId xmlns:p14="http://schemas.microsoft.com/office/powerpoint/2010/main" val="1249262700"/>
              </p:ext>
            </p:extLst>
          </p:nvPr>
        </p:nvGraphicFramePr>
        <p:xfrm>
          <a:off x="2521179" y="858984"/>
          <a:ext cx="6096000" cy="2968332"/>
        </p:xfrm>
        <a:graphic>
          <a:graphicData uri="http://schemas.openxmlformats.org/drawingml/2006/table">
            <a:tbl>
              <a:tblPr firstRow="1" bandRow="1">
                <a:tableStyleId>{5C22544A-7EE6-4342-B048-85BDC9FD1C3A}</a:tableStyleId>
              </a:tblPr>
              <a:tblGrid>
                <a:gridCol w="959688">
                  <a:extLst>
                    <a:ext uri="{9D8B030D-6E8A-4147-A177-3AD203B41FA5}">
                      <a16:colId xmlns:a16="http://schemas.microsoft.com/office/drawing/2014/main" val="958509218"/>
                    </a:ext>
                  </a:extLst>
                </a:gridCol>
                <a:gridCol w="5136312">
                  <a:extLst>
                    <a:ext uri="{9D8B030D-6E8A-4147-A177-3AD203B41FA5}">
                      <a16:colId xmlns:a16="http://schemas.microsoft.com/office/drawing/2014/main" val="201664315"/>
                    </a:ext>
                  </a:extLst>
                </a:gridCol>
              </a:tblGrid>
              <a:tr h="989444">
                <a:tc>
                  <a:txBody>
                    <a:bodyPr/>
                    <a:lstStyle/>
                    <a:p>
                      <a:endParaRPr lang="en-GB" dirty="0"/>
                    </a:p>
                  </a:txBody>
                  <a:tcPr>
                    <a:lnL w="12700" cmpd="sng">
                      <a:noFill/>
                    </a:lnL>
                    <a:lnR w="12700" cap="flat" cmpd="sng" algn="ctr">
                      <a:solidFill>
                        <a:schemeClr val="bg2"/>
                      </a:solidFill>
                      <a:prstDash val="sysDot"/>
                      <a:round/>
                      <a:headEnd type="none" w="med" len="med"/>
                      <a:tailEnd type="none" w="med" len="med"/>
                    </a:lnR>
                    <a:lnT w="12700" cmpd="sng">
                      <a:noFill/>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bg2"/>
                      </a:solidFill>
                      <a:prstDash val="sysDot"/>
                      <a:round/>
                      <a:headEnd type="none" w="med" len="med"/>
                      <a:tailEnd type="none" w="med" len="med"/>
                    </a:lnL>
                    <a:lnR w="12700" cmpd="sng">
                      <a:noFill/>
                    </a:lnR>
                    <a:lnT w="12700" cmpd="sng">
                      <a:noFill/>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322781"/>
                  </a:ext>
                </a:extLst>
              </a:tr>
              <a:tr h="989444">
                <a:tc>
                  <a:txBody>
                    <a:bodyPr/>
                    <a:lstStyle/>
                    <a:p>
                      <a:endParaRPr lang="en-GB" dirty="0"/>
                    </a:p>
                  </a:txBody>
                  <a:tcPr>
                    <a:lnL w="12700" cmpd="sng">
                      <a:noFill/>
                    </a:lnL>
                    <a:lnR w="12700" cap="flat" cmpd="sng" algn="ctr">
                      <a:solidFill>
                        <a:schemeClr val="bg2"/>
                      </a:solidFill>
                      <a:prstDash val="sysDot"/>
                      <a:round/>
                      <a:headEnd type="none" w="med" len="med"/>
                      <a:tailEnd type="none" w="med" len="me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bg2"/>
                      </a:solidFill>
                      <a:prstDash val="sysDot"/>
                      <a:round/>
                      <a:headEnd type="none" w="med" len="med"/>
                      <a:tailEnd type="none" w="med" len="med"/>
                    </a:lnL>
                    <a:lnR w="12700" cmpd="sng">
                      <a:noFill/>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1589947"/>
                  </a:ext>
                </a:extLst>
              </a:tr>
              <a:tr h="989444">
                <a:tc>
                  <a:txBody>
                    <a:bodyPr/>
                    <a:lstStyle/>
                    <a:p>
                      <a:endParaRPr lang="en-GB" dirty="0"/>
                    </a:p>
                  </a:txBody>
                  <a:tcPr>
                    <a:lnL w="12700" cmpd="sng">
                      <a:noFill/>
                    </a:lnL>
                    <a:lnR w="12700" cap="flat" cmpd="sng" algn="ctr">
                      <a:solidFill>
                        <a:schemeClr val="bg2"/>
                      </a:solidFill>
                      <a:prstDash val="sysDot"/>
                      <a:round/>
                      <a:headEnd type="none" w="med" len="med"/>
                      <a:tailEnd type="none" w="med" len="me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bg2"/>
                      </a:solidFill>
                      <a:prstDash val="sysDot"/>
                      <a:round/>
                      <a:headEnd type="none" w="med" len="med"/>
                      <a:tailEnd type="none" w="med" len="med"/>
                    </a:lnL>
                    <a:lnR w="12700" cmpd="sng">
                      <a:noFill/>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9740575"/>
                  </a:ext>
                </a:extLst>
              </a:tr>
            </a:tbl>
          </a:graphicData>
        </a:graphic>
      </p:graphicFrame>
      <p:sp>
        <p:nvSpPr>
          <p:cNvPr id="4" name="TextBox 3">
            <a:extLst>
              <a:ext uri="{FF2B5EF4-FFF2-40B4-BE49-F238E27FC236}">
                <a16:creationId xmlns:a16="http://schemas.microsoft.com/office/drawing/2014/main" id="{2BF9CB4F-3FD0-64C9-B8FE-A46C846E9069}"/>
              </a:ext>
            </a:extLst>
          </p:cNvPr>
          <p:cNvSpPr txBox="1"/>
          <p:nvPr/>
        </p:nvSpPr>
        <p:spPr>
          <a:xfrm>
            <a:off x="3570584" y="950613"/>
            <a:ext cx="4857136" cy="830997"/>
          </a:xfrm>
          <a:prstGeom prst="rect">
            <a:avLst/>
          </a:prstGeom>
          <a:noFill/>
        </p:spPr>
        <p:txBody>
          <a:bodyPr wrap="square">
            <a:spAutoFit/>
          </a:bodyPr>
          <a:lstStyle/>
          <a:p>
            <a:r>
              <a:rPr lang="en-US" sz="1600" b="1" dirty="0"/>
              <a:t>Assess:</a:t>
            </a:r>
          </a:p>
          <a:p>
            <a:r>
              <a:rPr lang="en-US" sz="1600" dirty="0"/>
              <a:t>The effectiveness of current industry responses to regulatory expectations.</a:t>
            </a:r>
          </a:p>
        </p:txBody>
      </p:sp>
      <p:pic>
        <p:nvPicPr>
          <p:cNvPr id="10" name="Graphic 9" descr="Research with solid fill">
            <a:extLst>
              <a:ext uri="{FF2B5EF4-FFF2-40B4-BE49-F238E27FC236}">
                <a16:creationId xmlns:a16="http://schemas.microsoft.com/office/drawing/2014/main" id="{BA01C8C7-B5F0-DC33-B85A-C9BA07A507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53326" y="2050215"/>
            <a:ext cx="647616" cy="647616"/>
          </a:xfrm>
          <a:prstGeom prst="rect">
            <a:avLst/>
          </a:prstGeom>
        </p:spPr>
      </p:pic>
      <p:sp>
        <p:nvSpPr>
          <p:cNvPr id="15" name="TextBox 14">
            <a:extLst>
              <a:ext uri="{FF2B5EF4-FFF2-40B4-BE49-F238E27FC236}">
                <a16:creationId xmlns:a16="http://schemas.microsoft.com/office/drawing/2014/main" id="{62E0023E-147D-23D2-AF7C-C393B0B215A4}"/>
              </a:ext>
            </a:extLst>
          </p:cNvPr>
          <p:cNvSpPr txBox="1"/>
          <p:nvPr/>
        </p:nvSpPr>
        <p:spPr>
          <a:xfrm>
            <a:off x="3570584" y="1933161"/>
            <a:ext cx="5046595" cy="830997"/>
          </a:xfrm>
          <a:prstGeom prst="rect">
            <a:avLst/>
          </a:prstGeom>
          <a:noFill/>
        </p:spPr>
        <p:txBody>
          <a:bodyPr wrap="square">
            <a:spAutoFit/>
          </a:bodyPr>
          <a:lstStyle/>
          <a:p>
            <a:r>
              <a:rPr lang="en-US" sz="1600" b="1" dirty="0"/>
              <a:t>Recognise:</a:t>
            </a:r>
          </a:p>
          <a:p>
            <a:r>
              <a:rPr lang="en-US" sz="1600" dirty="0"/>
              <a:t>Underserved consumer segments and articulate risks of exclusion.</a:t>
            </a:r>
          </a:p>
        </p:txBody>
      </p:sp>
      <p:sp>
        <p:nvSpPr>
          <p:cNvPr id="16" name="TextBox 15">
            <a:extLst>
              <a:ext uri="{FF2B5EF4-FFF2-40B4-BE49-F238E27FC236}">
                <a16:creationId xmlns:a16="http://schemas.microsoft.com/office/drawing/2014/main" id="{B3704628-2DC8-A2BC-2395-0AEA260CE3AC}"/>
              </a:ext>
            </a:extLst>
          </p:cNvPr>
          <p:cNvSpPr txBox="1"/>
          <p:nvPr/>
        </p:nvSpPr>
        <p:spPr>
          <a:xfrm>
            <a:off x="3570584" y="2915709"/>
            <a:ext cx="5046595" cy="830997"/>
          </a:xfrm>
          <a:prstGeom prst="rect">
            <a:avLst/>
          </a:prstGeom>
          <a:noFill/>
        </p:spPr>
        <p:txBody>
          <a:bodyPr wrap="square">
            <a:spAutoFit/>
          </a:bodyPr>
          <a:lstStyle/>
          <a:p>
            <a:r>
              <a:rPr lang="en-US" sz="1600" b="1" dirty="0"/>
              <a:t>Discuss:</a:t>
            </a:r>
          </a:p>
          <a:p>
            <a:r>
              <a:rPr lang="en-US" sz="1600" dirty="0"/>
              <a:t>How AI technologies impact fairness, accessibility, and transparency.</a:t>
            </a:r>
          </a:p>
        </p:txBody>
      </p:sp>
      <p:pic>
        <p:nvPicPr>
          <p:cNvPr id="3" name="Graphic 2" descr="Clipboard Checked with solid fill">
            <a:extLst>
              <a:ext uri="{FF2B5EF4-FFF2-40B4-BE49-F238E27FC236}">
                <a16:creationId xmlns:a16="http://schemas.microsoft.com/office/drawing/2014/main" id="{9002218A-C8F0-9560-EE06-468AADB302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53326" y="1061755"/>
            <a:ext cx="647617" cy="647617"/>
          </a:xfrm>
          <a:prstGeom prst="rect">
            <a:avLst/>
          </a:prstGeom>
        </p:spPr>
      </p:pic>
      <p:pic>
        <p:nvPicPr>
          <p:cNvPr id="6" name="Graphic 5" descr="Chat bubble outline">
            <a:extLst>
              <a:ext uri="{FF2B5EF4-FFF2-40B4-BE49-F238E27FC236}">
                <a16:creationId xmlns:a16="http://schemas.microsoft.com/office/drawing/2014/main" id="{44D4BFD2-0534-1669-A85B-C12E273F18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3326" y="2975794"/>
            <a:ext cx="647616" cy="651891"/>
          </a:xfrm>
          <a:prstGeom prst="rect">
            <a:avLst/>
          </a:prstGeom>
        </p:spPr>
      </p:pic>
    </p:spTree>
    <p:extLst>
      <p:ext uri="{BB962C8B-B14F-4D97-AF65-F5344CB8AC3E}">
        <p14:creationId xmlns:p14="http://schemas.microsoft.com/office/powerpoint/2010/main" val="104105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76FE9-43D2-33A2-1640-2DCACF409D5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AD76582-9C51-0D0D-3C12-7D10619DE9C7}"/>
              </a:ext>
            </a:extLst>
          </p:cNvPr>
          <p:cNvSpPr>
            <a:spLocks noGrp="1"/>
          </p:cNvSpPr>
          <p:nvPr>
            <p:ph type="title"/>
          </p:nvPr>
        </p:nvSpPr>
        <p:spPr>
          <a:xfrm>
            <a:off x="392250" y="1584412"/>
            <a:ext cx="4408350" cy="1707638"/>
          </a:xfrm>
        </p:spPr>
        <p:txBody>
          <a:bodyPr>
            <a:normAutofit/>
          </a:bodyPr>
          <a:lstStyle/>
          <a:p>
            <a:r>
              <a:rPr lang="en-US" dirty="0"/>
              <a:t>Tracking Consumer Duty: </a:t>
            </a:r>
            <a:br>
              <a:rPr lang="en-US" dirty="0"/>
            </a:br>
            <a:r>
              <a:rPr lang="en-US" dirty="0"/>
              <a:t>YouGov’s Approach</a:t>
            </a:r>
            <a:endParaRPr lang="en-GB" dirty="0"/>
          </a:p>
        </p:txBody>
      </p:sp>
    </p:spTree>
    <p:extLst>
      <p:ext uri="{BB962C8B-B14F-4D97-AF65-F5344CB8AC3E}">
        <p14:creationId xmlns:p14="http://schemas.microsoft.com/office/powerpoint/2010/main" val="2329929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8E6A1-76B8-FF72-660B-C11189419317}"/>
            </a:ext>
          </a:extLst>
        </p:cNvPr>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F6781B5F-5AC9-2CFA-4097-78206A0AAF4F}"/>
              </a:ext>
            </a:extLst>
          </p:cNvPr>
          <p:cNvGraphicFramePr>
            <a:graphicFrameLocks noGrp="1"/>
          </p:cNvGraphicFramePr>
          <p:nvPr/>
        </p:nvGraphicFramePr>
        <p:xfrm>
          <a:off x="2521179" y="320922"/>
          <a:ext cx="6096000" cy="4044455"/>
        </p:xfrm>
        <a:graphic>
          <a:graphicData uri="http://schemas.openxmlformats.org/drawingml/2006/table">
            <a:tbl>
              <a:tblPr firstRow="1" bandRow="1">
                <a:tableStyleId>{5C22544A-7EE6-4342-B048-85BDC9FD1C3A}</a:tableStyleId>
              </a:tblPr>
              <a:tblGrid>
                <a:gridCol w="959688">
                  <a:extLst>
                    <a:ext uri="{9D8B030D-6E8A-4147-A177-3AD203B41FA5}">
                      <a16:colId xmlns:a16="http://schemas.microsoft.com/office/drawing/2014/main" val="958509218"/>
                    </a:ext>
                  </a:extLst>
                </a:gridCol>
                <a:gridCol w="5136312">
                  <a:extLst>
                    <a:ext uri="{9D8B030D-6E8A-4147-A177-3AD203B41FA5}">
                      <a16:colId xmlns:a16="http://schemas.microsoft.com/office/drawing/2014/main" val="201664315"/>
                    </a:ext>
                  </a:extLst>
                </a:gridCol>
              </a:tblGrid>
              <a:tr h="808891">
                <a:tc>
                  <a:txBody>
                    <a:bodyPr/>
                    <a:lstStyle/>
                    <a:p>
                      <a:endParaRPr lang="en-GB" dirty="0"/>
                    </a:p>
                  </a:txBody>
                  <a:tcPr>
                    <a:lnL w="12700" cmpd="sng">
                      <a:noFill/>
                    </a:lnL>
                    <a:lnR w="6350" cap="flat" cmpd="sng" algn="ctr">
                      <a:solidFill>
                        <a:schemeClr val="bg2"/>
                      </a:solidFill>
                      <a:prstDash val="solid"/>
                      <a:round/>
                      <a:headEnd type="none" w="med" len="med"/>
                      <a:tailEnd type="none" w="med" len="med"/>
                    </a:lnR>
                    <a:lnT w="12700" cmpd="sng">
                      <a:noFill/>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6350" cap="flat" cmpd="sng" algn="ctr">
                      <a:solidFill>
                        <a:schemeClr val="bg2"/>
                      </a:solidFill>
                      <a:prstDash val="solid"/>
                      <a:round/>
                      <a:headEnd type="none" w="med" len="med"/>
                      <a:tailEnd type="none" w="med" len="med"/>
                    </a:lnL>
                    <a:lnR w="12700" cmpd="sng">
                      <a:noFill/>
                    </a:lnR>
                    <a:lnT w="12700" cmpd="sng">
                      <a:noFill/>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322781"/>
                  </a:ext>
                </a:extLst>
              </a:tr>
              <a:tr h="808891">
                <a:tc>
                  <a:txBody>
                    <a:bodyPr/>
                    <a:lstStyle/>
                    <a:p>
                      <a:endParaRPr lang="en-GB" dirty="0"/>
                    </a:p>
                  </a:txBody>
                  <a:tcPr>
                    <a:lnL w="12700" cmpd="sng">
                      <a:noFill/>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6350" cap="flat" cmpd="sng" algn="ctr">
                      <a:solidFill>
                        <a:schemeClr val="bg2"/>
                      </a:solidFill>
                      <a:prstDash val="solid"/>
                      <a:round/>
                      <a:headEnd type="none" w="med" len="med"/>
                      <a:tailEnd type="none" w="med" len="med"/>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1589947"/>
                  </a:ext>
                </a:extLst>
              </a:tr>
              <a:tr h="808891">
                <a:tc>
                  <a:txBody>
                    <a:bodyPr/>
                    <a:lstStyle/>
                    <a:p>
                      <a:endParaRPr lang="en-GB"/>
                    </a:p>
                  </a:txBody>
                  <a:tcPr>
                    <a:lnL w="12700" cmpd="sng">
                      <a:noFill/>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6350" cap="flat" cmpd="sng" algn="ctr">
                      <a:solidFill>
                        <a:schemeClr val="bg2"/>
                      </a:solidFill>
                      <a:prstDash val="solid"/>
                      <a:round/>
                      <a:headEnd type="none" w="med" len="med"/>
                      <a:tailEnd type="none" w="med" len="med"/>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9740575"/>
                  </a:ext>
                </a:extLst>
              </a:tr>
              <a:tr h="808891">
                <a:tc>
                  <a:txBody>
                    <a:bodyPr/>
                    <a:lstStyle/>
                    <a:p>
                      <a:endParaRPr lang="en-GB" dirty="0"/>
                    </a:p>
                  </a:txBody>
                  <a:tcPr>
                    <a:lnL w="12700" cmpd="sng">
                      <a:noFill/>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6350" cap="flat" cmpd="sng" algn="ctr">
                      <a:solidFill>
                        <a:schemeClr val="bg2"/>
                      </a:solidFill>
                      <a:prstDash val="solid"/>
                      <a:round/>
                      <a:headEnd type="none" w="med" len="med"/>
                      <a:tailEnd type="none" w="med" len="med"/>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9640079"/>
                  </a:ext>
                </a:extLst>
              </a:tr>
              <a:tr h="808891">
                <a:tc>
                  <a:txBody>
                    <a:bodyPr/>
                    <a:lstStyle/>
                    <a:p>
                      <a:endParaRPr lang="en-GB" dirty="0"/>
                    </a:p>
                  </a:txBody>
                  <a:tcPr>
                    <a:lnL w="12700" cmpd="sng">
                      <a:noFill/>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GB" dirty="0"/>
                    </a:p>
                  </a:txBody>
                  <a:tcPr>
                    <a:lnL w="6350" cap="flat" cmpd="sng" algn="ctr">
                      <a:solidFill>
                        <a:schemeClr val="bg2"/>
                      </a:solidFill>
                      <a:prstDash val="solid"/>
                      <a:round/>
                      <a:headEnd type="none" w="med" len="med"/>
                      <a:tailEnd type="none" w="med" len="med"/>
                    </a:lnL>
                    <a:lnR w="12700" cmpd="sng">
                      <a:noFill/>
                    </a:lnR>
                    <a:lnT w="635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5834223"/>
                  </a:ext>
                </a:extLst>
              </a:tr>
            </a:tbl>
          </a:graphicData>
        </a:graphic>
      </p:graphicFrame>
      <p:pic>
        <p:nvPicPr>
          <p:cNvPr id="7" name="Picture 6">
            <a:extLst>
              <a:ext uri="{FF2B5EF4-FFF2-40B4-BE49-F238E27FC236}">
                <a16:creationId xmlns:a16="http://schemas.microsoft.com/office/drawing/2014/main" id="{6B9AF69E-2E39-036C-1687-79C89817FCC1}"/>
              </a:ext>
            </a:extLst>
          </p:cNvPr>
          <p:cNvPicPr>
            <a:picLocks noChangeAspect="1"/>
          </p:cNvPicPr>
          <p:nvPr/>
        </p:nvPicPr>
        <p:blipFill>
          <a:blip r:embed="rId3"/>
          <a:stretch>
            <a:fillRect/>
          </a:stretch>
        </p:blipFill>
        <p:spPr>
          <a:xfrm>
            <a:off x="1" y="1"/>
            <a:ext cx="2250332" cy="4686300"/>
          </a:xfrm>
          <a:prstGeom prst="rect">
            <a:avLst/>
          </a:prstGeom>
        </p:spPr>
      </p:pic>
      <p:sp>
        <p:nvSpPr>
          <p:cNvPr id="5" name="Rectangle 4">
            <a:extLst>
              <a:ext uri="{FF2B5EF4-FFF2-40B4-BE49-F238E27FC236}">
                <a16:creationId xmlns:a16="http://schemas.microsoft.com/office/drawing/2014/main" id="{1E867E76-80DE-E6FD-486F-AC289F42B28D}"/>
              </a:ext>
            </a:extLst>
          </p:cNvPr>
          <p:cNvSpPr/>
          <p:nvPr/>
        </p:nvSpPr>
        <p:spPr>
          <a:xfrm>
            <a:off x="0" y="0"/>
            <a:ext cx="2250332" cy="4686300"/>
          </a:xfrm>
          <a:prstGeom prst="rect">
            <a:avLst/>
          </a:prstGeom>
          <a:solidFill>
            <a:schemeClr val="tx1">
              <a:lumMod val="10000"/>
              <a:lumOff val="9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mj-lt"/>
              </a:rPr>
              <a:t>Consumer Duty Index: Methodology Overview</a:t>
            </a:r>
            <a:endParaRPr lang="en-GB" sz="2400" dirty="0">
              <a:solidFill>
                <a:schemeClr val="tx1"/>
              </a:solidFill>
              <a:latin typeface="+mj-lt"/>
            </a:endParaRPr>
          </a:p>
        </p:txBody>
      </p:sp>
      <p:grpSp>
        <p:nvGrpSpPr>
          <p:cNvPr id="2" name="Group 1">
            <a:extLst>
              <a:ext uri="{FF2B5EF4-FFF2-40B4-BE49-F238E27FC236}">
                <a16:creationId xmlns:a16="http://schemas.microsoft.com/office/drawing/2014/main" id="{8367F7FC-E0FF-C308-3802-3562266E07D0}"/>
              </a:ext>
            </a:extLst>
          </p:cNvPr>
          <p:cNvGrpSpPr/>
          <p:nvPr/>
        </p:nvGrpSpPr>
        <p:grpSpPr>
          <a:xfrm>
            <a:off x="2649750" y="411925"/>
            <a:ext cx="6494249" cy="581103"/>
            <a:chOff x="2649750" y="411925"/>
            <a:chExt cx="6494249" cy="581103"/>
          </a:xfrm>
        </p:grpSpPr>
        <p:sp>
          <p:nvSpPr>
            <p:cNvPr id="4" name="TextBox 3">
              <a:extLst>
                <a:ext uri="{FF2B5EF4-FFF2-40B4-BE49-F238E27FC236}">
                  <a16:creationId xmlns:a16="http://schemas.microsoft.com/office/drawing/2014/main" id="{C9FD26C0-0645-AB44-48CA-15FA24FF5CBA}"/>
                </a:ext>
              </a:extLst>
            </p:cNvPr>
            <p:cNvSpPr txBox="1"/>
            <p:nvPr/>
          </p:nvSpPr>
          <p:spPr>
            <a:xfrm>
              <a:off x="3570583" y="469808"/>
              <a:ext cx="5573416" cy="523220"/>
            </a:xfrm>
            <a:prstGeom prst="rect">
              <a:avLst/>
            </a:prstGeom>
            <a:noFill/>
          </p:spPr>
          <p:txBody>
            <a:bodyPr wrap="square">
              <a:spAutoFit/>
            </a:bodyPr>
            <a:lstStyle/>
            <a:p>
              <a:r>
                <a:rPr lang="en-US" sz="1400" b="1" dirty="0"/>
                <a:t>Sample</a:t>
              </a:r>
            </a:p>
            <a:p>
              <a:r>
                <a:rPr lang="en-US" sz="1400" dirty="0"/>
                <a:t>8,000 GB Adults (18+) nationally representative every qtr.</a:t>
              </a:r>
            </a:p>
          </p:txBody>
        </p:sp>
        <p:pic>
          <p:nvPicPr>
            <p:cNvPr id="8" name="Graphic 7" descr="Users with solid fill">
              <a:extLst>
                <a:ext uri="{FF2B5EF4-FFF2-40B4-BE49-F238E27FC236}">
                  <a16:creationId xmlns:a16="http://schemas.microsoft.com/office/drawing/2014/main" id="{F5E07B52-C8C6-7112-2940-C717482627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49750" y="411925"/>
              <a:ext cx="540000" cy="540000"/>
            </a:xfrm>
            <a:prstGeom prst="rect">
              <a:avLst/>
            </a:prstGeom>
          </p:spPr>
        </p:pic>
      </p:grpSp>
      <p:grpSp>
        <p:nvGrpSpPr>
          <p:cNvPr id="19" name="Group 18">
            <a:extLst>
              <a:ext uri="{FF2B5EF4-FFF2-40B4-BE49-F238E27FC236}">
                <a16:creationId xmlns:a16="http://schemas.microsoft.com/office/drawing/2014/main" id="{55FCB137-3896-9CC3-62E8-C9A29BE18936}"/>
              </a:ext>
            </a:extLst>
          </p:cNvPr>
          <p:cNvGrpSpPr/>
          <p:nvPr/>
        </p:nvGrpSpPr>
        <p:grpSpPr>
          <a:xfrm>
            <a:off x="2649750" y="3672511"/>
            <a:ext cx="6494250" cy="597825"/>
            <a:chOff x="2649750" y="3672511"/>
            <a:chExt cx="6494250" cy="597825"/>
          </a:xfrm>
        </p:grpSpPr>
        <p:pic>
          <p:nvPicPr>
            <p:cNvPr id="11" name="Graphic 10" descr="Teacher with solid fill">
              <a:extLst>
                <a:ext uri="{FF2B5EF4-FFF2-40B4-BE49-F238E27FC236}">
                  <a16:creationId xmlns:a16="http://schemas.microsoft.com/office/drawing/2014/main" id="{8533818C-F892-399F-1A1F-5474584A383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49750" y="3730336"/>
              <a:ext cx="540000" cy="540000"/>
            </a:xfrm>
            <a:prstGeom prst="rect">
              <a:avLst/>
            </a:prstGeom>
          </p:spPr>
        </p:pic>
        <p:sp>
          <p:nvSpPr>
            <p:cNvPr id="14" name="TextBox 13">
              <a:extLst>
                <a:ext uri="{FF2B5EF4-FFF2-40B4-BE49-F238E27FC236}">
                  <a16:creationId xmlns:a16="http://schemas.microsoft.com/office/drawing/2014/main" id="{C3C4E045-C28D-070E-C47D-1E55C8E0BB7F}"/>
                </a:ext>
              </a:extLst>
            </p:cNvPr>
            <p:cNvSpPr txBox="1"/>
            <p:nvPr/>
          </p:nvSpPr>
          <p:spPr>
            <a:xfrm>
              <a:off x="3570584" y="3672511"/>
              <a:ext cx="5573416" cy="523220"/>
            </a:xfrm>
            <a:prstGeom prst="rect">
              <a:avLst/>
            </a:prstGeom>
            <a:noFill/>
          </p:spPr>
          <p:txBody>
            <a:bodyPr wrap="square">
              <a:spAutoFit/>
            </a:bodyPr>
            <a:lstStyle/>
            <a:p>
              <a:r>
                <a:rPr lang="en-US" sz="1400" b="1" dirty="0"/>
                <a:t>Results</a:t>
              </a:r>
            </a:p>
            <a:p>
              <a:r>
                <a:rPr lang="en-US" sz="1400" dirty="0"/>
                <a:t>Track performance at industry, sector, brand level</a:t>
              </a:r>
            </a:p>
          </p:txBody>
        </p:sp>
      </p:grpSp>
      <p:grpSp>
        <p:nvGrpSpPr>
          <p:cNvPr id="3" name="Group 2">
            <a:extLst>
              <a:ext uri="{FF2B5EF4-FFF2-40B4-BE49-F238E27FC236}">
                <a16:creationId xmlns:a16="http://schemas.microsoft.com/office/drawing/2014/main" id="{7B13F214-8CF9-8FF1-B0E2-E112D383A7B5}"/>
              </a:ext>
            </a:extLst>
          </p:cNvPr>
          <p:cNvGrpSpPr/>
          <p:nvPr/>
        </p:nvGrpSpPr>
        <p:grpSpPr>
          <a:xfrm>
            <a:off x="2649750" y="1241528"/>
            <a:ext cx="6494249" cy="540000"/>
            <a:chOff x="2649750" y="1241528"/>
            <a:chExt cx="6494249" cy="540000"/>
          </a:xfrm>
        </p:grpSpPr>
        <p:pic>
          <p:nvPicPr>
            <p:cNvPr id="9" name="Graphic 8" descr="Target with solid fill">
              <a:extLst>
                <a:ext uri="{FF2B5EF4-FFF2-40B4-BE49-F238E27FC236}">
                  <a16:creationId xmlns:a16="http://schemas.microsoft.com/office/drawing/2014/main" id="{365D12B5-19DA-98F7-BFEB-AD1A321A3E7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49750" y="1241528"/>
              <a:ext cx="540000" cy="540000"/>
            </a:xfrm>
            <a:prstGeom prst="rect">
              <a:avLst/>
            </a:prstGeom>
          </p:spPr>
        </p:pic>
        <p:sp>
          <p:nvSpPr>
            <p:cNvPr id="15" name="TextBox 14">
              <a:extLst>
                <a:ext uri="{FF2B5EF4-FFF2-40B4-BE49-F238E27FC236}">
                  <a16:creationId xmlns:a16="http://schemas.microsoft.com/office/drawing/2014/main" id="{66B71B98-7393-62B9-652A-A58C3748CF9D}"/>
                </a:ext>
              </a:extLst>
            </p:cNvPr>
            <p:cNvSpPr txBox="1"/>
            <p:nvPr/>
          </p:nvSpPr>
          <p:spPr>
            <a:xfrm>
              <a:off x="3570583" y="1258308"/>
              <a:ext cx="5573416" cy="523220"/>
            </a:xfrm>
            <a:prstGeom prst="rect">
              <a:avLst/>
            </a:prstGeom>
            <a:noFill/>
          </p:spPr>
          <p:txBody>
            <a:bodyPr wrap="square">
              <a:spAutoFit/>
            </a:bodyPr>
            <a:lstStyle/>
            <a:p>
              <a:r>
                <a:rPr lang="en-US" sz="1400" b="1" dirty="0"/>
                <a:t>Target:</a:t>
              </a:r>
            </a:p>
            <a:p>
              <a:r>
                <a:rPr lang="en-US" sz="1400" dirty="0"/>
                <a:t>12 financial products, 9 categories, 200+ brands.</a:t>
              </a:r>
            </a:p>
          </p:txBody>
        </p:sp>
      </p:grpSp>
      <p:grpSp>
        <p:nvGrpSpPr>
          <p:cNvPr id="6" name="Group 5">
            <a:extLst>
              <a:ext uri="{FF2B5EF4-FFF2-40B4-BE49-F238E27FC236}">
                <a16:creationId xmlns:a16="http://schemas.microsoft.com/office/drawing/2014/main" id="{B612A78C-6BC1-8A1A-66C5-9200D46EDFAC}"/>
              </a:ext>
            </a:extLst>
          </p:cNvPr>
          <p:cNvGrpSpPr/>
          <p:nvPr/>
        </p:nvGrpSpPr>
        <p:grpSpPr>
          <a:xfrm>
            <a:off x="2649750" y="1965456"/>
            <a:ext cx="5967429" cy="738664"/>
            <a:chOff x="2649750" y="1965456"/>
            <a:chExt cx="5967429" cy="738664"/>
          </a:xfrm>
        </p:grpSpPr>
        <p:pic>
          <p:nvPicPr>
            <p:cNvPr id="12" name="Graphic 11" descr="List with solid fill">
              <a:extLst>
                <a:ext uri="{FF2B5EF4-FFF2-40B4-BE49-F238E27FC236}">
                  <a16:creationId xmlns:a16="http://schemas.microsoft.com/office/drawing/2014/main" id="{B6FD6C9D-BC45-354A-60A7-9CFE136C3C9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649750" y="2071131"/>
              <a:ext cx="540000" cy="540000"/>
            </a:xfrm>
            <a:prstGeom prst="rect">
              <a:avLst/>
            </a:prstGeom>
          </p:spPr>
        </p:pic>
        <p:sp>
          <p:nvSpPr>
            <p:cNvPr id="16" name="TextBox 15">
              <a:extLst>
                <a:ext uri="{FF2B5EF4-FFF2-40B4-BE49-F238E27FC236}">
                  <a16:creationId xmlns:a16="http://schemas.microsoft.com/office/drawing/2014/main" id="{CE6AE384-5CC7-11D1-9E4A-124000086279}"/>
                </a:ext>
              </a:extLst>
            </p:cNvPr>
            <p:cNvSpPr txBox="1"/>
            <p:nvPr/>
          </p:nvSpPr>
          <p:spPr>
            <a:xfrm>
              <a:off x="3570584" y="1965456"/>
              <a:ext cx="5046595" cy="738664"/>
            </a:xfrm>
            <a:prstGeom prst="rect">
              <a:avLst/>
            </a:prstGeom>
            <a:noFill/>
          </p:spPr>
          <p:txBody>
            <a:bodyPr wrap="square">
              <a:spAutoFit/>
            </a:bodyPr>
            <a:lstStyle/>
            <a:p>
              <a:r>
                <a:rPr lang="en-US" sz="1400" b="1" dirty="0"/>
                <a:t>Questions</a:t>
              </a:r>
            </a:p>
            <a:p>
              <a:r>
                <a:rPr lang="en-US" sz="1400" dirty="0"/>
                <a:t>We ask people to evaluate the financial products and brands that they use through 14 consumer duty attributes.</a:t>
              </a:r>
            </a:p>
          </p:txBody>
        </p:sp>
      </p:grpSp>
      <p:grpSp>
        <p:nvGrpSpPr>
          <p:cNvPr id="18" name="Group 17">
            <a:extLst>
              <a:ext uri="{FF2B5EF4-FFF2-40B4-BE49-F238E27FC236}">
                <a16:creationId xmlns:a16="http://schemas.microsoft.com/office/drawing/2014/main" id="{A88A458E-DF42-D8C2-0F1F-F467A4D82329}"/>
              </a:ext>
            </a:extLst>
          </p:cNvPr>
          <p:cNvGrpSpPr/>
          <p:nvPr/>
        </p:nvGrpSpPr>
        <p:grpSpPr>
          <a:xfrm>
            <a:off x="2649750" y="2801402"/>
            <a:ext cx="6154385" cy="738664"/>
            <a:chOff x="2649750" y="2801402"/>
            <a:chExt cx="6154385" cy="738664"/>
          </a:xfrm>
        </p:grpSpPr>
        <p:pic>
          <p:nvPicPr>
            <p:cNvPr id="10" name="Graphic 9" descr="Research with solid fill">
              <a:extLst>
                <a:ext uri="{FF2B5EF4-FFF2-40B4-BE49-F238E27FC236}">
                  <a16:creationId xmlns:a16="http://schemas.microsoft.com/office/drawing/2014/main" id="{5C9AA1CE-F045-9FCC-7216-77932131D83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649750" y="2900734"/>
              <a:ext cx="540000" cy="540000"/>
            </a:xfrm>
            <a:prstGeom prst="rect">
              <a:avLst/>
            </a:prstGeom>
          </p:spPr>
        </p:pic>
        <p:sp>
          <p:nvSpPr>
            <p:cNvPr id="17" name="TextBox 16">
              <a:extLst>
                <a:ext uri="{FF2B5EF4-FFF2-40B4-BE49-F238E27FC236}">
                  <a16:creationId xmlns:a16="http://schemas.microsoft.com/office/drawing/2014/main" id="{56B7077F-D9B8-06E3-D5F1-42B4FB1962F3}"/>
                </a:ext>
              </a:extLst>
            </p:cNvPr>
            <p:cNvSpPr txBox="1"/>
            <p:nvPr/>
          </p:nvSpPr>
          <p:spPr>
            <a:xfrm>
              <a:off x="3570584" y="2801402"/>
              <a:ext cx="5233551" cy="738664"/>
            </a:xfrm>
            <a:prstGeom prst="rect">
              <a:avLst/>
            </a:prstGeom>
            <a:noFill/>
          </p:spPr>
          <p:txBody>
            <a:bodyPr wrap="square">
              <a:spAutoFit/>
            </a:bodyPr>
            <a:lstStyle/>
            <a:p>
              <a:r>
                <a:rPr lang="en-US" sz="1400" b="1" dirty="0"/>
                <a:t>Analysis</a:t>
              </a:r>
            </a:p>
            <a:p>
              <a:r>
                <a:rPr lang="en-US" sz="1400" dirty="0"/>
                <a:t>The research delivers a Consumer Duty Index score for 9 financial services sectors and 40+ brands.</a:t>
              </a:r>
            </a:p>
          </p:txBody>
        </p:sp>
      </p:grpSp>
    </p:spTree>
    <p:extLst>
      <p:ext uri="{BB962C8B-B14F-4D97-AF65-F5344CB8AC3E}">
        <p14:creationId xmlns:p14="http://schemas.microsoft.com/office/powerpoint/2010/main" val="219187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2"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2"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1+#ppt_w/2"/>
                                          </p:val>
                                        </p:tav>
                                        <p:tav tm="100000">
                                          <p:val>
                                            <p:strVal val="#ppt_x"/>
                                          </p:val>
                                        </p:tav>
                                      </p:tavLst>
                                    </p:anim>
                                    <p:anim calcmode="lin" valueType="num">
                                      <p:cBhvr additive="base">
                                        <p:cTn id="23" dur="500" fill="hold"/>
                                        <p:tgtEl>
                                          <p:spTgt spid="18"/>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 presetClass="entr" presetSubtype="2"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1+#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347AA-18CB-9F05-BFD8-748A26724755}"/>
            </a:ext>
          </a:extLst>
        </p:cNvPr>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B7FA815A-657E-0E7C-8D07-0DFB8D37DE9B}"/>
              </a:ext>
            </a:extLst>
          </p:cNvPr>
          <p:cNvGraphicFramePr>
            <a:graphicFrameLocks noGrp="1"/>
          </p:cNvGraphicFramePr>
          <p:nvPr>
            <p:extLst>
              <p:ext uri="{D42A27DB-BD31-4B8C-83A1-F6EECF244321}">
                <p14:modId xmlns:p14="http://schemas.microsoft.com/office/powerpoint/2010/main" val="3456930187"/>
              </p:ext>
            </p:extLst>
          </p:nvPr>
        </p:nvGraphicFramePr>
        <p:xfrm>
          <a:off x="2870200" y="1106691"/>
          <a:ext cx="5892800" cy="3188352"/>
        </p:xfrm>
        <a:graphic>
          <a:graphicData uri="http://schemas.openxmlformats.org/drawingml/2006/table">
            <a:tbl>
              <a:tblPr firstRow="1" bandRow="1">
                <a:tableStyleId>{5C22544A-7EE6-4342-B048-85BDC9FD1C3A}</a:tableStyleId>
              </a:tblPr>
              <a:tblGrid>
                <a:gridCol w="1335731">
                  <a:extLst>
                    <a:ext uri="{9D8B030D-6E8A-4147-A177-3AD203B41FA5}">
                      <a16:colId xmlns:a16="http://schemas.microsoft.com/office/drawing/2014/main" val="124032207"/>
                    </a:ext>
                  </a:extLst>
                </a:gridCol>
                <a:gridCol w="1519023">
                  <a:extLst>
                    <a:ext uri="{9D8B030D-6E8A-4147-A177-3AD203B41FA5}">
                      <a16:colId xmlns:a16="http://schemas.microsoft.com/office/drawing/2014/main" val="1268085095"/>
                    </a:ext>
                  </a:extLst>
                </a:gridCol>
                <a:gridCol w="1519023">
                  <a:extLst>
                    <a:ext uri="{9D8B030D-6E8A-4147-A177-3AD203B41FA5}">
                      <a16:colId xmlns:a16="http://schemas.microsoft.com/office/drawing/2014/main" val="3838524373"/>
                    </a:ext>
                  </a:extLst>
                </a:gridCol>
                <a:gridCol w="1519023">
                  <a:extLst>
                    <a:ext uri="{9D8B030D-6E8A-4147-A177-3AD203B41FA5}">
                      <a16:colId xmlns:a16="http://schemas.microsoft.com/office/drawing/2014/main" val="1210853749"/>
                    </a:ext>
                  </a:extLst>
                </a:gridCol>
              </a:tblGrid>
              <a:tr h="6172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Governance of products &amp; services</a:t>
                      </a:r>
                      <a:endParaRPr lang="en-GB" sz="1200" dirty="0">
                        <a:solidFill>
                          <a:schemeClr val="bg1"/>
                        </a:solidFill>
                      </a:endParaRPr>
                    </a:p>
                  </a:txBody>
                  <a:tcPr marL="68580" marR="68580" marT="34290" marB="34290" anchor="ctr">
                    <a:lnR w="38100" cap="flat" cmpd="sng" algn="ctr">
                      <a:solidFill>
                        <a:schemeClr val="bg1"/>
                      </a:solidFill>
                      <a:prstDash val="solid"/>
                      <a:round/>
                      <a:headEnd type="none" w="med" len="med"/>
                      <a:tailEnd type="none" w="med" len="med"/>
                    </a:ln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solidFill>
                            <a:schemeClr val="bg1"/>
                          </a:solidFill>
                        </a:rPr>
                        <a:t>Price and value</a:t>
                      </a:r>
                      <a:endParaRPr lang="en-GB" sz="1200" dirty="0">
                        <a:solidFill>
                          <a:schemeClr val="bg1"/>
                        </a:solidFill>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solidFill>
                            <a:schemeClr val="bg1"/>
                          </a:solidFill>
                        </a:rPr>
                        <a:t>Consumer understanding</a:t>
                      </a:r>
                      <a:endParaRPr lang="en-GB" sz="1200" dirty="0">
                        <a:solidFill>
                          <a:schemeClr val="bg1"/>
                        </a:solidFill>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solidFill>
                            <a:schemeClr val="bg1"/>
                          </a:solidFill>
                        </a:rPr>
                        <a:t>Consumer support</a:t>
                      </a:r>
                      <a:endParaRPr lang="en-GB" sz="1200" dirty="0">
                        <a:solidFill>
                          <a:schemeClr val="bg1"/>
                        </a:solidFill>
                      </a:endParaRPr>
                    </a:p>
                  </a:txBody>
                  <a:tcPr marL="68580" marR="68580" marT="34290" marB="34290" anchor="ctr">
                    <a:lnL w="38100" cap="flat" cmpd="sng" algn="ctr">
                      <a:solidFill>
                        <a:schemeClr val="bg1"/>
                      </a:solidFill>
                      <a:prstDash val="solid"/>
                      <a:round/>
                      <a:headEnd type="none" w="med" len="med"/>
                      <a:tailEnd type="none" w="med" len="med"/>
                    </a:lnL>
                    <a:solidFill>
                      <a:schemeClr val="accent6"/>
                    </a:solidFill>
                  </a:tcPr>
                </a:tc>
                <a:extLst>
                  <a:ext uri="{0D108BD9-81ED-4DB2-BD59-A6C34878D82A}">
                    <a16:rowId xmlns:a16="http://schemas.microsoft.com/office/drawing/2014/main" val="3812562556"/>
                  </a:ext>
                </a:extLst>
              </a:tr>
              <a:tr h="1022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dirty="0">
                        <a:solidFill>
                          <a:schemeClr val="tx1"/>
                        </a:solidFill>
                      </a:endParaRPr>
                    </a:p>
                  </a:txBody>
                  <a:tcPr marL="68580" marR="68580" marT="34290" marB="34290" anchor="ctr">
                    <a:lnR w="38100" cap="flat" cmpd="sng" algn="ctr">
                      <a:solidFill>
                        <a:schemeClr val="bg1"/>
                      </a:solidFill>
                      <a:prstDash val="solid"/>
                      <a:round/>
                      <a:headEnd type="none" w="med" len="med"/>
                      <a:tailEnd type="none" w="med" len="med"/>
                    </a:lnR>
                    <a:lnB w="12700" cmpd="sng">
                      <a:no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dirty="0">
                        <a:solidFill>
                          <a:schemeClr val="tx1"/>
                        </a:solidFill>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12700" cmpd="sng">
                      <a:no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dirty="0">
                        <a:solidFill>
                          <a:schemeClr val="tx1"/>
                        </a:solidFill>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12700" cmpd="sng">
                      <a:no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dirty="0">
                        <a:solidFill>
                          <a:schemeClr val="tx1"/>
                        </a:solidFill>
                      </a:endParaRPr>
                    </a:p>
                  </a:txBody>
                  <a:tcPr marL="68580" marR="68580" marT="34290" marB="34290" anchor="ctr">
                    <a:lnL w="38100" cap="flat" cmpd="sng" algn="ctr">
                      <a:solidFill>
                        <a:schemeClr val="bg1"/>
                      </a:solidFill>
                      <a:prstDash val="solid"/>
                      <a:round/>
                      <a:headEnd type="none" w="med" len="med"/>
                      <a:tailEnd type="none" w="med" len="med"/>
                    </a:lnL>
                    <a:lnB w="12700" cmpd="sng">
                      <a:noFill/>
                    </a:lnB>
                    <a:noFill/>
                  </a:tcPr>
                </a:tc>
                <a:extLst>
                  <a:ext uri="{0D108BD9-81ED-4DB2-BD59-A6C34878D82A}">
                    <a16:rowId xmlns:a16="http://schemas.microsoft.com/office/drawing/2014/main" val="1158697687"/>
                  </a:ext>
                </a:extLst>
              </a:tr>
              <a:tr h="6172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50" b="0" dirty="0">
                        <a:solidFill>
                          <a:schemeClr val="tx1"/>
                        </a:solidFill>
                      </a:endParaRPr>
                    </a:p>
                  </a:txBody>
                  <a:tcPr marL="68580" marR="68580" marT="34290" marB="34290" anchor="ctr">
                    <a:lnL w="12700" cmpd="sng">
                      <a:noFill/>
                    </a:lnL>
                    <a:lnR w="3810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50" b="0" dirty="0">
                        <a:solidFill>
                          <a:schemeClr val="tx1"/>
                        </a:solidFill>
                      </a:endParaRPr>
                    </a:p>
                  </a:txBody>
                  <a:tcPr marL="68580" marR="68580" marT="34290" marB="3429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50" b="0" dirty="0">
                        <a:solidFill>
                          <a:schemeClr val="tx1"/>
                        </a:solidFill>
                      </a:endParaRPr>
                    </a:p>
                  </a:txBody>
                  <a:tcPr marL="68580" marR="68580" marT="34290" marB="3429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50" b="0" dirty="0">
                        <a:solidFill>
                          <a:schemeClr val="tx1"/>
                        </a:solidFill>
                      </a:endParaRPr>
                    </a:p>
                  </a:txBody>
                  <a:tcPr marL="68580" marR="68580" marT="34290" marB="34290" anchor="ctr">
                    <a:lnL w="38100" cap="flat" cmpd="sng" algn="ctr">
                      <a:no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4136618"/>
                  </a:ext>
                </a:extLst>
              </a:tr>
              <a:tr h="6172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tx1"/>
                        </a:solidFill>
                      </a:endParaRPr>
                    </a:p>
                  </a:txBody>
                  <a:tcPr marL="68580" marR="68580" marT="34290" marB="34290" anchor="ctr">
                    <a:lnL w="12700" cmpd="sng">
                      <a:noFill/>
                    </a:lnL>
                    <a:lnR w="381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50" b="0" dirty="0">
                        <a:solidFill>
                          <a:schemeClr val="tx1"/>
                        </a:solidFill>
                      </a:endParaRPr>
                    </a:p>
                  </a:txBody>
                  <a:tcPr marL="68580" marR="68580" marT="34290" marB="3429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50" b="0" dirty="0">
                        <a:solidFill>
                          <a:schemeClr val="tx1"/>
                        </a:solidFill>
                      </a:endParaRPr>
                    </a:p>
                  </a:txBody>
                  <a:tcPr marL="68580" marR="68580" marT="34290" marB="3429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50" b="0" dirty="0">
                        <a:solidFill>
                          <a:schemeClr val="tx1"/>
                        </a:solidFill>
                      </a:endParaRPr>
                    </a:p>
                  </a:txBody>
                  <a:tcPr marL="68580" marR="68580" marT="34290" marB="34290" anchor="ctr">
                    <a:lnL w="3810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8390088"/>
                  </a:ext>
                </a:extLst>
              </a:tr>
              <a:tr h="6172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50" b="0" dirty="0">
                        <a:solidFill>
                          <a:schemeClr val="tx1"/>
                        </a:solidFill>
                      </a:endParaRPr>
                    </a:p>
                  </a:txBody>
                  <a:tcPr marL="68580" marR="68580" marT="34290" marB="34290" anchor="ctr">
                    <a:lnL w="12700" cmpd="sng">
                      <a:noFill/>
                    </a:lnL>
                    <a:lnR w="381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50" b="0" dirty="0">
                        <a:solidFill>
                          <a:schemeClr val="tx1"/>
                        </a:solidFill>
                      </a:endParaRPr>
                    </a:p>
                  </a:txBody>
                  <a:tcPr marL="68580" marR="68580" marT="34290" marB="3429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50" b="0" dirty="0">
                        <a:solidFill>
                          <a:schemeClr val="tx1"/>
                        </a:solidFill>
                      </a:endParaRPr>
                    </a:p>
                  </a:txBody>
                  <a:tcPr marL="68580" marR="68580" marT="34290" marB="3429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50" b="0" dirty="0">
                        <a:solidFill>
                          <a:schemeClr val="tx1"/>
                        </a:solidFill>
                      </a:endParaRPr>
                    </a:p>
                  </a:txBody>
                  <a:tcPr marL="68580" marR="68580" marT="34290" marB="34290" anchor="ctr">
                    <a:lnL w="3810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7331497"/>
                  </a:ext>
                </a:extLst>
              </a:tr>
              <a:tr h="6172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50" b="0" dirty="0">
                        <a:solidFill>
                          <a:schemeClr val="tx1"/>
                        </a:solidFill>
                      </a:endParaRPr>
                    </a:p>
                  </a:txBody>
                  <a:tcPr marL="68580" marR="68580" marT="34290" marB="34290" anchor="ctr">
                    <a:lnL w="12700" cmpd="sng">
                      <a:noFill/>
                    </a:lnL>
                    <a:lnR w="3810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b="0" dirty="0">
                        <a:solidFill>
                          <a:schemeClr val="tx1"/>
                        </a:solidFill>
                      </a:endParaRPr>
                    </a:p>
                  </a:txBody>
                  <a:tcPr marL="68580" marR="68580" marT="34290" marB="3429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50" b="0" dirty="0">
                        <a:solidFill>
                          <a:schemeClr val="tx1"/>
                        </a:solidFill>
                      </a:endParaRPr>
                    </a:p>
                  </a:txBody>
                  <a:tcPr marL="68580" marR="68580" marT="34290" marB="3429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b="0" dirty="0">
                        <a:solidFill>
                          <a:schemeClr val="tx1"/>
                        </a:solidFill>
                      </a:endParaRPr>
                    </a:p>
                  </a:txBody>
                  <a:tcPr marL="68580" marR="68580" marT="34290" marB="3429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46528744"/>
                  </a:ext>
                </a:extLst>
              </a:tr>
            </a:tbl>
          </a:graphicData>
        </a:graphic>
      </p:graphicFrame>
      <p:sp>
        <p:nvSpPr>
          <p:cNvPr id="2" name="Date Placeholder 1">
            <a:extLst>
              <a:ext uri="{FF2B5EF4-FFF2-40B4-BE49-F238E27FC236}">
                <a16:creationId xmlns:a16="http://schemas.microsoft.com/office/drawing/2014/main" id="{1FF4F0D9-879C-3E08-1CCE-07DFC9F6C6A9}"/>
              </a:ext>
            </a:extLst>
          </p:cNvPr>
          <p:cNvSpPr>
            <a:spLocks noGrp="1"/>
          </p:cNvSpPr>
          <p:nvPr>
            <p:ph type="dt" sz="half" idx="10"/>
          </p:nvPr>
        </p:nvSpPr>
        <p:spPr/>
        <p:txBody>
          <a:bodyPr/>
          <a:lstStyle/>
          <a:p>
            <a:pPr defTabSz="685800">
              <a:defRPr/>
            </a:pPr>
            <a:fld id="{37975335-5E02-40E8-A25C-7062AFCC9FF0}" type="datetime4">
              <a:rPr lang="en-US" sz="100">
                <a:noFill/>
                <a:latin typeface="Arial"/>
              </a:rPr>
              <a:pPr defTabSz="685800">
                <a:defRPr/>
              </a:pPr>
              <a:t>November 13, 2025</a:t>
            </a:fld>
            <a:endParaRPr lang="en-US" sz="100">
              <a:noFill/>
              <a:latin typeface="Arial"/>
            </a:endParaRPr>
          </a:p>
        </p:txBody>
      </p:sp>
      <p:sp>
        <p:nvSpPr>
          <p:cNvPr id="4" name="Slide Number Placeholder 3">
            <a:extLst>
              <a:ext uri="{FF2B5EF4-FFF2-40B4-BE49-F238E27FC236}">
                <a16:creationId xmlns:a16="http://schemas.microsoft.com/office/drawing/2014/main" id="{0F9432F8-ABA6-58A7-1A55-2B65F00DB68A}"/>
              </a:ext>
            </a:extLst>
          </p:cNvPr>
          <p:cNvSpPr>
            <a:spLocks noGrp="1"/>
          </p:cNvSpPr>
          <p:nvPr>
            <p:ph type="sldNum" sz="quarter" idx="12"/>
          </p:nvPr>
        </p:nvSpPr>
        <p:spPr/>
        <p:txBody>
          <a:bodyPr/>
          <a:lstStyle/>
          <a:p>
            <a:pPr defTabSz="685800">
              <a:defRPr/>
            </a:pPr>
            <a:fld id="{23AA811B-2EBD-4900-905E-5BE206449611}" type="slidenum">
              <a:rPr lang="en-US" sz="675">
                <a:solidFill>
                  <a:srgbClr val="FFFFFF"/>
                </a:solidFill>
                <a:latin typeface="Arial"/>
              </a:rPr>
              <a:pPr defTabSz="685800">
                <a:defRPr/>
              </a:pPr>
              <a:t>6</a:t>
            </a:fld>
            <a:endParaRPr lang="en-US" sz="675">
              <a:solidFill>
                <a:srgbClr val="FFFFFF"/>
              </a:solidFill>
              <a:latin typeface="Arial"/>
            </a:endParaRPr>
          </a:p>
        </p:txBody>
      </p:sp>
      <p:grpSp>
        <p:nvGrpSpPr>
          <p:cNvPr id="27" name="Group 26">
            <a:extLst>
              <a:ext uri="{FF2B5EF4-FFF2-40B4-BE49-F238E27FC236}">
                <a16:creationId xmlns:a16="http://schemas.microsoft.com/office/drawing/2014/main" id="{F2334B16-C1F9-3E25-36B7-3F6E6CE442C2}"/>
              </a:ext>
            </a:extLst>
          </p:cNvPr>
          <p:cNvGrpSpPr/>
          <p:nvPr/>
        </p:nvGrpSpPr>
        <p:grpSpPr>
          <a:xfrm>
            <a:off x="4327278" y="294072"/>
            <a:ext cx="2905386" cy="685800"/>
            <a:chOff x="6056006" y="697363"/>
            <a:chExt cx="3873848" cy="914400"/>
          </a:xfrm>
        </p:grpSpPr>
        <p:sp>
          <p:nvSpPr>
            <p:cNvPr id="30" name="TextBox 29">
              <a:extLst>
                <a:ext uri="{FF2B5EF4-FFF2-40B4-BE49-F238E27FC236}">
                  <a16:creationId xmlns:a16="http://schemas.microsoft.com/office/drawing/2014/main" id="{87ABD05B-75DE-8A45-F692-E2CC8774CB25}"/>
                </a:ext>
              </a:extLst>
            </p:cNvPr>
            <p:cNvSpPr txBox="1"/>
            <p:nvPr/>
          </p:nvSpPr>
          <p:spPr>
            <a:xfrm>
              <a:off x="6515733" y="968648"/>
              <a:ext cx="3414121" cy="369332"/>
            </a:xfrm>
            <a:prstGeom prst="rect">
              <a:avLst/>
            </a:prstGeom>
            <a:noFill/>
          </p:spPr>
          <p:txBody>
            <a:bodyPr wrap="square" lIns="0" tIns="0" rIns="0" bIns="0" rtlCol="0">
              <a:spAutoFit/>
            </a:bodyPr>
            <a:lstStyle/>
            <a:p>
              <a:pPr algn="ctr" defTabSz="685800">
                <a:defRPr/>
              </a:pPr>
              <a:r>
                <a:rPr lang="en-GB" b="1" kern="0">
                  <a:solidFill>
                    <a:srgbClr val="000000"/>
                  </a:solidFill>
                  <a:latin typeface="Arial"/>
                </a:rPr>
                <a:t>Consumer Duty</a:t>
              </a:r>
            </a:p>
          </p:txBody>
        </p:sp>
        <p:pic>
          <p:nvPicPr>
            <p:cNvPr id="31" name="Graphic 30" descr="Open book with solid fill">
              <a:extLst>
                <a:ext uri="{FF2B5EF4-FFF2-40B4-BE49-F238E27FC236}">
                  <a16:creationId xmlns:a16="http://schemas.microsoft.com/office/drawing/2014/main" id="{4E799276-95AF-2570-8037-6593F78446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56006" y="697363"/>
              <a:ext cx="914400" cy="914400"/>
            </a:xfrm>
            <a:prstGeom prst="rect">
              <a:avLst/>
            </a:prstGeom>
          </p:spPr>
        </p:pic>
      </p:grpSp>
      <p:sp>
        <p:nvSpPr>
          <p:cNvPr id="32" name="Rectangle 31">
            <a:extLst>
              <a:ext uri="{FF2B5EF4-FFF2-40B4-BE49-F238E27FC236}">
                <a16:creationId xmlns:a16="http://schemas.microsoft.com/office/drawing/2014/main" id="{FFCFA7AA-BF46-5260-D5A5-39C2945F4CDF}"/>
              </a:ext>
            </a:extLst>
          </p:cNvPr>
          <p:cNvSpPr/>
          <p:nvPr/>
        </p:nvSpPr>
        <p:spPr>
          <a:xfrm>
            <a:off x="0" y="0"/>
            <a:ext cx="2607733" cy="46863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mj-lt"/>
              </a:rPr>
              <a:t>Mapping our metrics to the Consumer Duty.</a:t>
            </a:r>
          </a:p>
        </p:txBody>
      </p:sp>
      <p:graphicFrame>
        <p:nvGraphicFramePr>
          <p:cNvPr id="5" name="Table 4">
            <a:extLst>
              <a:ext uri="{FF2B5EF4-FFF2-40B4-BE49-F238E27FC236}">
                <a16:creationId xmlns:a16="http://schemas.microsoft.com/office/drawing/2014/main" id="{F47909FF-21A8-891E-71BE-6F85AB85D2D9}"/>
              </a:ext>
            </a:extLst>
          </p:cNvPr>
          <p:cNvGraphicFramePr>
            <a:graphicFrameLocks noGrp="1"/>
          </p:cNvGraphicFramePr>
          <p:nvPr>
            <p:extLst>
              <p:ext uri="{D42A27DB-BD31-4B8C-83A1-F6EECF244321}">
                <p14:modId xmlns:p14="http://schemas.microsoft.com/office/powerpoint/2010/main" val="2038822758"/>
              </p:ext>
            </p:extLst>
          </p:nvPr>
        </p:nvGraphicFramePr>
        <p:xfrm>
          <a:off x="2870200" y="1106691"/>
          <a:ext cx="5928029" cy="3279792"/>
        </p:xfrm>
        <a:graphic>
          <a:graphicData uri="http://schemas.openxmlformats.org/drawingml/2006/table">
            <a:tbl>
              <a:tblPr firstRow="1" bandRow="1">
                <a:tableStyleId>{5C22544A-7EE6-4342-B048-85BDC9FD1C3A}</a:tableStyleId>
              </a:tblPr>
              <a:tblGrid>
                <a:gridCol w="1343717">
                  <a:extLst>
                    <a:ext uri="{9D8B030D-6E8A-4147-A177-3AD203B41FA5}">
                      <a16:colId xmlns:a16="http://schemas.microsoft.com/office/drawing/2014/main" val="124032207"/>
                    </a:ext>
                  </a:extLst>
                </a:gridCol>
                <a:gridCol w="1528104">
                  <a:extLst>
                    <a:ext uri="{9D8B030D-6E8A-4147-A177-3AD203B41FA5}">
                      <a16:colId xmlns:a16="http://schemas.microsoft.com/office/drawing/2014/main" val="1268085095"/>
                    </a:ext>
                  </a:extLst>
                </a:gridCol>
                <a:gridCol w="1528104">
                  <a:extLst>
                    <a:ext uri="{9D8B030D-6E8A-4147-A177-3AD203B41FA5}">
                      <a16:colId xmlns:a16="http://schemas.microsoft.com/office/drawing/2014/main" val="3838524373"/>
                    </a:ext>
                  </a:extLst>
                </a:gridCol>
                <a:gridCol w="1528104">
                  <a:extLst>
                    <a:ext uri="{9D8B030D-6E8A-4147-A177-3AD203B41FA5}">
                      <a16:colId xmlns:a16="http://schemas.microsoft.com/office/drawing/2014/main" val="1210853749"/>
                    </a:ext>
                  </a:extLst>
                </a:gridCol>
              </a:tblGrid>
              <a:tr h="6172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dirty="0">
                        <a:solidFill>
                          <a:schemeClr val="bg1"/>
                        </a:solidFill>
                      </a:endParaRPr>
                    </a:p>
                  </a:txBody>
                  <a:tcPr marL="68580" marR="68580" marT="34290" marB="34290" anchor="ctr">
                    <a:lnR w="38100" cap="flat" cmpd="sng" algn="ctr">
                      <a:solidFill>
                        <a:schemeClr val="bg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dirty="0">
                        <a:solidFill>
                          <a:schemeClr val="bg1"/>
                        </a:solidFill>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dirty="0">
                        <a:solidFill>
                          <a:schemeClr val="bg1"/>
                        </a:solidFill>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dirty="0">
                        <a:solidFill>
                          <a:schemeClr val="bg1"/>
                        </a:solidFill>
                      </a:endParaRPr>
                    </a:p>
                  </a:txBody>
                  <a:tcPr marL="68580" marR="68580" marT="34290" marB="34290" anchor="ctr">
                    <a:lnL w="38100" cap="flat" cmpd="sng" algn="ctr">
                      <a:solidFill>
                        <a:schemeClr val="bg1"/>
                      </a:solidFill>
                      <a:prstDash val="solid"/>
                      <a:round/>
                      <a:headEnd type="none" w="med" len="med"/>
                      <a:tailEnd type="none" w="med" len="med"/>
                    </a:lnL>
                    <a:noFill/>
                  </a:tcPr>
                </a:tc>
                <a:extLst>
                  <a:ext uri="{0D108BD9-81ED-4DB2-BD59-A6C34878D82A}">
                    <a16:rowId xmlns:a16="http://schemas.microsoft.com/office/drawing/2014/main" val="3812562556"/>
                  </a:ext>
                </a:extLst>
              </a:tr>
              <a:tr h="1022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dirty="0">
                        <a:solidFill>
                          <a:schemeClr val="tx1"/>
                        </a:solidFill>
                      </a:endParaRPr>
                    </a:p>
                  </a:txBody>
                  <a:tcPr marL="68580" marR="68580" marT="34290" marB="34290" anchor="ctr">
                    <a:lnR w="38100" cap="flat" cmpd="sng" algn="ctr">
                      <a:solidFill>
                        <a:schemeClr val="bg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dirty="0">
                        <a:solidFill>
                          <a:schemeClr val="tx1"/>
                        </a:solidFill>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dirty="0">
                        <a:solidFill>
                          <a:schemeClr val="tx1"/>
                        </a:solidFill>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dirty="0">
                        <a:solidFill>
                          <a:schemeClr val="tx1"/>
                        </a:solidFill>
                      </a:endParaRPr>
                    </a:p>
                  </a:txBody>
                  <a:tcPr marL="68580" marR="68580" marT="34290" marB="34290" anchor="ctr">
                    <a:lnL w="38100" cap="flat" cmpd="sng" algn="ctr">
                      <a:solidFill>
                        <a:schemeClr val="bg1"/>
                      </a:solidFill>
                      <a:prstDash val="solid"/>
                      <a:round/>
                      <a:headEnd type="none" w="med" len="med"/>
                      <a:tailEnd type="none" w="med" len="med"/>
                    </a:lnL>
                    <a:noFill/>
                  </a:tcPr>
                </a:tc>
                <a:extLst>
                  <a:ext uri="{0D108BD9-81ED-4DB2-BD59-A6C34878D82A}">
                    <a16:rowId xmlns:a16="http://schemas.microsoft.com/office/drawing/2014/main" val="1158697687"/>
                  </a:ext>
                </a:extLst>
              </a:tr>
              <a:tr h="6172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b="0" dirty="0">
                          <a:solidFill>
                            <a:schemeClr val="tx1"/>
                          </a:solidFill>
                        </a:rPr>
                        <a:t>Product was right for me when I took it out</a:t>
                      </a:r>
                    </a:p>
                  </a:txBody>
                  <a:tcPr marL="68580" marR="68580" marT="34290" marB="34290" anchor="ctr">
                    <a:lnR w="38100" cap="flat" cmpd="sng" algn="ctr">
                      <a:solidFill>
                        <a:schemeClr val="bg1"/>
                      </a:solidFill>
                      <a:prstDash val="solid"/>
                      <a:round/>
                      <a:headEnd type="none" w="med" len="med"/>
                      <a:tailEnd type="none" w="med" len="med"/>
                    </a:lnR>
                    <a:lnB w="9525" cap="flat" cmpd="sng" algn="ctr">
                      <a:solidFill>
                        <a:schemeClr val="bg2"/>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i="0" u="none" strike="noStrike" baseline="0" dirty="0">
                          <a:solidFill>
                            <a:schemeClr val="tx1"/>
                          </a:solidFill>
                          <a:latin typeface="+mn-lt"/>
                        </a:rPr>
                        <a:t>Product is affordable for me</a:t>
                      </a:r>
                      <a:endParaRPr lang="en-GB" sz="1050" b="0" dirty="0">
                        <a:solidFill>
                          <a:schemeClr val="tx1"/>
                        </a:solidFill>
                        <a:latin typeface="+mn-lt"/>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9525" cap="flat" cmpd="sng" algn="ctr">
                      <a:solidFill>
                        <a:schemeClr val="bg2"/>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dirty="0">
                          <a:solidFill>
                            <a:schemeClr val="tx1"/>
                          </a:solidFill>
                        </a:rPr>
                        <a:t>Timely and relevant communications</a:t>
                      </a:r>
                      <a:endParaRPr lang="en-GB" sz="1050" b="0" dirty="0">
                        <a:solidFill>
                          <a:schemeClr val="tx1"/>
                        </a:solidFill>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9525" cap="flat" cmpd="sng" algn="ctr">
                      <a:solidFill>
                        <a:schemeClr val="bg2"/>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dirty="0">
                          <a:solidFill>
                            <a:schemeClr val="tx1"/>
                          </a:solidFill>
                        </a:rPr>
                        <a:t>Customer service from this brand always meets my needs</a:t>
                      </a:r>
                      <a:endParaRPr lang="en-GB" sz="1050" b="0" dirty="0">
                        <a:solidFill>
                          <a:schemeClr val="tx1"/>
                        </a:solidFill>
                      </a:endParaRPr>
                    </a:p>
                  </a:txBody>
                  <a:tcPr marL="68580" marR="68580" marT="34290" marB="34290" anchor="ctr">
                    <a:lnL w="38100" cap="flat" cmpd="sng" algn="ctr">
                      <a:solidFill>
                        <a:schemeClr val="bg1"/>
                      </a:solidFill>
                      <a:prstDash val="solid"/>
                      <a:round/>
                      <a:headEnd type="none" w="med" len="med"/>
                      <a:tailEnd type="none" w="med" len="med"/>
                    </a:lnL>
                    <a:lnB w="952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114136618"/>
                  </a:ext>
                </a:extLst>
              </a:tr>
              <a:tr h="6172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dirty="0">
                          <a:solidFill>
                            <a:schemeClr val="tx1"/>
                          </a:solidFill>
                        </a:rPr>
                        <a:t>Product is suitable for my needs</a:t>
                      </a:r>
                    </a:p>
                  </a:txBody>
                  <a:tcPr marL="68580" marR="68580" marT="34290" marB="34290" anchor="ctr">
                    <a:lnR w="38100" cap="flat" cmpd="sng" algn="ctr">
                      <a:solidFill>
                        <a:schemeClr val="bg1"/>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b="0" dirty="0">
                          <a:solidFill>
                            <a:schemeClr val="tx1"/>
                          </a:solidFill>
                        </a:rPr>
                        <a:t>The product is fairly priced</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dirty="0">
                          <a:solidFill>
                            <a:schemeClr val="tx1"/>
                          </a:solidFill>
                        </a:rPr>
                        <a:t>Communicates with me clearly and effectively</a:t>
                      </a:r>
                      <a:endParaRPr lang="en-GB" sz="1050" b="0" dirty="0">
                        <a:solidFill>
                          <a:schemeClr val="tx1"/>
                        </a:solidFill>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dirty="0">
                          <a:solidFill>
                            <a:schemeClr val="tx1"/>
                          </a:solidFill>
                        </a:rPr>
                        <a:t>Acts in my best interests</a:t>
                      </a:r>
                      <a:endParaRPr lang="en-GB" sz="1050" b="0" dirty="0">
                        <a:solidFill>
                          <a:schemeClr val="tx1"/>
                        </a:solidFill>
                      </a:endParaRPr>
                    </a:p>
                  </a:txBody>
                  <a:tcPr marL="68580" marR="68580" marT="34290" marB="34290" anchor="ctr">
                    <a:lnL w="38100" cap="flat" cmpd="sng" algn="ctr">
                      <a:solidFill>
                        <a:schemeClr val="bg1"/>
                      </a:solidFill>
                      <a:prstDash val="solid"/>
                      <a:round/>
                      <a:headEnd type="none" w="med" len="med"/>
                      <a:tailEnd type="none" w="med" len="med"/>
                    </a:lnL>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4048390088"/>
                  </a:ext>
                </a:extLst>
              </a:tr>
              <a:tr h="6172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b="0" dirty="0">
                          <a:solidFill>
                            <a:schemeClr val="tx1"/>
                          </a:solidFill>
                        </a:rPr>
                        <a:t>Products and services designed for my needs</a:t>
                      </a:r>
                    </a:p>
                  </a:txBody>
                  <a:tcPr marL="68580" marR="68580" marT="34290" marB="34290" anchor="ctr">
                    <a:lnR w="38100" cap="flat" cmpd="sng" algn="ctr">
                      <a:solidFill>
                        <a:schemeClr val="bg1"/>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b="0" dirty="0">
                          <a:solidFill>
                            <a:schemeClr val="tx1"/>
                          </a:solidFill>
                        </a:rPr>
                        <a:t>The product is good value for money</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dirty="0">
                          <a:solidFill>
                            <a:schemeClr val="tx1"/>
                          </a:solidFill>
                        </a:rPr>
                        <a:t>Helps me to make the right decisions connected to my finances</a:t>
                      </a:r>
                      <a:endParaRPr lang="en-GB" sz="1050" b="0" dirty="0">
                        <a:solidFill>
                          <a:schemeClr val="tx1"/>
                        </a:solidFill>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dirty="0">
                          <a:solidFill>
                            <a:schemeClr val="tx1"/>
                          </a:solidFill>
                        </a:rPr>
                        <a:t>Helps to protect me from financial harm</a:t>
                      </a:r>
                      <a:endParaRPr lang="en-GB" sz="1050" b="0" dirty="0">
                        <a:solidFill>
                          <a:schemeClr val="tx1"/>
                        </a:solidFill>
                      </a:endParaRPr>
                    </a:p>
                  </a:txBody>
                  <a:tcPr marL="68580" marR="68580" marT="34290" marB="34290" anchor="ctr">
                    <a:lnL w="38100" cap="flat" cmpd="sng" algn="ctr">
                      <a:solidFill>
                        <a:schemeClr val="bg1"/>
                      </a:solidFill>
                      <a:prstDash val="solid"/>
                      <a:round/>
                      <a:headEnd type="none" w="med" len="med"/>
                      <a:tailEnd type="none" w="med" len="med"/>
                    </a:lnL>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297331497"/>
                  </a:ext>
                </a:extLst>
              </a:tr>
              <a:tr h="6172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b="0" dirty="0">
                          <a:solidFill>
                            <a:schemeClr val="tx1"/>
                          </a:solidFill>
                        </a:rPr>
                        <a:t>Products will help me achieve my financial goals</a:t>
                      </a:r>
                    </a:p>
                  </a:txBody>
                  <a:tcPr marL="68580" marR="68580" marT="34290" marB="34290" anchor="ctr">
                    <a:lnR w="38100" cap="flat" cmpd="sng" algn="ctr">
                      <a:solidFill>
                        <a:schemeClr val="bg1"/>
                      </a:solidFill>
                      <a:prstDash val="solid"/>
                      <a:round/>
                      <a:headEnd type="none" w="med" len="med"/>
                      <a:tailEnd type="none" w="med" len="med"/>
                    </a:lnR>
                    <a:lnT w="9525" cap="flat" cmpd="sng" algn="ctr">
                      <a:solidFill>
                        <a:schemeClr val="bg2"/>
                      </a:solidFill>
                      <a:prstDash val="solid"/>
                      <a:round/>
                      <a:headEnd type="none" w="med" len="med"/>
                      <a:tailEnd type="none" w="med" len="med"/>
                    </a:lnT>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50" b="0" dirty="0">
                        <a:solidFill>
                          <a:schemeClr val="tx1"/>
                        </a:solidFill>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2"/>
                      </a:solidFill>
                      <a:prstDash val="solid"/>
                      <a:round/>
                      <a:headEnd type="none" w="med" len="med"/>
                      <a:tailEnd type="none" w="med" len="med"/>
                    </a:lnT>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dirty="0">
                          <a:solidFill>
                            <a:schemeClr val="tx1"/>
                          </a:solidFill>
                        </a:rPr>
                        <a:t>I understand the main features and benefits of this product</a:t>
                      </a:r>
                      <a:endParaRPr lang="en-GB" sz="1050" b="0" dirty="0">
                        <a:solidFill>
                          <a:schemeClr val="tx1"/>
                        </a:solidFill>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2"/>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b="0" dirty="0">
                        <a:solidFill>
                          <a:schemeClr val="tx1"/>
                        </a:solidFill>
                      </a:endParaRPr>
                    </a:p>
                  </a:txBody>
                  <a:tcPr marL="68580" marR="68580" marT="34290" marB="34290" anchor="ctr">
                    <a:lnL w="38100" cap="flat" cmpd="sng" algn="ctr">
                      <a:solidFill>
                        <a:schemeClr val="bg1"/>
                      </a:solidFill>
                      <a:prstDash val="solid"/>
                      <a:round/>
                      <a:headEnd type="none" w="med" len="med"/>
                      <a:tailEnd type="none" w="med" len="med"/>
                    </a:lnL>
                    <a:lnT w="9525" cap="flat" cmpd="sng" algn="ctr">
                      <a:solidFill>
                        <a:schemeClr val="bg2"/>
                      </a:solidFill>
                      <a:prstDash val="solid"/>
                      <a:round/>
                      <a:headEnd type="none" w="med" len="med"/>
                      <a:tailEnd type="none" w="med" len="med"/>
                    </a:lnT>
                    <a:noFill/>
                  </a:tcPr>
                </a:tc>
                <a:extLst>
                  <a:ext uri="{0D108BD9-81ED-4DB2-BD59-A6C34878D82A}">
                    <a16:rowId xmlns:a16="http://schemas.microsoft.com/office/drawing/2014/main" val="3146528744"/>
                  </a:ext>
                </a:extLst>
              </a:tr>
            </a:tbl>
          </a:graphicData>
        </a:graphic>
      </p:graphicFrame>
    </p:spTree>
    <p:custDataLst>
      <p:custData r:id="rId1"/>
      <p:custData r:id="rId2"/>
    </p:custDataLst>
    <p:extLst>
      <p:ext uri="{BB962C8B-B14F-4D97-AF65-F5344CB8AC3E}">
        <p14:creationId xmlns:p14="http://schemas.microsoft.com/office/powerpoint/2010/main" val="290324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1B9D4-A98A-E07A-5E23-4B8DADE779EC}"/>
            </a:ext>
          </a:extLst>
        </p:cNvPr>
        <p:cNvGrpSpPr/>
        <p:nvPr/>
      </p:nvGrpSpPr>
      <p:grpSpPr>
        <a:xfrm>
          <a:off x="0" y="0"/>
          <a:ext cx="0" cy="0"/>
          <a:chOff x="0" y="0"/>
          <a:chExt cx="0" cy="0"/>
        </a:xfrm>
      </p:grpSpPr>
      <p:graphicFrame>
        <p:nvGraphicFramePr>
          <p:cNvPr id="38" name="Chart 37">
            <a:extLst>
              <a:ext uri="{FF2B5EF4-FFF2-40B4-BE49-F238E27FC236}">
                <a16:creationId xmlns:a16="http://schemas.microsoft.com/office/drawing/2014/main" id="{64B600EB-E81C-F7AF-2998-91CA996459BC}"/>
              </a:ext>
            </a:extLst>
          </p:cNvPr>
          <p:cNvGraphicFramePr/>
          <p:nvPr>
            <p:extLst>
              <p:ext uri="{D42A27DB-BD31-4B8C-83A1-F6EECF244321}">
                <p14:modId xmlns:p14="http://schemas.microsoft.com/office/powerpoint/2010/main" val="1994962590"/>
              </p:ext>
            </p:extLst>
          </p:nvPr>
        </p:nvGraphicFramePr>
        <p:xfrm>
          <a:off x="2548468" y="749683"/>
          <a:ext cx="6131304" cy="3762035"/>
        </p:xfrm>
        <a:graphic>
          <a:graphicData uri="http://schemas.openxmlformats.org/drawingml/2006/chart">
            <c:chart xmlns:c="http://schemas.openxmlformats.org/drawingml/2006/chart" xmlns:r="http://schemas.openxmlformats.org/officeDocument/2006/relationships" r:id="rId5"/>
          </a:graphicData>
        </a:graphic>
      </p:graphicFrame>
      <p:sp>
        <p:nvSpPr>
          <p:cNvPr id="2" name="Date Placeholder 1">
            <a:extLst>
              <a:ext uri="{FF2B5EF4-FFF2-40B4-BE49-F238E27FC236}">
                <a16:creationId xmlns:a16="http://schemas.microsoft.com/office/drawing/2014/main" id="{5E3FE2C9-C3F2-1756-7D34-B8ACFCFB6718}"/>
              </a:ext>
            </a:extLst>
          </p:cNvPr>
          <p:cNvSpPr>
            <a:spLocks noGrp="1"/>
          </p:cNvSpPr>
          <p:nvPr>
            <p:ph type="dt" sz="half" idx="10"/>
          </p:nvPr>
        </p:nvSpPr>
        <p:spPr/>
        <p:txBody>
          <a:bodyPr/>
          <a:lstStyle/>
          <a:p>
            <a:pPr defTabSz="685800">
              <a:defRPr/>
            </a:pPr>
            <a:fld id="{37975335-5E02-40E8-A25C-7062AFCC9FF0}" type="datetime4">
              <a:rPr lang="en-US" sz="100">
                <a:noFill/>
                <a:latin typeface="Arial"/>
              </a:rPr>
              <a:pPr defTabSz="685800">
                <a:defRPr/>
              </a:pPr>
              <a:t>November 13, 2025</a:t>
            </a:fld>
            <a:endParaRPr lang="en-US" sz="100">
              <a:noFill/>
              <a:latin typeface="Arial"/>
            </a:endParaRPr>
          </a:p>
        </p:txBody>
      </p:sp>
      <p:sp>
        <p:nvSpPr>
          <p:cNvPr id="4" name="Slide Number Placeholder 3">
            <a:extLst>
              <a:ext uri="{FF2B5EF4-FFF2-40B4-BE49-F238E27FC236}">
                <a16:creationId xmlns:a16="http://schemas.microsoft.com/office/drawing/2014/main" id="{3482589F-8101-6640-AAE4-48322A13815C}"/>
              </a:ext>
            </a:extLst>
          </p:cNvPr>
          <p:cNvSpPr>
            <a:spLocks noGrp="1"/>
          </p:cNvSpPr>
          <p:nvPr>
            <p:ph type="sldNum" sz="quarter" idx="12"/>
          </p:nvPr>
        </p:nvSpPr>
        <p:spPr/>
        <p:txBody>
          <a:bodyPr/>
          <a:lstStyle/>
          <a:p>
            <a:pPr defTabSz="685800">
              <a:defRPr/>
            </a:pPr>
            <a:fld id="{23AA811B-2EBD-4900-905E-5BE206449611}" type="slidenum">
              <a:rPr lang="en-US" sz="675">
                <a:solidFill>
                  <a:srgbClr val="FFFFFF"/>
                </a:solidFill>
                <a:latin typeface="Arial"/>
              </a:rPr>
              <a:pPr defTabSz="685800">
                <a:defRPr/>
              </a:pPr>
              <a:t>7</a:t>
            </a:fld>
            <a:endParaRPr lang="en-US" sz="675">
              <a:solidFill>
                <a:srgbClr val="FFFFFF"/>
              </a:solidFill>
              <a:latin typeface="Arial"/>
            </a:endParaRPr>
          </a:p>
        </p:txBody>
      </p:sp>
      <p:sp>
        <p:nvSpPr>
          <p:cNvPr id="32" name="Rectangle 31">
            <a:extLst>
              <a:ext uri="{FF2B5EF4-FFF2-40B4-BE49-F238E27FC236}">
                <a16:creationId xmlns:a16="http://schemas.microsoft.com/office/drawing/2014/main" id="{BB6DF84E-B57A-04D8-C2BB-643A7F17B84B}"/>
              </a:ext>
            </a:extLst>
          </p:cNvPr>
          <p:cNvSpPr/>
          <p:nvPr/>
        </p:nvSpPr>
        <p:spPr>
          <a:xfrm>
            <a:off x="0" y="0"/>
            <a:ext cx="2633133" cy="46863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grpSp>
        <p:nvGrpSpPr>
          <p:cNvPr id="35" name="Group 34">
            <a:extLst>
              <a:ext uri="{FF2B5EF4-FFF2-40B4-BE49-F238E27FC236}">
                <a16:creationId xmlns:a16="http://schemas.microsoft.com/office/drawing/2014/main" id="{062170E4-76B5-46DD-0573-C8B240D1A1C8}"/>
              </a:ext>
            </a:extLst>
          </p:cNvPr>
          <p:cNvGrpSpPr/>
          <p:nvPr/>
        </p:nvGrpSpPr>
        <p:grpSpPr>
          <a:xfrm>
            <a:off x="3594919" y="342535"/>
            <a:ext cx="4930488" cy="685800"/>
            <a:chOff x="4749982" y="883178"/>
            <a:chExt cx="5089743" cy="914400"/>
          </a:xfrm>
        </p:grpSpPr>
        <p:sp>
          <p:nvSpPr>
            <p:cNvPr id="36" name="TextBox 35">
              <a:extLst>
                <a:ext uri="{FF2B5EF4-FFF2-40B4-BE49-F238E27FC236}">
                  <a16:creationId xmlns:a16="http://schemas.microsoft.com/office/drawing/2014/main" id="{DEDBC9E1-BE84-1546-6A8A-13BF75DE6311}"/>
                </a:ext>
              </a:extLst>
            </p:cNvPr>
            <p:cNvSpPr txBox="1"/>
            <p:nvPr/>
          </p:nvSpPr>
          <p:spPr>
            <a:xfrm>
              <a:off x="4909333" y="1155712"/>
              <a:ext cx="4930392" cy="369332"/>
            </a:xfrm>
            <a:prstGeom prst="rect">
              <a:avLst/>
            </a:prstGeom>
            <a:noFill/>
          </p:spPr>
          <p:txBody>
            <a:bodyPr wrap="square" lIns="0" tIns="0" rIns="0" bIns="0" rtlCol="0">
              <a:spAutoFit/>
            </a:bodyPr>
            <a:lstStyle/>
            <a:p>
              <a:pPr algn="ctr" defTabSz="685800">
                <a:defRPr/>
              </a:pPr>
              <a:r>
                <a:rPr lang="en-GB" b="1" kern="0" dirty="0">
                  <a:solidFill>
                    <a:srgbClr val="000000"/>
                  </a:solidFill>
                  <a:latin typeface="Arial"/>
                </a:rPr>
                <a:t>Attribute Importance</a:t>
              </a:r>
            </a:p>
          </p:txBody>
        </p:sp>
        <p:pic>
          <p:nvPicPr>
            <p:cNvPr id="37" name="Graphic 36" descr="Open book with solid fill">
              <a:extLst>
                <a:ext uri="{FF2B5EF4-FFF2-40B4-BE49-F238E27FC236}">
                  <a16:creationId xmlns:a16="http://schemas.microsoft.com/office/drawing/2014/main" id="{D645D38D-5D58-E376-6163-9ACF52B1AD5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49982" y="883178"/>
              <a:ext cx="678071" cy="914400"/>
            </a:xfrm>
            <a:prstGeom prst="rect">
              <a:avLst/>
            </a:prstGeom>
          </p:spPr>
        </p:pic>
      </p:grpSp>
      <p:sp>
        <p:nvSpPr>
          <p:cNvPr id="42" name="TextBox 41">
            <a:extLst>
              <a:ext uri="{FF2B5EF4-FFF2-40B4-BE49-F238E27FC236}">
                <a16:creationId xmlns:a16="http://schemas.microsoft.com/office/drawing/2014/main" id="{4BF827AF-287D-910E-CD80-2FC4261A0515}"/>
              </a:ext>
            </a:extLst>
          </p:cNvPr>
          <p:cNvSpPr txBox="1"/>
          <p:nvPr/>
        </p:nvSpPr>
        <p:spPr>
          <a:xfrm>
            <a:off x="288281" y="685437"/>
            <a:ext cx="1971907" cy="1938992"/>
          </a:xfrm>
          <a:prstGeom prst="rect">
            <a:avLst/>
          </a:prstGeom>
          <a:noFill/>
        </p:spPr>
        <p:txBody>
          <a:bodyPr wrap="square" rtlCol="0">
            <a:spAutoFit/>
          </a:bodyPr>
          <a:lstStyle/>
          <a:p>
            <a:pPr algn="ctr"/>
            <a:r>
              <a:rPr lang="en-GB" sz="2400" dirty="0">
                <a:solidFill>
                  <a:schemeClr val="bg1"/>
                </a:solidFill>
              </a:rPr>
              <a:t>What drives Advocacy?</a:t>
            </a:r>
          </a:p>
          <a:p>
            <a:pPr algn="ctr"/>
            <a:r>
              <a:rPr lang="en-GB" sz="2400" dirty="0">
                <a:solidFill>
                  <a:schemeClr val="bg1"/>
                </a:solidFill>
              </a:rPr>
              <a:t>Ranking the 14 metrics</a:t>
            </a:r>
          </a:p>
          <a:p>
            <a:endParaRPr lang="en-GB" sz="2400" dirty="0"/>
          </a:p>
        </p:txBody>
      </p:sp>
      <p:graphicFrame>
        <p:nvGraphicFramePr>
          <p:cNvPr id="3" name="Table 2">
            <a:extLst>
              <a:ext uri="{FF2B5EF4-FFF2-40B4-BE49-F238E27FC236}">
                <a16:creationId xmlns:a16="http://schemas.microsoft.com/office/drawing/2014/main" id="{93C56F1D-FA70-2FAA-B774-1846DC5CB00D}"/>
              </a:ext>
            </a:extLst>
          </p:cNvPr>
          <p:cNvGraphicFramePr>
            <a:graphicFrameLocks noGrp="1"/>
          </p:cNvGraphicFramePr>
          <p:nvPr>
            <p:extLst>
              <p:ext uri="{D42A27DB-BD31-4B8C-83A1-F6EECF244321}">
                <p14:modId xmlns:p14="http://schemas.microsoft.com/office/powerpoint/2010/main" val="1662735429"/>
              </p:ext>
            </p:extLst>
          </p:nvPr>
        </p:nvGraphicFramePr>
        <p:xfrm>
          <a:off x="221477" y="3368013"/>
          <a:ext cx="2239138" cy="1143705"/>
        </p:xfrm>
        <a:graphic>
          <a:graphicData uri="http://schemas.openxmlformats.org/drawingml/2006/table">
            <a:tbl>
              <a:tblPr firstRow="1" bandRow="1">
                <a:tableStyleId>{5C22544A-7EE6-4342-B048-85BDC9FD1C3A}</a:tableStyleId>
              </a:tblPr>
              <a:tblGrid>
                <a:gridCol w="2239138">
                  <a:extLst>
                    <a:ext uri="{9D8B030D-6E8A-4147-A177-3AD203B41FA5}">
                      <a16:colId xmlns:a16="http://schemas.microsoft.com/office/drawing/2014/main" val="99357828"/>
                    </a:ext>
                  </a:extLst>
                </a:gridCol>
              </a:tblGrid>
              <a:tr h="228741">
                <a:tc>
                  <a:txBody>
                    <a:bodyPr/>
                    <a:lstStyle/>
                    <a:p>
                      <a:r>
                        <a:rPr lang="en-GB" sz="900" dirty="0">
                          <a:solidFill>
                            <a:schemeClr val="tx1"/>
                          </a:solidFill>
                        </a:rPr>
                        <a:t>Consumer Duty Pillar</a:t>
                      </a:r>
                      <a:r>
                        <a:rPr lang="en-GB" sz="900" dirty="0"/>
                        <a:t> Key:</a:t>
                      </a:r>
                    </a:p>
                  </a:txBody>
                  <a:tcPr anchor="ctr">
                    <a:solidFill>
                      <a:schemeClr val="bg1"/>
                    </a:solidFill>
                  </a:tcPr>
                </a:tc>
                <a:extLst>
                  <a:ext uri="{0D108BD9-81ED-4DB2-BD59-A6C34878D82A}">
                    <a16:rowId xmlns:a16="http://schemas.microsoft.com/office/drawing/2014/main" val="1689711954"/>
                  </a:ext>
                </a:extLst>
              </a:tr>
              <a:tr h="228741">
                <a:tc>
                  <a:txBody>
                    <a:bodyPr/>
                    <a:lstStyle/>
                    <a:p>
                      <a:r>
                        <a:rPr lang="en-GB" sz="900" b="1" dirty="0">
                          <a:solidFill>
                            <a:schemeClr val="bg1"/>
                          </a:solidFill>
                        </a:rPr>
                        <a:t>Governance of products &amp; services</a:t>
                      </a:r>
                    </a:p>
                  </a:txBody>
                  <a:tcPr anchor="ctr">
                    <a:solidFill>
                      <a:schemeClr val="accent2"/>
                    </a:solidFill>
                  </a:tcPr>
                </a:tc>
                <a:extLst>
                  <a:ext uri="{0D108BD9-81ED-4DB2-BD59-A6C34878D82A}">
                    <a16:rowId xmlns:a16="http://schemas.microsoft.com/office/drawing/2014/main" val="401641482"/>
                  </a:ext>
                </a:extLst>
              </a:tr>
              <a:tr h="228741">
                <a:tc>
                  <a:txBody>
                    <a:bodyPr/>
                    <a:lstStyle/>
                    <a:p>
                      <a:r>
                        <a:rPr lang="en-GB" sz="900" b="1" dirty="0">
                          <a:solidFill>
                            <a:schemeClr val="bg1"/>
                          </a:solidFill>
                        </a:rPr>
                        <a:t>Price &amp; Value</a:t>
                      </a:r>
                    </a:p>
                  </a:txBody>
                  <a:tcPr anchor="ctr">
                    <a:solidFill>
                      <a:schemeClr val="accent4"/>
                    </a:solidFill>
                  </a:tcPr>
                </a:tc>
                <a:extLst>
                  <a:ext uri="{0D108BD9-81ED-4DB2-BD59-A6C34878D82A}">
                    <a16:rowId xmlns:a16="http://schemas.microsoft.com/office/drawing/2014/main" val="1977433285"/>
                  </a:ext>
                </a:extLst>
              </a:tr>
              <a:tr h="228741">
                <a:tc>
                  <a:txBody>
                    <a:bodyPr/>
                    <a:lstStyle/>
                    <a:p>
                      <a:r>
                        <a:rPr lang="en-GB" sz="900" b="1" dirty="0">
                          <a:solidFill>
                            <a:schemeClr val="bg1"/>
                          </a:solidFill>
                        </a:rPr>
                        <a:t>Consumer Understanding</a:t>
                      </a:r>
                    </a:p>
                  </a:txBody>
                  <a:tcPr anchor="ctr">
                    <a:solidFill>
                      <a:schemeClr val="accent3"/>
                    </a:solidFill>
                  </a:tcPr>
                </a:tc>
                <a:extLst>
                  <a:ext uri="{0D108BD9-81ED-4DB2-BD59-A6C34878D82A}">
                    <a16:rowId xmlns:a16="http://schemas.microsoft.com/office/drawing/2014/main" val="3610878131"/>
                  </a:ext>
                </a:extLst>
              </a:tr>
              <a:tr h="228741">
                <a:tc>
                  <a:txBody>
                    <a:bodyPr/>
                    <a:lstStyle/>
                    <a:p>
                      <a:r>
                        <a:rPr lang="en-GB" sz="900" b="1" dirty="0">
                          <a:solidFill>
                            <a:schemeClr val="bg1"/>
                          </a:solidFill>
                        </a:rPr>
                        <a:t>Consumer Support</a:t>
                      </a:r>
                    </a:p>
                  </a:txBody>
                  <a:tcPr anchor="ctr">
                    <a:solidFill>
                      <a:schemeClr val="accent6"/>
                    </a:solidFill>
                  </a:tcPr>
                </a:tc>
                <a:extLst>
                  <a:ext uri="{0D108BD9-81ED-4DB2-BD59-A6C34878D82A}">
                    <a16:rowId xmlns:a16="http://schemas.microsoft.com/office/drawing/2014/main" val="760184786"/>
                  </a:ext>
                </a:extLst>
              </a:tr>
            </a:tbl>
          </a:graphicData>
        </a:graphic>
      </p:graphicFrame>
    </p:spTree>
    <p:custDataLst>
      <p:custData r:id="rId1"/>
      <p:custData r:id="rId2"/>
    </p:custDataLst>
    <p:extLst>
      <p:ext uri="{BB962C8B-B14F-4D97-AF65-F5344CB8AC3E}">
        <p14:creationId xmlns:p14="http://schemas.microsoft.com/office/powerpoint/2010/main" val="210658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8"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DE5346-7340-514F-58DF-B560E94D7BE8}"/>
              </a:ext>
            </a:extLst>
          </p:cNvPr>
          <p:cNvSpPr>
            <a:spLocks noGrp="1"/>
          </p:cNvSpPr>
          <p:nvPr>
            <p:ph type="title"/>
          </p:nvPr>
        </p:nvSpPr>
        <p:spPr>
          <a:xfrm>
            <a:off x="319859" y="1857595"/>
            <a:ext cx="5101771" cy="1707638"/>
          </a:xfrm>
        </p:spPr>
        <p:txBody>
          <a:bodyPr>
            <a:normAutofit fontScale="90000"/>
          </a:bodyPr>
          <a:lstStyle/>
          <a:p>
            <a:pPr>
              <a:lnSpc>
                <a:spcPct val="100000"/>
              </a:lnSpc>
            </a:pPr>
            <a:r>
              <a:rPr lang="en-GB" dirty="0"/>
              <a:t>How is the</a:t>
            </a:r>
            <a:br>
              <a:rPr lang="en-GB" dirty="0"/>
            </a:br>
            <a:r>
              <a:rPr lang="en-GB" dirty="0"/>
              <a:t>financial services industry responding </a:t>
            </a:r>
            <a:br>
              <a:rPr lang="en-GB" dirty="0"/>
            </a:br>
            <a:r>
              <a:rPr lang="en-GB" dirty="0"/>
              <a:t>to Consumer Duty?</a:t>
            </a:r>
            <a:br>
              <a:rPr lang="en-GB" dirty="0"/>
            </a:br>
            <a:r>
              <a:rPr lang="en-GB" sz="2000" dirty="0"/>
              <a:t>Tracking progress over time</a:t>
            </a:r>
            <a:endParaRPr lang="en-GB" dirty="0"/>
          </a:p>
        </p:txBody>
      </p:sp>
    </p:spTree>
    <p:extLst>
      <p:ext uri="{BB962C8B-B14F-4D97-AF65-F5344CB8AC3E}">
        <p14:creationId xmlns:p14="http://schemas.microsoft.com/office/powerpoint/2010/main" val="149520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E59EBF-6EA0-6776-2181-C71FCB557527}"/>
              </a:ext>
            </a:extLst>
          </p:cNvPr>
          <p:cNvSpPr/>
          <p:nvPr/>
        </p:nvSpPr>
        <p:spPr>
          <a:xfrm>
            <a:off x="0" y="0"/>
            <a:ext cx="9144000" cy="469959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Rounded Corners 8">
            <a:extLst>
              <a:ext uri="{FF2B5EF4-FFF2-40B4-BE49-F238E27FC236}">
                <a16:creationId xmlns:a16="http://schemas.microsoft.com/office/drawing/2014/main" id="{E1A8CE95-975D-8F91-DBEC-54FFD4ADD6F0}"/>
              </a:ext>
            </a:extLst>
          </p:cNvPr>
          <p:cNvSpPr/>
          <p:nvPr/>
        </p:nvSpPr>
        <p:spPr>
          <a:xfrm>
            <a:off x="2720609" y="650454"/>
            <a:ext cx="6086507" cy="3757917"/>
          </a:xfrm>
          <a:prstGeom prst="roundRect">
            <a:avLst>
              <a:gd name="adj" fmla="val 1511"/>
            </a:avLst>
          </a:prstGeom>
          <a:solidFill>
            <a:schemeClr val="bg1"/>
          </a:solidFill>
          <a:ln>
            <a:noFill/>
          </a:ln>
          <a:effectLst>
            <a:outerShdw blurRad="823486" dir="16320000" algn="ctr">
              <a:srgbClr val="000000">
                <a:alpha val="1918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7" name="Chart 6">
            <a:extLst>
              <a:ext uri="{FF2B5EF4-FFF2-40B4-BE49-F238E27FC236}">
                <a16:creationId xmlns:a16="http://schemas.microsoft.com/office/drawing/2014/main" id="{C447D03E-0255-2E6F-BD26-9CA5293893C2}"/>
              </a:ext>
            </a:extLst>
          </p:cNvPr>
          <p:cNvGraphicFramePr/>
          <p:nvPr>
            <p:extLst>
              <p:ext uri="{D42A27DB-BD31-4B8C-83A1-F6EECF244321}">
                <p14:modId xmlns:p14="http://schemas.microsoft.com/office/powerpoint/2010/main" val="2837883932"/>
              </p:ext>
            </p:extLst>
          </p:nvPr>
        </p:nvGraphicFramePr>
        <p:xfrm>
          <a:off x="2897855" y="795405"/>
          <a:ext cx="5738661" cy="3071759"/>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3">
            <a:extLst>
              <a:ext uri="{FF2B5EF4-FFF2-40B4-BE49-F238E27FC236}">
                <a16:creationId xmlns:a16="http://schemas.microsoft.com/office/drawing/2014/main" id="{C1513A25-272A-293B-558B-0673C3EF3911}"/>
              </a:ext>
            </a:extLst>
          </p:cNvPr>
          <p:cNvSpPr txBox="1">
            <a:spLocks/>
          </p:cNvSpPr>
          <p:nvPr/>
        </p:nvSpPr>
        <p:spPr>
          <a:xfrm>
            <a:off x="204768" y="650454"/>
            <a:ext cx="2396039" cy="993775"/>
          </a:xfrm>
          <a:prstGeom prst="rect">
            <a:avLst/>
          </a:prstGeom>
        </p:spPr>
        <p:txBody>
          <a:bodyPr>
            <a:noAutofit/>
          </a:bodyPr>
          <a:lstStyle>
            <a:lvl1pPr algn="l" defTabSz="685800" rtl="0" eaLnBrk="1" latinLnBrk="0" hangingPunct="1">
              <a:lnSpc>
                <a:spcPts val="3000"/>
              </a:lnSpc>
              <a:spcBef>
                <a:spcPct val="0"/>
              </a:spcBef>
              <a:buNone/>
              <a:defRPr sz="3000" b="1" kern="1200">
                <a:solidFill>
                  <a:schemeClr val="tx1"/>
                </a:solidFill>
                <a:latin typeface="+mj-lt"/>
                <a:ea typeface="+mj-ea"/>
                <a:cs typeface="+mj-cs"/>
              </a:defRPr>
            </a:lvl1pPr>
          </a:lstStyle>
          <a:p>
            <a:r>
              <a:rPr lang="en-US" sz="2400" b="0" dirty="0">
                <a:solidFill>
                  <a:schemeClr val="bg1"/>
                </a:solidFill>
              </a:rPr>
              <a:t>CDI scores plateau in 2025 after initial gains</a:t>
            </a:r>
          </a:p>
        </p:txBody>
      </p:sp>
      <p:grpSp>
        <p:nvGrpSpPr>
          <p:cNvPr id="10" name="Group 9">
            <a:extLst>
              <a:ext uri="{FF2B5EF4-FFF2-40B4-BE49-F238E27FC236}">
                <a16:creationId xmlns:a16="http://schemas.microsoft.com/office/drawing/2014/main" id="{A26D3913-13AE-D153-A98B-6D40E0CB5A0E}"/>
              </a:ext>
            </a:extLst>
          </p:cNvPr>
          <p:cNvGrpSpPr/>
          <p:nvPr/>
        </p:nvGrpSpPr>
        <p:grpSpPr>
          <a:xfrm>
            <a:off x="6140491" y="3976160"/>
            <a:ext cx="2835067" cy="371934"/>
            <a:chOff x="9005765" y="4722067"/>
            <a:chExt cx="3020800" cy="371934"/>
          </a:xfrm>
        </p:grpSpPr>
        <p:grpSp>
          <p:nvGrpSpPr>
            <p:cNvPr id="11" name="Group 10">
              <a:extLst>
                <a:ext uri="{FF2B5EF4-FFF2-40B4-BE49-F238E27FC236}">
                  <a16:creationId xmlns:a16="http://schemas.microsoft.com/office/drawing/2014/main" id="{664E08F4-8F4D-3531-B083-7321E925138A}"/>
                </a:ext>
              </a:extLst>
            </p:cNvPr>
            <p:cNvGrpSpPr/>
            <p:nvPr/>
          </p:nvGrpSpPr>
          <p:grpSpPr>
            <a:xfrm>
              <a:off x="9005765" y="4722067"/>
              <a:ext cx="186286" cy="371934"/>
              <a:chOff x="9005765" y="4734681"/>
              <a:chExt cx="186286" cy="371934"/>
            </a:xfrm>
          </p:grpSpPr>
          <p:sp>
            <p:nvSpPr>
              <p:cNvPr id="13" name="Isosceles Triangle 12">
                <a:extLst>
                  <a:ext uri="{FF2B5EF4-FFF2-40B4-BE49-F238E27FC236}">
                    <a16:creationId xmlns:a16="http://schemas.microsoft.com/office/drawing/2014/main" id="{9C5F4C44-473D-D2F0-9D4A-4FE89F389DE6}"/>
                  </a:ext>
                </a:extLst>
              </p:cNvPr>
              <p:cNvSpPr/>
              <p:nvPr/>
            </p:nvSpPr>
            <p:spPr>
              <a:xfrm>
                <a:off x="9005765" y="4734681"/>
                <a:ext cx="186286" cy="131469"/>
              </a:xfrm>
              <a:prstGeom prst="triangle">
                <a:avLst/>
              </a:prstGeom>
              <a:solidFill>
                <a:srgbClr val="31CAA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1CAA8"/>
                  </a:solidFill>
                  <a:effectLst/>
                  <a:uLnTx/>
                  <a:uFillTx/>
                  <a:latin typeface="Arial"/>
                  <a:ea typeface="+mn-ea"/>
                  <a:cs typeface="+mn-cs"/>
                </a:endParaRPr>
              </a:p>
            </p:txBody>
          </p:sp>
          <p:sp>
            <p:nvSpPr>
              <p:cNvPr id="14" name="Isosceles Triangle 13">
                <a:extLst>
                  <a:ext uri="{FF2B5EF4-FFF2-40B4-BE49-F238E27FC236}">
                    <a16:creationId xmlns:a16="http://schemas.microsoft.com/office/drawing/2014/main" id="{F4D4B655-23AA-6485-9D4E-E3BCAD9E90BD}"/>
                  </a:ext>
                </a:extLst>
              </p:cNvPr>
              <p:cNvSpPr/>
              <p:nvPr/>
            </p:nvSpPr>
            <p:spPr>
              <a:xfrm rot="10800000">
                <a:off x="9005765" y="4975146"/>
                <a:ext cx="186286" cy="131469"/>
              </a:xfrm>
              <a:prstGeom prst="triangle">
                <a:avLst/>
              </a:prstGeom>
              <a:solidFill>
                <a:srgbClr val="FF412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a:ea typeface="+mn-ea"/>
                  <a:cs typeface="+mn-cs"/>
                </a:endParaRPr>
              </a:p>
            </p:txBody>
          </p:sp>
        </p:grpSp>
        <p:sp>
          <p:nvSpPr>
            <p:cNvPr id="12" name="TextBox 11">
              <a:extLst>
                <a:ext uri="{FF2B5EF4-FFF2-40B4-BE49-F238E27FC236}">
                  <a16:creationId xmlns:a16="http://schemas.microsoft.com/office/drawing/2014/main" id="{1D13E6C2-995D-055B-4072-EDECCFEC005C}"/>
                </a:ext>
              </a:extLst>
            </p:cNvPr>
            <p:cNvSpPr txBox="1"/>
            <p:nvPr/>
          </p:nvSpPr>
          <p:spPr>
            <a:xfrm>
              <a:off x="9293304" y="4723368"/>
              <a:ext cx="2733261"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Significantly </a:t>
              </a:r>
              <a:r>
                <a:rPr kumimoji="0" lang="en-GB" sz="1200" b="1" i="0" u="none" strike="noStrike" kern="1200" cap="none" spc="0" normalizeH="0" baseline="0" noProof="0" dirty="0">
                  <a:ln>
                    <a:noFill/>
                  </a:ln>
                  <a:solidFill>
                    <a:srgbClr val="31CAA8"/>
                  </a:solidFill>
                  <a:effectLst/>
                  <a:uLnTx/>
                  <a:uFillTx/>
                  <a:latin typeface="Arial"/>
                  <a:ea typeface="+mn-ea"/>
                  <a:cs typeface="+mn-cs"/>
                </a:rPr>
                <a:t>higher</a:t>
              </a:r>
              <a:r>
                <a:rPr kumimoji="0" lang="en-GB" sz="1200" b="0" i="0" u="none" strike="noStrike" kern="1200" cap="none" spc="0" normalizeH="0" baseline="0" noProof="0" dirty="0">
                  <a:ln>
                    <a:noFill/>
                  </a:ln>
                  <a:solidFill>
                    <a:srgbClr val="000000"/>
                  </a:solidFill>
                  <a:effectLst/>
                  <a:uLnTx/>
                  <a:uFillTx/>
                  <a:latin typeface="Arial"/>
                  <a:ea typeface="+mn-ea"/>
                  <a:cs typeface="+mn-cs"/>
                </a:rPr>
                <a:t> / </a:t>
              </a:r>
              <a:r>
                <a:rPr kumimoji="0" lang="en-GB" sz="1200" b="1" i="0" u="none" strike="noStrike" kern="1200" cap="none" spc="0" normalizeH="0" baseline="0" noProof="0" dirty="0">
                  <a:ln>
                    <a:noFill/>
                  </a:ln>
                  <a:solidFill>
                    <a:srgbClr val="FF412C"/>
                  </a:solidFill>
                  <a:effectLst/>
                  <a:uLnTx/>
                  <a:uFillTx/>
                  <a:latin typeface="Arial"/>
                  <a:ea typeface="+mn-ea"/>
                  <a:cs typeface="+mn-cs"/>
                </a:rPr>
                <a:t>lower</a:t>
              </a:r>
              <a:r>
                <a:rPr kumimoji="0" lang="en-GB" sz="1200" b="0" i="0" u="none" strike="noStrike" kern="1200" cap="none" spc="0" normalizeH="0" baseline="0" noProof="0" dirty="0">
                  <a:ln>
                    <a:noFill/>
                  </a:ln>
                  <a:solidFill>
                    <a:srgbClr val="000000"/>
                  </a:solidFill>
                  <a:effectLst/>
                  <a:uLnTx/>
                  <a:uFillTx/>
                  <a:latin typeface="Arial"/>
                  <a:ea typeface="+mn-ea"/>
                  <a:cs typeface="+mn-cs"/>
                </a:rPr>
                <a:t> than previous wave (95% confidence)</a:t>
              </a:r>
            </a:p>
          </p:txBody>
        </p:sp>
      </p:grpSp>
      <p:sp>
        <p:nvSpPr>
          <p:cNvPr id="20" name="Isosceles Triangle 19">
            <a:extLst>
              <a:ext uri="{FF2B5EF4-FFF2-40B4-BE49-F238E27FC236}">
                <a16:creationId xmlns:a16="http://schemas.microsoft.com/office/drawing/2014/main" id="{A2EA59BE-B69A-11C9-94A0-60C767B95FBE}"/>
              </a:ext>
            </a:extLst>
          </p:cNvPr>
          <p:cNvSpPr/>
          <p:nvPr/>
        </p:nvSpPr>
        <p:spPr>
          <a:xfrm>
            <a:off x="4628992" y="1825181"/>
            <a:ext cx="174832" cy="131469"/>
          </a:xfrm>
          <a:prstGeom prst="triangle">
            <a:avLst/>
          </a:prstGeom>
          <a:solidFill>
            <a:srgbClr val="31CAA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1CAA8"/>
              </a:solidFill>
              <a:effectLst/>
              <a:uLnTx/>
              <a:uFillTx/>
              <a:latin typeface="Arial"/>
              <a:ea typeface="+mn-ea"/>
              <a:cs typeface="+mn-cs"/>
            </a:endParaRPr>
          </a:p>
        </p:txBody>
      </p:sp>
      <p:sp>
        <p:nvSpPr>
          <p:cNvPr id="21" name="TextBox 20">
            <a:extLst>
              <a:ext uri="{FF2B5EF4-FFF2-40B4-BE49-F238E27FC236}">
                <a16:creationId xmlns:a16="http://schemas.microsoft.com/office/drawing/2014/main" id="{83FE95E8-5C61-6426-0761-FC293633F9CC}"/>
              </a:ext>
            </a:extLst>
          </p:cNvPr>
          <p:cNvSpPr txBox="1">
            <a:spLocks/>
          </p:cNvSpPr>
          <p:nvPr/>
        </p:nvSpPr>
        <p:spPr>
          <a:xfrm>
            <a:off x="250908" y="4354546"/>
            <a:ext cx="2303761" cy="276999"/>
          </a:xfrm>
          <a:prstGeom prst="rect">
            <a:avLst/>
          </a:prstGeom>
          <a:noFill/>
        </p:spPr>
        <p:txBody>
          <a:bodyPr wrap="square" lIns="0" tIns="0" rIns="0" bIns="0" rtlCol="0">
            <a:spAutoFit/>
          </a:bodyPr>
          <a:lstStyle/>
          <a:p>
            <a:pPr defTabSz="685800">
              <a:defRPr/>
            </a:pPr>
            <a:r>
              <a:rPr lang="en-GB" sz="600" dirty="0">
                <a:solidFill>
                  <a:schemeClr val="bg1"/>
                </a:solidFill>
                <a:latin typeface="Arial"/>
              </a:rPr>
              <a:t>YouGov Consumer Duty Index 2025</a:t>
            </a:r>
          </a:p>
          <a:p>
            <a:pPr defTabSz="685800">
              <a:defRPr/>
            </a:pPr>
            <a:r>
              <a:rPr lang="en-GB" sz="600" dirty="0">
                <a:solidFill>
                  <a:schemeClr val="bg1"/>
                </a:solidFill>
                <a:latin typeface="Arial"/>
              </a:rPr>
              <a:t>Base: GB Nat Rep April 2024 n=8,280, October 2024 n=8,179, January 2025 n=8,330, April 2025: n=8,210, July 2025 n=8,055</a:t>
            </a:r>
          </a:p>
        </p:txBody>
      </p:sp>
    </p:spTree>
    <p:extLst>
      <p:ext uri="{BB962C8B-B14F-4D97-AF65-F5344CB8AC3E}">
        <p14:creationId xmlns:p14="http://schemas.microsoft.com/office/powerpoint/2010/main" val="112700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20" grpId="0" animBg="1"/>
    </p:bldLst>
  </p:timing>
</p:sld>
</file>

<file path=ppt/theme/theme1.xml><?xml version="1.0" encoding="utf-8"?>
<a:theme xmlns:a="http://schemas.openxmlformats.org/drawingml/2006/main" name="Office Theme">
  <a:themeElements>
    <a:clrScheme name="Spring">
      <a:dk1>
        <a:srgbClr val="002F5E"/>
      </a:dk1>
      <a:lt1>
        <a:srgbClr val="FEFFFF"/>
      </a:lt1>
      <a:dk2>
        <a:srgbClr val="44546A"/>
      </a:dk2>
      <a:lt2>
        <a:srgbClr val="E7E6E6"/>
      </a:lt2>
      <a:accent1>
        <a:srgbClr val="E8D600"/>
      </a:accent1>
      <a:accent2>
        <a:srgbClr val="E52A84"/>
      </a:accent2>
      <a:accent3>
        <a:srgbClr val="797979"/>
      </a:accent3>
      <a:accent4>
        <a:srgbClr val="0096FF"/>
      </a:accent4>
      <a:accent5>
        <a:srgbClr val="942092"/>
      </a:accent5>
      <a:accent6>
        <a:srgbClr val="011892"/>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YouGov">
  <a:themeElements>
    <a:clrScheme name="YouGov">
      <a:dk1>
        <a:srgbClr val="000000"/>
      </a:dk1>
      <a:lt1>
        <a:srgbClr val="FFFFFF"/>
      </a:lt1>
      <a:dk2>
        <a:srgbClr val="33415C"/>
      </a:dk2>
      <a:lt2>
        <a:srgbClr val="E6E8ED"/>
      </a:lt2>
      <a:accent1>
        <a:srgbClr val="FF412C"/>
      </a:accent1>
      <a:accent2>
        <a:srgbClr val="9F29FF"/>
      </a:accent2>
      <a:accent3>
        <a:srgbClr val="06A6EE"/>
      </a:accent3>
      <a:accent4>
        <a:srgbClr val="31CAA8"/>
      </a:accent4>
      <a:accent5>
        <a:srgbClr val="808DA5"/>
      </a:accent5>
      <a:accent6>
        <a:srgbClr val="FF2380"/>
      </a:accent6>
      <a:hlink>
        <a:srgbClr val="FF412C"/>
      </a:hlink>
      <a:folHlink>
        <a:srgbClr val="808DA5"/>
      </a:folHlink>
    </a:clrScheme>
    <a:fontScheme name="YouGov">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14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400" dirty="0" err="1" smtClean="0"/>
        </a:defPPr>
      </a:lstStyle>
    </a:txDef>
  </a:objectDefaults>
  <a:extraClrSchemeLst/>
  <a:custClrLst>
    <a:custClr name="White">
      <a:srgbClr val="FFFFFF"/>
    </a:custClr>
    <a:custClr name="Black">
      <a:srgbClr val="000000"/>
    </a:custClr>
    <a:custClr name="Stone gray 7">
      <a:srgbClr val="E6E8ED"/>
    </a:custClr>
    <a:custClr name="Stone gray 1">
      <a:srgbClr val="33415C"/>
    </a:custClr>
    <a:custClr name="Grapefruit">
      <a:srgbClr val="FF412C"/>
    </a:custClr>
    <a:custClr name="Plum">
      <a:srgbClr val="9F29FF"/>
    </a:custClr>
    <a:custClr name="Blueberry">
      <a:srgbClr val="06A6EE"/>
    </a:custClr>
    <a:custClr name="Avocado">
      <a:srgbClr val="31CAA8"/>
    </a:custClr>
    <a:custClr name="Stone gray 3">
      <a:srgbClr val="808DA5"/>
    </a:custClr>
    <a:custClr name="Pomegranate">
      <a:srgbClr val="FF2380"/>
    </a:custClr>
    <a:custClr>
      <a:srgbClr val="FFFFFF"/>
    </a:custClr>
    <a:custClr>
      <a:srgbClr val="FFFFFF"/>
    </a:custClr>
    <a:custClr name="Stone gray 6">
      <a:srgbClr val="CCD1DB"/>
    </a:custClr>
    <a:custClr name="Stone gray 2">
      <a:srgbClr val="616E90"/>
    </a:custClr>
    <a:custClr name="Grapefruit 60%">
      <a:srgbClr val="FF8D80"/>
    </a:custClr>
    <a:custClr name="Plum 60%">
      <a:srgbClr val="C57FFF"/>
    </a:custClr>
    <a:custClr name="Blueberry 60%">
      <a:srgbClr val="6ACAF5"/>
    </a:custClr>
    <a:custClr name="Avocado 60%">
      <a:srgbClr val="83DFCB"/>
    </a:custClr>
    <a:custClr name="Stone gray 4">
      <a:srgbClr val="99A4B7"/>
    </a:custClr>
    <a:custClr name="Pomegranate 60%">
      <a:srgbClr val="FF7BB3"/>
    </a:custClr>
    <a:custClr>
      <a:srgbClr val="FFFFFF"/>
    </a:custClr>
    <a:custClr>
      <a:srgbClr val="FFFFFF"/>
    </a:custClr>
    <a:custClr>
      <a:srgbClr val="FFFFFF"/>
    </a:custClr>
    <a:custClr>
      <a:srgbClr val="FFFFFF"/>
    </a:custClr>
    <a:custClr name="Grapefruit 80%">
      <a:srgbClr val="FF6756"/>
    </a:custClr>
    <a:custClr name="Plum 80%">
      <a:srgbClr val="B254FF"/>
    </a:custClr>
    <a:custClr name="Blueberry 80%">
      <a:srgbClr val="38B8F1"/>
    </a:custClr>
    <a:custClr name="Avocado 80%">
      <a:srgbClr val="5AD5B9"/>
    </a:custClr>
    <a:custClr name="Stone gray 5">
      <a:srgbClr val="B3BBC9"/>
    </a:custClr>
    <a:custClr name="Pomegranate 80%">
      <a:srgbClr val="FF4F99"/>
    </a:custClr>
    <a:custClr>
      <a:srgbClr val="FFFFFF"/>
    </a:custClr>
    <a:custClr>
      <a:srgbClr val="FFFFFF"/>
    </a:custClr>
    <a:custClr>
      <a:srgbClr val="FFFFFF"/>
    </a:custClr>
    <a:custClr>
      <a:srgbClr val="FFFFFF"/>
    </a:custClr>
    <a:custClr name="Grapefruit dark 1">
      <a:srgbClr val="E8281E"/>
    </a:custClr>
    <a:custClr name="Plum dark 1">
      <a:srgbClr val="8001D8"/>
    </a:custClr>
    <a:custClr name="Blueberry dark 1">
      <a:srgbClr val="006BDB"/>
    </a:custClr>
    <a:custClr name="Avocado dark 1">
      <a:srgbClr val="149678"/>
    </a:custClr>
    <a:custClr>
      <a:srgbClr val="FFFFFF"/>
    </a:custClr>
    <a:custClr name="Pomegranate dark 1">
      <a:srgbClr val="CD0E28"/>
    </a:custClr>
    <a:custClr name="Color has no name">
      <a:srgbClr val="FFFFFF"/>
    </a:custClr>
    <a:custClr name="Color has no name">
      <a:srgbClr val="FFFFFF"/>
    </a:custClr>
    <a:custClr>
      <a:srgbClr val="FFFFFF"/>
    </a:custClr>
    <a:custClr>
      <a:srgbClr val="FFFFFF"/>
    </a:custClr>
    <a:custClr name="Grapefruit dark 2">
      <a:srgbClr val="C20800"/>
    </a:custClr>
    <a:custClr name="Plum dark 2">
      <a:srgbClr val="6600AB"/>
    </a:custClr>
    <a:custClr name="Blueberry dark 2">
      <a:srgbClr val="003CAB"/>
    </a:custClr>
    <a:custClr name="Avocado dark 2">
      <a:srgbClr val="006B46"/>
    </a:custClr>
    <a:custClr>
      <a:srgbClr val="FFFFFF"/>
    </a:custClr>
    <a:custClr name="Pomegranate dark 2">
      <a:srgbClr val="A50115"/>
    </a:custClr>
  </a:custClrLst>
  <a:extLst>
    <a:ext uri="{05A4C25C-085E-4340-85A3-A5531E510DB2}">
      <thm15:themeFamily xmlns:thm15="http://schemas.microsoft.com/office/thememl/2012/main" name="YouGov Master Template-Rollout-240222" id="{58DF5ABF-5D36-46A8-8EB5-A270F85DF0AB}" vid="{BB8D1BFA-091D-43A6-96F5-8522A54FD90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YouGov">
    <a:dk1>
      <a:srgbClr val="000000"/>
    </a:dk1>
    <a:lt1>
      <a:srgbClr val="FFFFFF"/>
    </a:lt1>
    <a:dk2>
      <a:srgbClr val="33415C"/>
    </a:dk2>
    <a:lt2>
      <a:srgbClr val="E6E8ED"/>
    </a:lt2>
    <a:accent1>
      <a:srgbClr val="FF412C"/>
    </a:accent1>
    <a:accent2>
      <a:srgbClr val="9F29FF"/>
    </a:accent2>
    <a:accent3>
      <a:srgbClr val="06A6EE"/>
    </a:accent3>
    <a:accent4>
      <a:srgbClr val="31CAA8"/>
    </a:accent4>
    <a:accent5>
      <a:srgbClr val="808DA5"/>
    </a:accent5>
    <a:accent6>
      <a:srgbClr val="FF2380"/>
    </a:accent6>
    <a:hlink>
      <a:srgbClr val="FF412C"/>
    </a:hlink>
    <a:folHlink>
      <a:srgbClr val="808DA5"/>
    </a:folHlink>
  </a:clrScheme>
  <a:fontScheme name="YouGov">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YouGov">
    <a:dk1>
      <a:srgbClr val="000000"/>
    </a:dk1>
    <a:lt1>
      <a:srgbClr val="FFFFFF"/>
    </a:lt1>
    <a:dk2>
      <a:srgbClr val="33415C"/>
    </a:dk2>
    <a:lt2>
      <a:srgbClr val="E6E8ED"/>
    </a:lt2>
    <a:accent1>
      <a:srgbClr val="FF412C"/>
    </a:accent1>
    <a:accent2>
      <a:srgbClr val="9F29FF"/>
    </a:accent2>
    <a:accent3>
      <a:srgbClr val="06A6EE"/>
    </a:accent3>
    <a:accent4>
      <a:srgbClr val="31CAA8"/>
    </a:accent4>
    <a:accent5>
      <a:srgbClr val="808DA5"/>
    </a:accent5>
    <a:accent6>
      <a:srgbClr val="FF2380"/>
    </a:accent6>
    <a:hlink>
      <a:srgbClr val="FF412C"/>
    </a:hlink>
    <a:folHlink>
      <a:srgbClr val="808DA5"/>
    </a:folHlink>
  </a:clrScheme>
  <a:fontScheme name="YouGov">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9D0606AAC24C4BB39CD917748087AC" ma:contentTypeVersion="19" ma:contentTypeDescription="Create a new document." ma:contentTypeScope="" ma:versionID="f126e502fb38d41714195e36d803356f">
  <xsd:schema xmlns:xsd="http://www.w3.org/2001/XMLSchema" xmlns:xs="http://www.w3.org/2001/XMLSchema" xmlns:p="http://schemas.microsoft.com/office/2006/metadata/properties" xmlns:ns2="eec3f55b-a9b2-4102-a16c-8ff48ca4bb68" xmlns:ns3="cb2ae47a-b3ea-43a8-a652-f5d4c51bf437" xmlns:ns4="4e4aa9c8-e249-4689-a79c-5668e8fb8004" targetNamespace="http://schemas.microsoft.com/office/2006/metadata/properties" ma:root="true" ma:fieldsID="d51ea1e11a090eb2c6ccc72703da21ef" ns2:_="" ns3:_="" ns4:_="">
    <xsd:import namespace="eec3f55b-a9b2-4102-a16c-8ff48ca4bb68"/>
    <xsd:import namespace="cb2ae47a-b3ea-43a8-a652-f5d4c51bf437"/>
    <xsd:import namespace="4e4aa9c8-e249-4689-a79c-5668e8fb800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c3f55b-a9b2-4102-a16c-8ff48ca4bb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7ed0326-c9f1-4b81-a75c-020ae735218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2ae47a-b3ea-43a8-a652-f5d4c51bf43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e4aa9c8-e249-4689-a79c-5668e8fb8004"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43c4a6cd-2da3-4875-b1f0-367a1f43dd01}" ma:internalName="TaxCatchAll" ma:showField="CatchAllData" ma:web="4e4aa9c8-e249-4689-a79c-5668e8fb80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e4aa9c8-e249-4689-a79c-5668e8fb8004" xsi:nil="true"/>
    <lcf76f155ced4ddcb4097134ff3c332f xmlns="eec3f55b-a9b2-4102-a16c-8ff48ca4bb68">
      <Terms xmlns="http://schemas.microsoft.com/office/infopath/2007/PartnerControls"/>
    </lcf76f155ced4ddcb4097134ff3c332f>
  </documentManagement>
</p:properties>
</file>

<file path=customXml/item4.xml><?xml version="1.0" encoding="utf-8"?>
<TemplafySlideTemplateConfiguration><![CDATA[{"slideVersion":1,"isValidatorEnabled":false,"isLocked":false,"elementsMetadata":[],"slideId":"637815613234914679","enableDocumentContentUpdater":false,"version":"2.0"}]]></TemplafySlideTemplateConfiguration>
</file>

<file path=customXml/item5.xml><?xml version="1.0" encoding="utf-8"?>
<TemplafySlideFormConfiguration><![CDATA[{"formFields":[],"formDataEntries":[]}]]></TemplafySlideFormConfiguration>
</file>

<file path=customXml/item6.xml><?xml version="1.0" encoding="utf-8"?>
<TemplafySlideTemplateConfiguration><![CDATA[{"slideVersion":1,"isValidatorEnabled":false,"isLocked":false,"elementsMetadata":[],"slideId":"637815613234914679","enableDocumentContentUpdater":false,"version":"2.0"}]]></TemplafySlideTemplateConfiguration>
</file>

<file path=customXml/item7.xml><?xml version="1.0" encoding="utf-8"?>
<TemplafySlideFormConfiguration><![CDATA[{"formFields":[],"formDataEntries":[]}]]></TemplafySlideFormConfiguration>
</file>

<file path=customXml/item8.xml><?xml version="1.0" encoding="utf-8"?>
<TemplafySlideTemplateConfiguration><![CDATA[{"slideVersion":1,"isValidatorEnabled":false,"isLocked":false,"elementsMetadata":[],"slideId":"637815613234914679","enableDocumentContentUpdater":false,"version":"2.0"}]]></TemplafySlideTemplate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C250A862-7576-4077-8AF4-E90648B13D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c3f55b-a9b2-4102-a16c-8ff48ca4bb68"/>
    <ds:schemaRef ds:uri="cb2ae47a-b3ea-43a8-a652-f5d4c51bf437"/>
    <ds:schemaRef ds:uri="4e4aa9c8-e249-4689-a79c-5668e8fb80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3E6782-4A36-484A-906F-A2B65C324882}">
  <ds:schemaRefs>
    <ds:schemaRef ds:uri="http://schemas.microsoft.com/sharepoint/v3/contenttype/forms"/>
  </ds:schemaRefs>
</ds:datastoreItem>
</file>

<file path=customXml/itemProps3.xml><?xml version="1.0" encoding="utf-8"?>
<ds:datastoreItem xmlns:ds="http://schemas.openxmlformats.org/officeDocument/2006/customXml" ds:itemID="{F2F88D69-49CD-400E-82FA-6DCCB1A7316C}">
  <ds:schemaRefs>
    <ds:schemaRef ds:uri="http://www.w3.org/XML/1998/namespace"/>
    <ds:schemaRef ds:uri="8076fcf1-232e-4bb8-82d7-be813d3c855e"/>
    <ds:schemaRef ds:uri="http://purl.org/dc/dcmitype/"/>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purl.org/dc/terms/"/>
    <ds:schemaRef ds:uri="http://schemas.microsoft.com/office/2006/metadata/properties"/>
    <ds:schemaRef ds:uri="4e4aa9c8-e249-4689-a79c-5668e8fb8004"/>
    <ds:schemaRef ds:uri="198c72f6-7ae1-4eb8-b23e-e9d92a4ff1d4"/>
    <ds:schemaRef ds:uri="eec3f55b-a9b2-4102-a16c-8ff48ca4bb68"/>
  </ds:schemaRefs>
</ds:datastoreItem>
</file>

<file path=customXml/itemProps4.xml><?xml version="1.0" encoding="utf-8"?>
<ds:datastoreItem xmlns:ds="http://schemas.openxmlformats.org/officeDocument/2006/customXml" ds:itemID="{DADEFD3F-D5F3-4F86-8905-7601454C6FB8}">
  <ds:schemaRefs/>
</ds:datastoreItem>
</file>

<file path=customXml/itemProps5.xml><?xml version="1.0" encoding="utf-8"?>
<ds:datastoreItem xmlns:ds="http://schemas.openxmlformats.org/officeDocument/2006/customXml" ds:itemID="{4C664CBA-A505-44A3-9503-33659B222990}">
  <ds:schemaRefs/>
</ds:datastoreItem>
</file>

<file path=customXml/itemProps6.xml><?xml version="1.0" encoding="utf-8"?>
<ds:datastoreItem xmlns:ds="http://schemas.openxmlformats.org/officeDocument/2006/customXml" ds:itemID="{FF6EABCD-A812-457E-A5AB-FF1DA6245F54}">
  <ds:schemaRefs/>
</ds:datastoreItem>
</file>

<file path=customXml/itemProps7.xml><?xml version="1.0" encoding="utf-8"?>
<ds:datastoreItem xmlns:ds="http://schemas.openxmlformats.org/officeDocument/2006/customXml" ds:itemID="{69E5DFC9-A894-47D7-8EF0-30DE74FEA8E5}">
  <ds:schemaRefs/>
</ds:datastoreItem>
</file>

<file path=customXml/itemProps8.xml><?xml version="1.0" encoding="utf-8"?>
<ds:datastoreItem xmlns:ds="http://schemas.openxmlformats.org/officeDocument/2006/customXml" ds:itemID="{86D34A00-3B08-4D7D-9EC8-161B7FA937C9}">
  <ds:schemaRefs/>
</ds:datastoreItem>
</file>

<file path=customXml/itemProps9.xml><?xml version="1.0" encoding="utf-8"?>
<ds:datastoreItem xmlns:ds="http://schemas.openxmlformats.org/officeDocument/2006/customXml" ds:itemID="{2D500302-D56B-48EC-871C-F56E249436D5}">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1970</TotalTime>
  <Words>2281</Words>
  <Application>Microsoft Office PowerPoint</Application>
  <PresentationFormat>On-screen Show (16:9)</PresentationFormat>
  <Paragraphs>430</Paragraphs>
  <Slides>31</Slides>
  <Notes>30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Arial</vt:lpstr>
      <vt:lpstr>Aptos</vt:lpstr>
      <vt:lpstr>BLK Fort</vt:lpstr>
      <vt:lpstr>Arial Black</vt:lpstr>
      <vt:lpstr>Graphik Bold</vt:lpstr>
      <vt:lpstr>Calibri</vt:lpstr>
      <vt:lpstr>Office Theme</vt:lpstr>
      <vt:lpstr>YouGov</vt:lpstr>
      <vt:lpstr>How well is the financial services industry responding to consumer duty?</vt:lpstr>
      <vt:lpstr>Mind the Gap: Evaluating Financial Services Response to Consumer Duty</vt:lpstr>
      <vt:lpstr>PowerPoint Presentation</vt:lpstr>
      <vt:lpstr>Tracking Consumer Duty:  YouGov’s Approach</vt:lpstr>
      <vt:lpstr>PowerPoint Presentation</vt:lpstr>
      <vt:lpstr>PowerPoint Presentation</vt:lpstr>
      <vt:lpstr>PowerPoint Presentation</vt:lpstr>
      <vt:lpstr>How is the financial services industry responding  to Consumer Duty? Tracking progress over time</vt:lpstr>
      <vt:lpstr>PowerPoint Presentation</vt:lpstr>
      <vt:lpstr>PowerPoint Presentation</vt:lpstr>
      <vt:lpstr>PowerPoint Presentation</vt:lpstr>
      <vt:lpstr>PowerPoint Presentation</vt:lpstr>
      <vt:lpstr>PowerPoint Presentation</vt:lpstr>
      <vt:lpstr>Digging deeper: Younger consumers cite profit over people; Transparency &amp; care must be evident </vt:lpstr>
      <vt:lpstr>PowerPoint Presentation</vt:lpstr>
      <vt:lpstr>Are the needs of vulnerable customers being met?</vt:lpstr>
      <vt:lpstr>PowerPoint Presentation</vt:lpstr>
      <vt:lpstr>PowerPoint Presentation</vt:lpstr>
      <vt:lpstr>PowerPoint Presentation</vt:lpstr>
      <vt:lpstr>PowerPoint Presentation</vt:lpstr>
      <vt:lpstr>With a third of potentially vulnerable consumers uncomfortable asking for reasonable adjustments. The onus is on FS providers to pro-actively offer them</vt:lpstr>
      <vt:lpstr>PowerPoint Presentation</vt:lpstr>
      <vt:lpstr>AI in Financial Services:  Balancing Innovation with Consumer Duty.</vt:lpstr>
      <vt:lpstr>PowerPoint Presentation</vt:lpstr>
      <vt:lpstr>The Trust Gap: Discomfort with AI creates Consumer Duty risk, as firms must ensure customers understand advice, trust outcomes, and feel supported.</vt:lpstr>
      <vt:lpstr>Digging deeper into the trust gap:  Why consumers are uncomfortable with AI</vt:lpstr>
      <vt:lpstr>Human support remains critical for trust and compliance with Consumer Duty</vt:lpstr>
      <vt:lpstr>Consumers see AI as a support tool, not a substitute for human interaction, enhancing decision-making and helping tailor products to individual needs.</vt:lpstr>
      <vt:lpstr>Mind the gap:  Building trust and confidence in AI driven advice</vt:lpstr>
      <vt:lpstr>Learning Outcomes</vt:lpstr>
      <vt:lpstr>PowerPoint Presentation</vt:lpstr>
    </vt:vector>
  </TitlesOfParts>
  <Company>Cohesion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Seat Three</dc:creator>
  <cp:lastModifiedBy>Daniela Ghidini - TFI Lodestar</cp:lastModifiedBy>
  <cp:revision>20</cp:revision>
  <dcterms:created xsi:type="dcterms:W3CDTF">2017-07-17T11:04:18Z</dcterms:created>
  <dcterms:modified xsi:type="dcterms:W3CDTF">2025-11-13T16:13:15Z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0x010100499D0606AAC24C4BB39CD917748087AC</vt:lpwstr>
  </property>
  <property fmtid="{D5CDD505-2E9C-101B-9397-08002B2CF9AE}" pid="3" name="MediaServiceImageTags">
    <vt:lpwstr/>
  </property>
</Properties>
</file>