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7" r:id="rId4"/>
  </p:sldMasterIdLst>
  <p:notesMasterIdLst>
    <p:notesMasterId r:id="rId29"/>
  </p:notesMasterIdLst>
  <p:sldIdLst>
    <p:sldId id="268" r:id="rId5"/>
    <p:sldId id="291" r:id="rId6"/>
    <p:sldId id="260" r:id="rId7"/>
    <p:sldId id="265" r:id="rId8"/>
    <p:sldId id="273" r:id="rId9"/>
    <p:sldId id="264" r:id="rId10"/>
    <p:sldId id="263" r:id="rId11"/>
    <p:sldId id="289" r:id="rId12"/>
    <p:sldId id="269" r:id="rId13"/>
    <p:sldId id="281" r:id="rId14"/>
    <p:sldId id="279" r:id="rId15"/>
    <p:sldId id="280" r:id="rId16"/>
    <p:sldId id="270" r:id="rId17"/>
    <p:sldId id="274" r:id="rId18"/>
    <p:sldId id="275" r:id="rId19"/>
    <p:sldId id="282" r:id="rId20"/>
    <p:sldId id="276" r:id="rId21"/>
    <p:sldId id="286" r:id="rId22"/>
    <p:sldId id="283" r:id="rId23"/>
    <p:sldId id="271" r:id="rId24"/>
    <p:sldId id="284" r:id="rId25"/>
    <p:sldId id="277" r:id="rId26"/>
    <p:sldId id="287" r:id="rId27"/>
    <p:sldId id="288" r:id="rId28"/>
  </p:sldIdLst>
  <p:sldSz cx="9144000" cy="5143500" type="screen16x9"/>
  <p:notesSz cx="6858000" cy="9144000"/>
  <p:embeddedFontLst>
    <p:embeddedFont>
      <p:font typeface="Bierstadt" panose="020B00040202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9">
          <p15:clr>
            <a:srgbClr val="A4A3A4"/>
          </p15:clr>
        </p15:guide>
        <p15:guide id="2">
          <p15:clr>
            <a:srgbClr val="A4A3A4"/>
          </p15:clr>
        </p15:guide>
        <p15:guide id="3" orient="horz" pos="3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05F"/>
    <a:srgbClr val="FFFFFF"/>
    <a:srgbClr val="C82956"/>
    <a:srgbClr val="87C9E8"/>
    <a:srgbClr val="D2EA8E"/>
    <a:srgbClr val="FFFD78"/>
    <a:srgbClr val="D6D2C4"/>
    <a:srgbClr val="0A121F"/>
    <a:srgbClr val="009FE3"/>
    <a:srgbClr val="622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/>
    <p:restoredTop sz="91497"/>
  </p:normalViewPr>
  <p:slideViewPr>
    <p:cSldViewPr snapToGrid="0" snapToObjects="1">
      <p:cViewPr varScale="1">
        <p:scale>
          <a:sx n="76" d="100"/>
          <a:sy n="76" d="100"/>
        </p:scale>
        <p:origin x="904" y="60"/>
      </p:cViewPr>
      <p:guideLst>
        <p:guide orient="horz" pos="929"/>
        <p:guide/>
        <p:guide orient="horz" pos="3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Ghidini - TFI Lodestar" userId="19874b5f-d719-4a41-ad34-fbf54a3885c7" providerId="ADAL" clId="{B7ABDCD7-F197-48A3-93C1-166B4FBB12F8}"/>
    <pc:docChg chg="delSld">
      <pc:chgData name="Daniela Ghidini - TFI Lodestar" userId="19874b5f-d719-4a41-ad34-fbf54a3885c7" providerId="ADAL" clId="{B7ABDCD7-F197-48A3-93C1-166B4FBB12F8}" dt="2025-11-13T16:12:54.610" v="0" actId="2696"/>
      <pc:docMkLst>
        <pc:docMk/>
      </pc:docMkLst>
      <pc:sldChg chg="del">
        <pc:chgData name="Daniela Ghidini - TFI Lodestar" userId="19874b5f-d719-4a41-ad34-fbf54a3885c7" providerId="ADAL" clId="{B7ABDCD7-F197-48A3-93C1-166B4FBB12F8}" dt="2025-11-13T16:12:54.610" v="0" actId="2696"/>
        <pc:sldMkLst>
          <pc:docMk/>
          <pc:sldMk cId="2450498852" sldId="29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60-3B44-8E8D-7EBE7E12D9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60-3B44-8E8D-7EBE7E12D9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60-3B44-8E8D-7EBE7E12D9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60-3B44-8E8D-7EBE7E12D9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60-3B44-8E8D-7EBE7E12D98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460-3B44-8E8D-7EBE7E12D985}"/>
              </c:ext>
            </c:extLst>
          </c:dPt>
          <c:cat>
            <c:strRef>
              <c:f>Sheet1!$A$2:$A$7</c:f>
              <c:strCache>
                <c:ptCount val="6"/>
                <c:pt idx="0">
                  <c:v>Give you up</c:v>
                </c:pt>
                <c:pt idx="1">
                  <c:v>Let you down</c:v>
                </c:pt>
                <c:pt idx="2">
                  <c:v>Run around &amp; desert you</c:v>
                </c:pt>
                <c:pt idx="3">
                  <c:v>Make you cry</c:v>
                </c:pt>
                <c:pt idx="4">
                  <c:v>Say goodbye</c:v>
                </c:pt>
                <c:pt idx="5">
                  <c:v>Tell a lie &amp; hurt you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0.38</c:v>
                </c:pt>
                <c:pt idx="1">
                  <c:v>0.17</c:v>
                </c:pt>
                <c:pt idx="2">
                  <c:v>0.05</c:v>
                </c:pt>
                <c:pt idx="3">
                  <c:v>0.05</c:v>
                </c:pt>
                <c:pt idx="4">
                  <c:v>0.16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1-454C-87F4-6A8089503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02566983891151"/>
          <c:y val="0.11107342442250068"/>
          <c:w val="0.34281548236045051"/>
          <c:h val="0.79336171537866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8:26.95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24575,'0'15'-8191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9:25.7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1363 119 24575,'-53'-1'0,"-96"-12"0,44-10 0,66 13 0,-69-9 0,95 17 0,1 0 0,-1-1 0,1-1 0,0 0 0,-13-5 0,-12-5 0,23 10 0,1 1 0,-1 0 0,0 1 0,-1 1 0,1 0 0,0 1 0,-27 3 0,15 0 0,0 2 0,1 1 0,-35 13 0,50-15 0,1 1 0,0 0 0,0 0 0,1 1 0,-9 7 0,8-6 0,0 0 0,0-1 0,0 0 0,-15 6 0,10-6 0,0 2 0,0-1 0,1 2 0,0 0 0,1 0 0,-23 22 0,14-8 0,0 1 0,-26 39 0,30-32 0,14-25 0,0 0 0,-1 0 0,1 0 0,-1-1 0,0 1 0,-9 8 0,9-10 0,-9 7 0,1 1 0,-14 16 0,22-23 0,1 0 0,-1 0 0,1 1 0,0 0 0,1-1 0,-1 1 0,1 0 0,0 0 0,-1 10 0,-13 66 0,-12 89 0,25 92 0,5-140 0,-3-97 0,2 0 0,1 0 0,9 40 0,-8-47 0,0 0 0,-1 33 0,-1-33 0,0-1 0,0 0 0,6 22 0,-3-22 0,-3-12 0,1 0 0,-1 0 0,1-1 0,-1 1 0,2 0 0,-1-1 0,1 0 0,0 1 0,0-1 0,0 0 0,0 0 0,8 7 0,8 9 0,21 27 0,-24-28 0,0-1 0,24 22 0,7 8 0,-34-34 0,0-1 0,16 13 0,-20-21 0,0-1 0,0 1 0,17 6 0,19 11 0,-32-15 0,1 0 0,1-1 0,-1 0 0,1-2 0,1 0 0,-1 0 0,1-1 0,23 2 0,11-1 0,69-4 0,-100-1 0,-10-1 0,-1 0 0,1-1 0,-1 0 0,0 0 0,1-1 0,-1 0 0,0 0 0,0-1 0,-1 0 0,12-9 0,16-7 0,11-7 0,-34 18 0,1 2 0,0-1 0,16-5 0,-22 11 0,-1-1 0,0 0 0,0 1 0,0-2 0,0 1 0,-1-1 0,1 0 0,-1 0 0,0 0 0,5-6 0,1 0 0,0 0 0,1 0 0,0 1 0,22-12 0,-19 13 0,-1-2 0,0 1 0,16-16 0,-17 12 0,-7 7 0,-1 0 0,1 1 0,0 0 0,0 0 0,0 0 0,1 1 0,0 0 0,8-4 0,-11 6 0,-1 0 0,1 0 0,-1 0 0,0 0 0,0-1 0,0 0 0,0 1 0,0-1 0,0 0 0,3-6 0,22-39 0,-18 29 0,0 3-1365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9:32.62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1246 94 24575,'-50'2'0,"-40"-2"0,80-1 0,0 0 0,0 0 0,0-1 0,1-1 0,-1 1 0,-14-8 0,-1 0 0,0 1 0,-46-10 0,-8-3 0,64 18 0,0 0 0,0 1 0,0 1 0,0 1 0,-1 0 0,1 0 0,-19 3 0,-106 21 0,126-19 0,0 0 0,0 1 0,1 1 0,-17 9 0,-24 11 0,48-24 0,0 1 0,1 0 0,-1 0 0,1 0 0,0 1 0,0-1 0,0 1 0,1 1 0,-1-1 0,1 1 0,0-1 0,0 1 0,1 0 0,0 1 0,-5 7 0,-5 9 0,5-11 0,1 0 0,-1 1 0,1 0 0,-8 19 0,-19 48 0,22-53 0,0 1 0,2 0 0,-10 41 0,-2 63 0,11-75 0,8-43 0,0-1 0,1 1 0,0 0 0,1 0 0,0 0 0,1 0 0,4 25 0,-2-26 0,1 0 0,0 0 0,8 18 0,-9-26 0,0-1 0,0 1 0,0-1 0,0 0 0,1 0 0,-1 0 0,1 0 0,0 0 0,-1-1 0,1 1 0,1-1 0,-1 0 0,0 0 0,0 0 0,6 2 0,24 10 0,69 18 0,-30-11 0,-49-13 0,29 6 0,-44-12 0,1-1 0,0 0 0,0-1 0,-1 0 0,1 0 0,0-1 0,9-2 0,10-2 0,-15 3 0,0 0 0,0-1 0,0 0 0,0-1 0,0-1 0,-1 0 0,0 0 0,14-9 0,2-4 0,1 2 0,1 1 0,51-18 0,-52 21 0,-22 10 0,-1 0 0,1 0 0,-1 1 0,1 0 0,0 0 0,-1 1 0,1 0 0,0 0 0,-1 0 0,12 3 0,5 2 0,38 14 0,-33-10 0,-18-5 0,1 0 0,-1 1 0,0 0 0,-1 1 0,1 0 0,-1 0 0,-1 1 0,1 0 0,-1 1 0,0 0 0,-1 0 0,13 17 0,-13-17 0,0 0 0,15 11 0,-16-14 0,-1-1 0,1 1 0,-1 0 0,0 1 0,0-1 0,-1 1 0,7 12 0,28 68 0,-35-74 0,0 0 0,-1 0 0,-1 1 0,0-1 0,1 21 0,-5-10 0,0 0 0,-2-1 0,0 1 0,-14 39 0,4-12 0,5-23 0,-17 40 0,14-39 0,-9 31 0,18-51 0,-6 27 0,-7 37 0,15-66 0,0 0 0,-1-1 0,0 1 0,0 0 0,0-1 0,-1 1 0,0-1 0,0 0 0,-6 8 0,-4 2 0,-22 22 0,21-24 0,-19 25 0,23-26 0,-1 0 0,0-1 0,-1 0 0,-12 9 0,12-11 0,1 0 0,0 1 0,1 0 0,-17 23 0,18-23 0,0 0 0,0 0 0,-1 0 0,-1-1 0,0-1 0,-17 11 0,-20 17 0,40-29 0,0-1 0,-1 1 0,0-2 0,0 1 0,-1-1 0,1 0 0,-1-1 0,0-1 0,0 1 0,-1-1 0,1-1 0,0 0 0,-1 0 0,0-1 0,-12-1 0,-6 2 0,-45 7 0,44-4 0,-42 1 0,51-6 0,5 1 0,0-1 0,-23-3 0,34 2 0,0 0 0,-1-1 0,1 1 0,0-1 0,0 0 0,0 0 0,1-1 0,-1 1 0,0-1 0,1 0 0,-6-5 0,-20-17 0,-2 2 0,-53-30 0,4 3 0,76 47 0,0-1 0,0 0 0,1-1 0,-1 1 0,1-1 0,1 0 0,-1 0 0,-5-9 0,-18-48 0,19 44 0,5 10-273,1-1 0,0 0 0,0 1 0,-1-12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9:37.6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1684 24575,'0'-56'0,"14"-112"0,19-61 0,-12 103 0,0 1 0,-19 103 0,13-92 0,-12 97 0,0 0 0,2 0 0,0 0 0,11-24 0,93-176 0,-98 191 0,9-33 0,-13 38 0,0 0 0,1 1 0,11-20 0,-11 24 0,-1 1 0,7-25 0,-8 22 0,14-27 0,-16 37 0,2-3 0,0-1 0,-1 1 0,8-26 0,-11 30 0,1-1 0,0 1 0,1-1 0,-1 1 0,1 0 0,1 1 0,8-12 0,0 0 0,-4 2 0,-9 16 0,0-1 0,1 0 0,-1 1 0,0-1 0,0 1 0,1-1 0,-1 0 0,0 1 0,0-1 0,0 0 0,0 1 0,0-1 0,0 0 0,0 1 0,0-1 0,0 0 0,0 1 0,0-1 0,-1 0 0,1 1 0,0-1 0,0 1 0,-1-2 0,0 4 0,0 0 0,0 0 0,0 0 0,0 0 0,0 1 0,0-1 0,1 0 0,-1 0 0,1 1 0,0 2 0,0 0 0,0 1 0,1-1 0,0 0 0,0 1 0,0-1 0,1 0 0,-1 0 0,5 9 0,26 41 0,-1-2 0,-27-44 0,5 12 0,1-1 0,0 0 0,1 0 0,23 28 0,-10-16 0,23 39 0,-26-37 0,32 32 0,-25-32 0,-23-28 0,1 1 0,-1-1 0,0 1 0,0 0 0,0 0 0,3 9 0,1 4 0,0-1 0,2 0 0,0 0 0,1-1 0,18 21 0,-23-30 0,0 1 0,-1-1 0,0 1 0,-1 0 0,0 1 0,-1-1 0,5 18 0,-1 4 0,5 43 0,-11-65 0,1 0 0,-1-1 0,2 0 0,-1 0 0,6 9 0,11 32 0,41 161 0,-57-188 0,-1-1 0,-1 1 0,0 0 0,-5 44 0,2-33 0,2 37 0,0-65-170,0 1-1,1-1 0,-1 0 1,1 0-1,0 0 0,1-1 1,3 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9:05.6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24534,'159'3038'0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8:42.3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1272 0 24575,'-25'1'0,"-35"6"0,6-1 0,-218 5 0,196-1 0,-7 1 0,61-10 0,-1 0 0,1 2 0,0 0 0,-1 2 0,-23 7 0,35-6 0,0-1 0,-17 13 0,-9 4 0,15-11 0,0 1 0,-38 30 0,51-35 0,0 1 0,1 0 0,0 0 0,1 1 0,0 0 0,0 0 0,1 1 0,-9 18 0,-9 19 0,15-29 0,0-1 0,1 2 0,-8 27 0,8-21 0,-1-1 0,-1 0 0,-25 42 0,19-38 0,-22 56 0,37-82 0,-4 12 0,0 0 0,1 1 0,0 0 0,1 0 0,-1 27 0,-11 101 0,9-99 0,-19 109 0,17-100 0,2-18 0,-2 60 0,9 673 0,0-743 0,2 0 0,9 39 0,-8-43 0,7 18 0,-8-27 0,1 1 0,1 17 0,-1-10 0,0 1 0,1 0 0,1-1 0,1 0 0,1 0 0,1-1 0,18 31 0,-5-6 0,-17-33 0,0 1 0,1-1 0,8 11 0,1-3 0,21 19 0,-20-22 0,23 30 0,-29-33 0,1 0 0,0-1 0,1 0 0,0-1 0,0-1 0,22 14 0,-8-8 0,1-1 0,46 18 0,-59-28 0,0-1 0,0-1 0,0 0 0,1 0 0,22 0 0,76-5 0,-38-1 0,10 4 0,89-2 0,-152-1 0,-1-2 0,1 0 0,0-1 0,-1 0 0,0-2 0,38-18 0,-46 20 0,-1 1 0,1 0 0,0 1 0,0 0 0,21 0 0,18-5 0,-40 5 0,-1 0 0,0 0 0,0-1 0,0 0 0,-1-1 0,1-1 0,-1 0 0,0 0 0,-1-1 0,0 0 0,10-9 0,-11 9 66,0 1 0,0 1 0,0-1 0,17-7 0,-15 8-631,0-1 0,16-11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8:44.8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 24575,'58'-1'0,"66"3"0,-68 8 0,-42-6 0,0-1 0,17 2 0,259-3 0,-149-4 0,-91 0 209,-31 1-524,0 0 0,1 1 0,-1 1 1,31 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8:59.54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97 0 24575,'0'391'0,"-1"-370"0,-1-1 0,-6 27 0,-2 19 0,-2 40 0,5-53 0,0 63 0,7-43 0,-12 101 0,7-142 0,-14 83 0,13-81 0,2 0 0,2 1 0,1-1 0,4 39 0,-1 5 0,-2 962 0,2-1015 0,1 0 0,2 1 0,0-1 0,17 46 0,-5-17 0,23 78 0,-36-122 0,1-1 0,-1 0 0,2 0 0,7 10 0,14 24 0,-25-38 0,1 0 0,0 0 0,0-1 0,1 1 0,0-1 0,-1 0 0,1 0 0,1-1 0,4 4 0,45 27 0,-34-22 0,-13-9 0,0 0 0,0 0 0,0 0 0,1-1 0,-1 0 0,1 0 0,-1-1 0,13 1 0,67-4 0,-42 0 0,613 2 0,-642-2 0,-1 0 0,0-1 0,0 0 0,-1-1 0,1-1 0,-1 0 0,0-1 0,25-15 0,-29 14 0,0 0 0,-1-1 0,0 1 0,-1-2 0,1 1 0,8-14 0,8-6 0,-20 23-273,-1-1 0,1 0 0,-1 0 0,4-7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9:01.48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24575,'767'0'-1365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9:13.82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0 706 24575,'2'-14'0,"-1"-1"0,2 1 0,0 0 0,5-15 0,-3 14 0,15-50 0,6-21 0,-21 71 0,0 0 0,1 0 0,1 1 0,0 0 0,11-17 0,7-12 0,-13 19 0,-1-2 0,-1 0 0,-1 0 0,-1-1 0,5-34 0,-13 59 0,1-1 0,-1 1 0,1-1 0,0 1 0,0 0 0,0 0 0,0-1 0,0 1 0,0 0 0,1 0 0,-1 0 0,1 0 0,-1 0 0,1 1 0,0-1 0,0 0 0,0 1 0,3-3 0,2 1 0,0 0 0,0 0 0,0 1 0,12-4 0,18-5 0,-14 1 0,1 1 0,0 1 0,41-8 0,-54 14 0,0 1 0,0 0 0,0 0 0,1 2 0,-1-1 0,0 2 0,0-1 0,0 1 0,-1 1 0,21 7 0,0 2 0,1-1 0,0-1 0,36 5 0,-8-8 0,19 4 0,-60-7 0,0 0 0,29 12 0,-42-13 0,1 0 0,-1 1 0,0-1 0,0 1 0,0 1 0,-1-1 0,1 1 0,-1 0 0,0 0 0,6 9 0,-1-2 0,0-1 0,11 10 0,-14-16 0,-1 1 0,-1-1 0,1 1 0,-1 0 0,0 0 0,0 1 0,-1-1 0,1 1 0,-2 0 0,1 0 0,-1 1 0,4 10 0,-5-10 0,0 0 0,1-1 0,-1 1 0,2-1 0,-1 1 0,1-1 0,1 0 0,5 7 0,0 2 0,-2-1 0,-1 1 0,-1 0 0,0 0 0,6 32 0,-11-42 0,3 11 0,1 34 0,-4-39 0,0 0 0,0 0 0,1 0 0,1 0 0,6 18 0,-3-11 0,0-1 0,-1 1 0,-1 0 0,0 0 0,1 29 0,-6 101 0,-1-60 0,1-12 0,2 85 0,11-93 0,-8-51 0,-1 1 0,1 22 0,-3-34 0,-1 1 0,0 0 0,-1-1 0,0 1 0,0-1 0,0 1 0,-1-1 0,0 0 0,-1 0 0,0 1 0,0-2 0,0 1 0,-5 7 0,5-9-195,0 1 0,1 0 0,-1 0 0,1 0 0,0 0 0,-1 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9:17.0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24575,'0'440'0,"2"-401"0,8 45 0,-5-44 0,1 40 0,-7 441 0,2-502 0,1 0 0,6 29 0,-3-26 0,2 32 0,-6 116 148,-2-95-1661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5:19:18.07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C94DE-C6E9-2042-A7A2-1F8381175D7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9E58A-313B-194B-A18B-5EEF949C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7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6C90E-351F-16E8-C1D8-7E37F9141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9" y="151"/>
            <a:ext cx="9143461" cy="51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/Prom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4E0A4-BBD7-690E-DF12-1DE4BCC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" y="1556"/>
            <a:ext cx="9145965" cy="5141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9" y="597756"/>
            <a:ext cx="8253641" cy="1082902"/>
          </a:xfrm>
        </p:spPr>
        <p:txBody>
          <a:bodyPr anchor="t">
            <a:normAutofit/>
          </a:bodyPr>
          <a:lstStyle>
            <a:lvl1pPr>
              <a:lnSpc>
                <a:spcPts val="3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629" y="1680658"/>
            <a:ext cx="8253641" cy="628097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2000">
                <a:solidFill>
                  <a:srgbClr val="FFFF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542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/Prom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4E0A4-BBD7-690E-DF12-1DE4BCC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8" y="1556"/>
            <a:ext cx="9145964" cy="5141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629" y="597755"/>
            <a:ext cx="5101771" cy="1707638"/>
          </a:xfrm>
        </p:spPr>
        <p:txBody>
          <a:bodyPr anchor="b">
            <a:normAutofit/>
          </a:bodyPr>
          <a:lstStyle>
            <a:lvl1pPr>
              <a:lnSpc>
                <a:spcPts val="3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629" y="2570169"/>
            <a:ext cx="4187371" cy="628097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2000">
                <a:solidFill>
                  <a:srgbClr val="FFFF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89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om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6C90E-351F-16E8-C1D8-7E37F9141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9" y="151"/>
            <a:ext cx="9143461" cy="5140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608" y="2739740"/>
            <a:ext cx="8674784" cy="632544"/>
          </a:xfrm>
        </p:spPr>
        <p:txBody>
          <a:bodyPr anchor="t">
            <a:normAutofit/>
          </a:bodyPr>
          <a:lstStyle>
            <a:lvl1pPr algn="ctr">
              <a:lnSpc>
                <a:spcPts val="3100"/>
              </a:lnSpc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608" y="1796375"/>
            <a:ext cx="8674784" cy="568806"/>
          </a:xfrm>
        </p:spPr>
        <p:txBody>
          <a:bodyPr anchor="b">
            <a:normAutofit/>
          </a:bodyPr>
          <a:lstStyle>
            <a:lvl1pPr marL="0" indent="0" algn="ctr">
              <a:lnSpc>
                <a:spcPts val="2500"/>
              </a:lnSpc>
              <a:buNone/>
              <a:defRPr sz="24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5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100"/>
              </a:lnSpc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2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351" y="273844"/>
            <a:ext cx="851337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351" y="1369219"/>
            <a:ext cx="8513379" cy="306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9B001-A669-913B-4430-1B8A3A80C1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6310" b="6310"/>
          <a:stretch/>
        </p:blipFill>
        <p:spPr>
          <a:xfrm>
            <a:off x="0" y="4704809"/>
            <a:ext cx="9144000" cy="4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5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2" r:id="rId3"/>
    <p:sldLayoutId id="2147483714" r:id="rId4"/>
    <p:sldLayoutId id="2147483709" r:id="rId5"/>
  </p:sldLayoutIdLst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customXml" Target="../ink/ink6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7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0.png"/><Relationship Id="rId19" Type="http://schemas.openxmlformats.org/officeDocument/2006/relationships/customXml" Target="../ink/ink9.xml"/><Relationship Id="rId4" Type="http://schemas.openxmlformats.org/officeDocument/2006/relationships/image" Target="../media/image70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53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27AD2-DBA4-258D-BA47-17AF55A9C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7E039C-34EC-89E8-79C8-65479491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9" y="597755"/>
            <a:ext cx="5101771" cy="1707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Moral Operating System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FFFCA85-2572-46F4-7BCD-18431447A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29" y="2570169"/>
            <a:ext cx="4187371" cy="62809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Develop your self-esteem</a:t>
            </a:r>
          </a:p>
        </p:txBody>
      </p:sp>
    </p:spTree>
    <p:extLst>
      <p:ext uri="{BB962C8B-B14F-4D97-AF65-F5344CB8AC3E}">
        <p14:creationId xmlns:p14="http://schemas.microsoft.com/office/powerpoint/2010/main" val="3202103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26EEB-6F66-6FFF-CC7D-CEF1E8BE0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4B6D99-80CD-F4BC-FE7E-13C995F814F0}"/>
              </a:ext>
            </a:extLst>
          </p:cNvPr>
          <p:cNvSpPr txBox="1"/>
          <p:nvPr/>
        </p:nvSpPr>
        <p:spPr>
          <a:xfrm>
            <a:off x="328977" y="839805"/>
            <a:ext cx="7062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You are no better and no worse than anyone else.</a:t>
            </a:r>
          </a:p>
        </p:txBody>
      </p:sp>
    </p:spTree>
    <p:extLst>
      <p:ext uri="{BB962C8B-B14F-4D97-AF65-F5344CB8AC3E}">
        <p14:creationId xmlns:p14="http://schemas.microsoft.com/office/powerpoint/2010/main" val="422142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317E6-FC45-1E41-295F-482BC387A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17BDA1-4033-060A-A324-75932A6B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9" y="597755"/>
            <a:ext cx="5101771" cy="1707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Moral Operating System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B4E86E8-7C87-D305-69D6-0E845F55F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29" y="2570169"/>
            <a:ext cx="4187371" cy="62809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Develop your self-esteem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Understand your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129088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A98B-A6BC-AF39-A158-544F3641C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2244-B43E-AC37-2E3B-D5B0D860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Vulnerabilities – Psychological Patterns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932878-20DC-15B4-7F53-C98676074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088451"/>
              </p:ext>
            </p:extLst>
          </p:nvPr>
        </p:nvGraphicFramePr>
        <p:xfrm>
          <a:off x="440867" y="1268016"/>
          <a:ext cx="7682594" cy="28621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1297">
                  <a:extLst>
                    <a:ext uri="{9D8B030D-6E8A-4147-A177-3AD203B41FA5}">
                      <a16:colId xmlns:a16="http://schemas.microsoft.com/office/drawing/2014/main" val="3037242876"/>
                    </a:ext>
                  </a:extLst>
                </a:gridCol>
                <a:gridCol w="3841297">
                  <a:extLst>
                    <a:ext uri="{9D8B030D-6E8A-4147-A177-3AD203B41FA5}">
                      <a16:colId xmlns:a16="http://schemas.microsoft.com/office/drawing/2014/main" val="646812458"/>
                    </a:ext>
                  </a:extLst>
                </a:gridCol>
              </a:tblGrid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Potential vulnerability</a:t>
                      </a:r>
                    </a:p>
                  </a:txBody>
                  <a:tcPr marL="900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How this might show up</a:t>
                      </a:r>
                    </a:p>
                  </a:txBody>
                  <a:tcPr marL="90000" anchor="ctr">
                    <a:solidFill>
                      <a:srgbClr val="0130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26275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Over-agreeable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When have I agreed to something which didn’t sit right with me?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1130230636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Desire to belong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When have I stayed silent or gone along just to fit in?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3979750411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Desire to succeed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Where am I most tempted to cut corners?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557357305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Difficulty admitting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istakes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How do I usually respond when I realise I have erred?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30796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2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60855-2E96-6E4B-BFCA-51F399A23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1C56-F1D4-C7FF-CDBA-A4508630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Vulnerabilities – Situational Pressures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735477-AE77-AF11-BC7F-0175ACEA0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22773"/>
              </p:ext>
            </p:extLst>
          </p:nvPr>
        </p:nvGraphicFramePr>
        <p:xfrm>
          <a:off x="482933" y="1268016"/>
          <a:ext cx="7682594" cy="28621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1297">
                  <a:extLst>
                    <a:ext uri="{9D8B030D-6E8A-4147-A177-3AD203B41FA5}">
                      <a16:colId xmlns:a16="http://schemas.microsoft.com/office/drawing/2014/main" val="3037242876"/>
                    </a:ext>
                  </a:extLst>
                </a:gridCol>
                <a:gridCol w="3841297">
                  <a:extLst>
                    <a:ext uri="{9D8B030D-6E8A-4147-A177-3AD203B41FA5}">
                      <a16:colId xmlns:a16="http://schemas.microsoft.com/office/drawing/2014/main" val="646812458"/>
                    </a:ext>
                  </a:extLst>
                </a:gridCol>
              </a:tblGrid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Potential Vulnerability</a:t>
                      </a:r>
                    </a:p>
                  </a:txBody>
                  <a:tcPr marL="900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How this might show up</a:t>
                      </a:r>
                    </a:p>
                  </a:txBody>
                  <a:tcPr marL="9000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26275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Vulnerable Circumstances (stress, debt or relationship difficulties)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What situations make me feel most stretched or fragile?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1405538646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Exhaustion or Burnout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What warning signs tell me I am running on empty?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636897605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Financial Dependence on Employer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Do I have the financial reserves to walk away if needed?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1009580428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Fear of Authority or Conflict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Whose disapproval do I fear the most?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1217689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40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471B3-A79D-2A27-AD8B-65D713597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924D-FCA9-B6C6-868A-B849F66D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Vulnerabilities – Erosion of Perspective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96ED63-6EC1-1E2E-7892-48BA19CA1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44296"/>
              </p:ext>
            </p:extLst>
          </p:nvPr>
        </p:nvGraphicFramePr>
        <p:xfrm>
          <a:off x="720000" y="1260000"/>
          <a:ext cx="7682594" cy="22830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1297">
                  <a:extLst>
                    <a:ext uri="{9D8B030D-6E8A-4147-A177-3AD203B41FA5}">
                      <a16:colId xmlns:a16="http://schemas.microsoft.com/office/drawing/2014/main" val="3037242876"/>
                    </a:ext>
                  </a:extLst>
                </a:gridCol>
                <a:gridCol w="3841297">
                  <a:extLst>
                    <a:ext uri="{9D8B030D-6E8A-4147-A177-3AD203B41FA5}">
                      <a16:colId xmlns:a16="http://schemas.microsoft.com/office/drawing/2014/main" val="646812458"/>
                    </a:ext>
                  </a:extLst>
                </a:gridCol>
              </a:tblGrid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Potential Vulnerability</a:t>
                      </a:r>
                    </a:p>
                  </a:txBody>
                  <a:tcPr marR="900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How this might show up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26275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Overconfidence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Where might I underestimate my own fallibility?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9882336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Isolation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Who can I turn to for honest feedback?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933581"/>
                  </a:ext>
                </a:extLst>
              </a:tr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Cynicism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Have I started to expect too little from myself or others?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90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07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D4BA1-D8BF-C05C-B2A1-60D97D180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E2055F-8B5A-3531-D251-46012889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9" y="597755"/>
            <a:ext cx="5101771" cy="1707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Moral Operating System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8957927-A930-83FF-98FF-DA1D5176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29" y="2570169"/>
            <a:ext cx="4187371" cy="19755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Develop your self-esteem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Understand your vulnerabilities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Plan your defensive moves</a:t>
            </a:r>
          </a:p>
        </p:txBody>
      </p:sp>
    </p:spTree>
    <p:extLst>
      <p:ext uri="{BB962C8B-B14F-4D97-AF65-F5344CB8AC3E}">
        <p14:creationId xmlns:p14="http://schemas.microsoft.com/office/powerpoint/2010/main" val="113033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E42C8-AA76-9EA5-3485-54CE6AB72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FA9A02A-EA0E-77F1-D32D-C494C257A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21734"/>
              </p:ext>
            </p:extLst>
          </p:nvPr>
        </p:nvGraphicFramePr>
        <p:xfrm>
          <a:off x="730703" y="476809"/>
          <a:ext cx="7682594" cy="37917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1297">
                  <a:extLst>
                    <a:ext uri="{9D8B030D-6E8A-4147-A177-3AD203B41FA5}">
                      <a16:colId xmlns:a16="http://schemas.microsoft.com/office/drawing/2014/main" val="3037242876"/>
                    </a:ext>
                  </a:extLst>
                </a:gridCol>
                <a:gridCol w="3841297">
                  <a:extLst>
                    <a:ext uri="{9D8B030D-6E8A-4147-A177-3AD203B41FA5}">
                      <a16:colId xmlns:a16="http://schemas.microsoft.com/office/drawing/2014/main" val="646812458"/>
                    </a:ext>
                  </a:extLst>
                </a:gridCol>
              </a:tblGrid>
              <a:tr h="54564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Potential Vulnerability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Defensive Move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126275"/>
                  </a:ext>
                </a:extLst>
              </a:tr>
              <a:tr h="777240">
                <a:tc rowSpan="2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Over-agreeable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“Could we spend a moment talking about the unintended consequences of this”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882336"/>
                  </a:ext>
                </a:extLst>
              </a:tr>
              <a:tr h="7772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“Could I take it away and come back to you with my thoughts?”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10637"/>
                  </a:ext>
                </a:extLst>
              </a:tr>
              <a:tr h="545647">
                <a:tc rowSpan="2"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Difficulty admitting mistakes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“I am sorry, I think I made a mistake and I need your help”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933581"/>
                  </a:ext>
                </a:extLst>
              </a:tr>
              <a:tr h="545647">
                <a:tc vMerge="1"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i="1" dirty="0">
                          <a:solidFill>
                            <a:schemeClr val="tx1"/>
                          </a:solidFill>
                        </a:rPr>
                        <a:t>“Sometimes the thought of making a mistake paralyses me. Can we discuss how we could work together if I start feeling like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90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490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6AE41-67FE-DC57-F0A3-C669801C2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077F6-F2BD-CE71-4289-CAC0A4AA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" y="935739"/>
            <a:ext cx="8510257" cy="3496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5BA712-2FF4-B6EA-50BF-53DDE0AFA5C2}"/>
              </a:ext>
            </a:extLst>
          </p:cNvPr>
          <p:cNvSpPr txBox="1"/>
          <p:nvPr/>
        </p:nvSpPr>
        <p:spPr>
          <a:xfrm>
            <a:off x="122464" y="249937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would you describe yourself?</a:t>
            </a:r>
          </a:p>
        </p:txBody>
      </p:sp>
    </p:spTree>
    <p:extLst>
      <p:ext uri="{BB962C8B-B14F-4D97-AF65-F5344CB8AC3E}">
        <p14:creationId xmlns:p14="http://schemas.microsoft.com/office/powerpoint/2010/main" val="196078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C56A5-9239-D99A-B116-C7455CA2B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C9D3FA-D42D-6E3A-9B7E-CFB0423B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9" y="597755"/>
            <a:ext cx="5101771" cy="1707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Moral Operating System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4B806AA-BBB1-7F50-AB24-B7D14D4F7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29" y="2570169"/>
            <a:ext cx="4644571" cy="19755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Develop your self-esteem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Understand your vulnerabilities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Plan your defensive moves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Write down your non-negotiables</a:t>
            </a:r>
          </a:p>
        </p:txBody>
      </p:sp>
    </p:spTree>
    <p:extLst>
      <p:ext uri="{BB962C8B-B14F-4D97-AF65-F5344CB8AC3E}">
        <p14:creationId xmlns:p14="http://schemas.microsoft.com/office/powerpoint/2010/main" val="424780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B36E-5E3F-5E56-8637-4142D0E1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9" y="922904"/>
            <a:ext cx="5787571" cy="1082902"/>
          </a:xfrm>
        </p:spPr>
        <p:txBody>
          <a:bodyPr>
            <a:normAutofit/>
          </a:bodyPr>
          <a:lstStyle/>
          <a:p>
            <a:r>
              <a:rPr lang="en-GB" dirty="0"/>
              <a:t>Mind the ethics gap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E782C-7100-7D79-1228-9F7C2355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29" y="1698724"/>
            <a:ext cx="8253641" cy="628097"/>
          </a:xfrm>
        </p:spPr>
        <p:txBody>
          <a:bodyPr/>
          <a:lstStyle/>
          <a:p>
            <a:r>
              <a:rPr lang="en-US" dirty="0"/>
              <a:t>Philippa Hann</a:t>
            </a:r>
          </a:p>
          <a:p>
            <a:r>
              <a:rPr lang="en-US" sz="1800" i="1" dirty="0"/>
              <a:t>Paradigm Norton</a:t>
            </a:r>
          </a:p>
        </p:txBody>
      </p:sp>
      <p:pic>
        <p:nvPicPr>
          <p:cNvPr id="6" name="Picture 5" descr="A person in a blue shirt&#10;&#10;AI-generated content may be incorrect.">
            <a:extLst>
              <a:ext uri="{FF2B5EF4-FFF2-40B4-BE49-F238E27FC236}">
                <a16:creationId xmlns:a16="http://schemas.microsoft.com/office/drawing/2014/main" id="{565D3BDB-9738-2871-0DEB-EB4FA3704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92" y="255814"/>
            <a:ext cx="2511879" cy="2511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121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A6DD1-43B5-0AC9-AFC1-6EE194A96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9684-52F5-4630-5955-082339F6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I will never do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CD2641A-A6CF-4347-3DFC-EAC631D7F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673394"/>
              </p:ext>
            </p:extLst>
          </p:nvPr>
        </p:nvGraphicFramePr>
        <p:xfrm>
          <a:off x="1484755" y="1048922"/>
          <a:ext cx="5965912" cy="3275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31E12E-04B9-0416-47A3-6C53A3C27293}"/>
              </a:ext>
            </a:extLst>
          </p:cNvPr>
          <p:cNvSpPr txBox="1"/>
          <p:nvPr/>
        </p:nvSpPr>
        <p:spPr>
          <a:xfrm>
            <a:off x="6255945" y="4324467"/>
            <a:ext cx="2046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Stock/Aitken/Waterman</a:t>
            </a:r>
          </a:p>
        </p:txBody>
      </p:sp>
    </p:spTree>
    <p:extLst>
      <p:ext uri="{BB962C8B-B14F-4D97-AF65-F5344CB8AC3E}">
        <p14:creationId xmlns:p14="http://schemas.microsoft.com/office/powerpoint/2010/main" val="24012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5C7B6-E89D-06CB-516E-6D8910B3E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0F7BF6-D5D9-E9E5-4B70-4FFB6ED4D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29" y="597755"/>
            <a:ext cx="5101771" cy="17076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Moral Operating System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EFC0607-11FF-ACE0-A8C1-B12ACD3F5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29" y="2570169"/>
            <a:ext cx="4644571" cy="19755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Develop your self-esteem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Understand your vulnerabilities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Plan your defensive moves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Write down your non-negotiables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Build a journaling habit</a:t>
            </a:r>
          </a:p>
        </p:txBody>
      </p:sp>
    </p:spTree>
    <p:extLst>
      <p:ext uri="{BB962C8B-B14F-4D97-AF65-F5344CB8AC3E}">
        <p14:creationId xmlns:p14="http://schemas.microsoft.com/office/powerpoint/2010/main" val="4055229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5E95-9B29-EA06-1EF1-011CE298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155311"/>
            <a:ext cx="8513379" cy="994172"/>
          </a:xfrm>
        </p:spPr>
        <p:txBody>
          <a:bodyPr/>
          <a:lstStyle/>
          <a:p>
            <a:r>
              <a:rPr lang="en-GB" dirty="0"/>
              <a:t>Build a Journaling Habit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306363-A201-A5D2-9B70-B2B167D06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7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9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0D592-F5CA-5043-3243-C0DD319AA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A0B6EB-6ECB-8FC5-A697-4C5282A4EFA0}"/>
              </a:ext>
            </a:extLst>
          </p:cNvPr>
          <p:cNvSpPr txBox="1"/>
          <p:nvPr/>
        </p:nvSpPr>
        <p:spPr>
          <a:xfrm>
            <a:off x="466609" y="1348218"/>
            <a:ext cx="8210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“Between stimulus and response there is a space.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In that space is our power to choose our response.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ptos" panose="020B0004020202020204" pitchFamily="34" charset="0"/>
              </a:rPr>
              <a:t>In our response lies our growth and our freedom.”</a:t>
            </a:r>
            <a:br>
              <a:rPr lang="en-US" altLang="en-US" sz="100" dirty="0"/>
            </a:br>
            <a:r>
              <a:rPr lang="en-US" altLang="en-US" sz="2000" i="1" dirty="0">
                <a:solidFill>
                  <a:srgbClr val="000000"/>
                </a:solidFill>
                <a:latin typeface="Aptos" panose="020B0004020202020204" pitchFamily="34" charset="0"/>
              </a:rPr>
              <a:t>Viktor Frankl</a:t>
            </a:r>
            <a:endParaRPr lang="en-US" altLang="en-US" sz="7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4390E-465D-AC6A-635F-3B0365351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8530-269D-AAB9-0383-38796582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5" y="256217"/>
            <a:ext cx="5101771" cy="628097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5D6F4-4675-AB52-7E7A-591BC36F6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95" y="1110646"/>
            <a:ext cx="4767035" cy="334735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Understand the scope of the ethics gap between how we view ourselves and how we behave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Explore the need to learn about and build self-esteem and ethical resilience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Learn from the case study of a missed client call leading to a massive breach of integrity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Develop your own personal toolkit to preserve your ethical resilience.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4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02DFAA-4D1A-C6CA-6B64-833CD4C45C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3052"/>
          <a:stretch>
            <a:fillRect/>
          </a:stretch>
        </p:blipFill>
        <p:spPr>
          <a:xfrm>
            <a:off x="-8414" y="0"/>
            <a:ext cx="9151694" cy="471924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55CCEDC-7F7D-9E0A-3DCA-374C6F1192C5}"/>
                  </a:ext>
                </a:extLst>
              </p14:cNvPr>
              <p14:cNvContentPartPr/>
              <p14:nvPr/>
            </p14:nvContentPartPr>
            <p14:xfrm>
              <a:off x="-343170" y="3445380"/>
              <a:ext cx="360" cy="5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55CCEDC-7F7D-9E0A-3DCA-374C6F1192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05810" y="3382740"/>
                <a:ext cx="126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447CA9F-4B4E-E203-558E-95437212A4C3}"/>
                  </a:ext>
                </a:extLst>
              </p14:cNvPr>
              <p14:cNvContentPartPr/>
              <p14:nvPr/>
            </p14:nvContentPartPr>
            <p14:xfrm>
              <a:off x="6212790" y="318420"/>
              <a:ext cx="57240" cy="1094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447CA9F-4B4E-E203-558E-95437212A4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0184" y="255420"/>
                <a:ext cx="182095" cy="12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A022B11-094E-2610-8D7D-5C8E4F21ADF0}"/>
              </a:ext>
            </a:extLst>
          </p:cNvPr>
          <p:cNvGrpSpPr/>
          <p:nvPr/>
        </p:nvGrpSpPr>
        <p:grpSpPr>
          <a:xfrm>
            <a:off x="4742910" y="310140"/>
            <a:ext cx="1976863" cy="1120680"/>
            <a:chOff x="4742910" y="310140"/>
            <a:chExt cx="1976863" cy="11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B90B2B-3879-EAC5-E2C2-883E263B4C8A}"/>
                    </a:ext>
                  </a:extLst>
                </p14:cNvPr>
                <p14:cNvContentPartPr/>
                <p14:nvPr/>
              </p14:nvContentPartPr>
              <p14:xfrm>
                <a:off x="4742910" y="350820"/>
                <a:ext cx="587160" cy="104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B90B2B-3879-EAC5-E2C2-883E263B4C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80270" y="287820"/>
                  <a:ext cx="712800" cy="11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1DF462-2103-C084-0DD0-29027E31DA9E}"/>
                    </a:ext>
                  </a:extLst>
                </p14:cNvPr>
                <p14:cNvContentPartPr/>
                <p14:nvPr/>
              </p14:nvContentPartPr>
              <p14:xfrm>
                <a:off x="4841190" y="881100"/>
                <a:ext cx="32580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1DF462-2103-C084-0DD0-29027E31DA9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78190" y="818460"/>
                  <a:ext cx="451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F0F100-6CDF-0DB5-C87C-E2EED2CA1C3C}"/>
                    </a:ext>
                  </a:extLst>
                </p14:cNvPr>
                <p14:cNvContentPartPr/>
                <p14:nvPr/>
              </p14:nvContentPartPr>
              <p14:xfrm>
                <a:off x="5549670" y="310140"/>
                <a:ext cx="511560" cy="1120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F0F100-6CDF-0DB5-C87C-E2EED2CA1C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87030" y="247140"/>
                  <a:ext cx="637200" cy="12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3BD5D6-4604-BA55-0BF1-1B6B227FAC90}"/>
                    </a:ext>
                  </a:extLst>
                </p14:cNvPr>
                <p14:cNvContentPartPr/>
                <p14:nvPr/>
              </p14:nvContentPartPr>
              <p14:xfrm>
                <a:off x="5486310" y="816300"/>
                <a:ext cx="27648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3BD5D6-4604-BA55-0BF1-1B6B227FAC9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23310" y="753660"/>
                  <a:ext cx="40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BA74B4-313E-4EA4-4D49-84CE3034EB50}"/>
                    </a:ext>
                  </a:extLst>
                </p14:cNvPr>
                <p14:cNvContentPartPr/>
                <p14:nvPr/>
              </p14:nvContentPartPr>
              <p14:xfrm>
                <a:off x="6245653" y="815580"/>
                <a:ext cx="474120" cy="57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BA74B4-313E-4EA4-4D49-84CE3034EB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82653" y="752580"/>
                  <a:ext cx="599760" cy="69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EB01C3-0056-B4D0-3AE2-92D0357999A8}"/>
                  </a:ext>
                </a:extLst>
              </p14:cNvPr>
              <p14:cNvContentPartPr/>
              <p14:nvPr/>
            </p14:nvContentPartPr>
            <p14:xfrm>
              <a:off x="7013173" y="816300"/>
              <a:ext cx="16920" cy="580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EB01C3-0056-B4D0-3AE2-92D0357999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0173" y="753660"/>
                <a:ext cx="14256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0D664C3-C9FB-3AD5-D20C-B3F5D470C9C1}"/>
                  </a:ext>
                </a:extLst>
              </p14:cNvPr>
              <p14:cNvContentPartPr/>
              <p14:nvPr/>
            </p14:nvContentPartPr>
            <p14:xfrm>
              <a:off x="7029373" y="42426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0D664C3-C9FB-3AD5-D20C-B3F5D470C9C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66373" y="36162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B9B63C1-F5CB-FAFF-C627-87551B6D5EF8}"/>
                  </a:ext>
                </a:extLst>
              </p14:cNvPr>
              <p14:cNvContentPartPr/>
              <p14:nvPr/>
            </p14:nvContentPartPr>
            <p14:xfrm>
              <a:off x="7306213" y="781740"/>
              <a:ext cx="498600" cy="696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B9B63C1-F5CB-FAFF-C627-87551B6D5EF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43573" y="719100"/>
                <a:ext cx="62424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332CE59-F5B5-8BAB-7133-C4854225471F}"/>
                  </a:ext>
                </a:extLst>
              </p14:cNvPr>
              <p14:cNvContentPartPr/>
              <p14:nvPr/>
            </p14:nvContentPartPr>
            <p14:xfrm>
              <a:off x="8066533" y="733500"/>
              <a:ext cx="498960" cy="810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332CE59-F5B5-8BAB-7133-C4854225471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03533" y="670500"/>
                <a:ext cx="624600" cy="9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5A3D8F-5897-DD06-61F2-9FFB71305B02}"/>
                  </a:ext>
                </a:extLst>
              </p14:cNvPr>
              <p14:cNvContentPartPr/>
              <p14:nvPr/>
            </p14:nvContentPartPr>
            <p14:xfrm>
              <a:off x="6139093" y="1622340"/>
              <a:ext cx="398880" cy="606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5A3D8F-5897-DD06-61F2-9FFB71305B0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76453" y="1559340"/>
                <a:ext cx="524520" cy="73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3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DFB1D-7620-FE6F-868C-80042E2D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5" y="256217"/>
            <a:ext cx="5101771" cy="628097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83FD5-4281-10CF-05AD-8394AC935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95" y="1110646"/>
            <a:ext cx="4767035" cy="334735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Understand the scope of the ethics gap between how we view ourselves and how we behave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Explore the need to learn about and build self-esteem and ethical resilience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Learn from the case study of a missed client call leading to a massive breach of integrity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Develop your own personal toolkit to preserve your ethical resilience.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6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8D5FD-9FE2-470B-2CD4-8F849EF94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FA8F8-1D9B-8047-5E9E-2F5DDE41C58A}"/>
              </a:ext>
            </a:extLst>
          </p:cNvPr>
          <p:cNvSpPr txBox="1"/>
          <p:nvPr/>
        </p:nvSpPr>
        <p:spPr>
          <a:xfrm>
            <a:off x="963386" y="832757"/>
            <a:ext cx="69396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/>
              <a:t>Why do good people do bad things?</a:t>
            </a:r>
          </a:p>
        </p:txBody>
      </p:sp>
    </p:spTree>
    <p:extLst>
      <p:ext uri="{BB962C8B-B14F-4D97-AF65-F5344CB8AC3E}">
        <p14:creationId xmlns:p14="http://schemas.microsoft.com/office/powerpoint/2010/main" val="243709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23EC96-95EA-3956-86BA-4231F0545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82" y="50800"/>
            <a:ext cx="2992437" cy="460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44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84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B0519-C9B3-A8D9-26DD-8FD4E082C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is hand on his chin&#10;&#10;AI-generated content may be incorrect.">
            <a:extLst>
              <a:ext uri="{FF2B5EF4-FFF2-40B4-BE49-F238E27FC236}">
                <a16:creationId xmlns:a16="http://schemas.microsoft.com/office/drawing/2014/main" id="{B72C3E81-1798-31DF-3A80-7BE9CD6A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4743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2D087-AFA6-FD1D-561C-9D41B218B6CF}"/>
              </a:ext>
            </a:extLst>
          </p:cNvPr>
          <p:cNvSpPr txBox="1"/>
          <p:nvPr/>
        </p:nvSpPr>
        <p:spPr>
          <a:xfrm>
            <a:off x="5004079" y="1195431"/>
            <a:ext cx="3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ierstadt" panose="020B0004020202020204" pitchFamily="34" charset="0"/>
              </a:rPr>
              <a:t>This is not a real picture of John…  </a:t>
            </a:r>
          </a:p>
          <a:p>
            <a:r>
              <a:rPr lang="en-GB" b="1" dirty="0">
                <a:solidFill>
                  <a:schemeClr val="bg1"/>
                </a:solidFill>
                <a:latin typeface="Bierstadt" panose="020B0004020202020204" pitchFamily="34" charset="0"/>
              </a:rPr>
              <a:t>(this is “man looking anxious”)</a:t>
            </a:r>
          </a:p>
        </p:txBody>
      </p:sp>
    </p:spTree>
    <p:extLst>
      <p:ext uri="{BB962C8B-B14F-4D97-AF65-F5344CB8AC3E}">
        <p14:creationId xmlns:p14="http://schemas.microsoft.com/office/powerpoint/2010/main" val="410270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71199-CA3B-D56F-6E90-ECB6980E6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90966F-8AB9-A4D9-1E38-9CAD226C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" y="935739"/>
            <a:ext cx="8510257" cy="3496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5D478C-0737-2CA9-5765-87FBC8920EE8}"/>
              </a:ext>
            </a:extLst>
          </p:cNvPr>
          <p:cNvSpPr txBox="1"/>
          <p:nvPr/>
        </p:nvSpPr>
        <p:spPr>
          <a:xfrm>
            <a:off x="122464" y="97971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would you describe yourself?</a:t>
            </a:r>
          </a:p>
        </p:txBody>
      </p:sp>
    </p:spTree>
    <p:extLst>
      <p:ext uri="{BB962C8B-B14F-4D97-AF65-F5344CB8AC3E}">
        <p14:creationId xmlns:p14="http://schemas.microsoft.com/office/powerpoint/2010/main" val="1091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ring">
      <a:dk1>
        <a:srgbClr val="002F5E"/>
      </a:dk1>
      <a:lt1>
        <a:srgbClr val="FEFFFF"/>
      </a:lt1>
      <a:dk2>
        <a:srgbClr val="44546A"/>
      </a:dk2>
      <a:lt2>
        <a:srgbClr val="E7E6E6"/>
      </a:lt2>
      <a:accent1>
        <a:srgbClr val="E8D600"/>
      </a:accent1>
      <a:accent2>
        <a:srgbClr val="E52A84"/>
      </a:accent2>
      <a:accent3>
        <a:srgbClr val="797979"/>
      </a:accent3>
      <a:accent4>
        <a:srgbClr val="0096FF"/>
      </a:accent4>
      <a:accent5>
        <a:srgbClr val="942092"/>
      </a:accent5>
      <a:accent6>
        <a:srgbClr val="0118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D0606AAC24C4BB39CD917748087AC" ma:contentTypeVersion="19" ma:contentTypeDescription="Create a new document." ma:contentTypeScope="" ma:versionID="f126e502fb38d41714195e36d803356f">
  <xsd:schema xmlns:xsd="http://www.w3.org/2001/XMLSchema" xmlns:xs="http://www.w3.org/2001/XMLSchema" xmlns:p="http://schemas.microsoft.com/office/2006/metadata/properties" xmlns:ns2="eec3f55b-a9b2-4102-a16c-8ff48ca4bb68" xmlns:ns3="cb2ae47a-b3ea-43a8-a652-f5d4c51bf437" xmlns:ns4="4e4aa9c8-e249-4689-a79c-5668e8fb8004" targetNamespace="http://schemas.microsoft.com/office/2006/metadata/properties" ma:root="true" ma:fieldsID="d51ea1e11a090eb2c6ccc72703da21ef" ns2:_="" ns3:_="" ns4:_="">
    <xsd:import namespace="eec3f55b-a9b2-4102-a16c-8ff48ca4bb68"/>
    <xsd:import namespace="cb2ae47a-b3ea-43a8-a652-f5d4c51bf437"/>
    <xsd:import namespace="4e4aa9c8-e249-4689-a79c-5668e8fb8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3f55b-a9b2-4102-a16c-8ff48ca4b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ed0326-c9f1-4b81-a75c-020ae73521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ae47a-b3ea-43a8-a652-f5d4c51bf4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aa9c8-e249-4689-a79c-5668e8fb800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3c4a6cd-2da3-4875-b1f0-367a1f43dd01}" ma:internalName="TaxCatchAll" ma:showField="CatchAllData" ma:web="4e4aa9c8-e249-4689-a79c-5668e8fb8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4aa9c8-e249-4689-a79c-5668e8fb8004" xsi:nil="true"/>
    <lcf76f155ced4ddcb4097134ff3c332f xmlns="eec3f55b-a9b2-4102-a16c-8ff48ca4bb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3E6782-4A36-484A-906F-A2B65C324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313B6E-8E15-4363-844E-DEED22C1E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3f55b-a9b2-4102-a16c-8ff48ca4bb68"/>
    <ds:schemaRef ds:uri="cb2ae47a-b3ea-43a8-a652-f5d4c51bf437"/>
    <ds:schemaRef ds:uri="4e4aa9c8-e249-4689-a79c-5668e8fb8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F88D69-49CD-400E-82FA-6DCCB1A7316C}">
  <ds:schemaRefs>
    <ds:schemaRef ds:uri="http://schemas.microsoft.com/office/2006/metadata/properties"/>
    <ds:schemaRef ds:uri="http://schemas.microsoft.com/office/infopath/2007/PartnerControls"/>
    <ds:schemaRef ds:uri="4e4aa9c8-e249-4689-a79c-5668e8fb8004"/>
    <ds:schemaRef ds:uri="198c72f6-7ae1-4eb8-b23e-e9d92a4ff1d4"/>
    <ds:schemaRef ds:uri="eec3f55b-a9b2-4102-a16c-8ff48ca4bb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1392</TotalTime>
  <Words>553</Words>
  <Application>Microsoft Office PowerPoint</Application>
  <PresentationFormat>On-screen Show (16:9)</PresentationFormat>
  <Paragraphs>90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Aptos</vt:lpstr>
      <vt:lpstr>Bierstadt</vt:lpstr>
      <vt:lpstr>Calibri</vt:lpstr>
      <vt:lpstr>Office Theme</vt:lpstr>
      <vt:lpstr>PowerPoint Presentation</vt:lpstr>
      <vt:lpstr>Mind the ethics gap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Moral Operating System</vt:lpstr>
      <vt:lpstr>PowerPoint Presentation</vt:lpstr>
      <vt:lpstr>Moral Operating System</vt:lpstr>
      <vt:lpstr>Vulnerabilities – Psychological Patterns</vt:lpstr>
      <vt:lpstr>Vulnerabilities – Situational Pressures</vt:lpstr>
      <vt:lpstr>Vulnerabilities – Erosion of Perspective</vt:lpstr>
      <vt:lpstr>Moral Operating System</vt:lpstr>
      <vt:lpstr>PowerPoint Presentation</vt:lpstr>
      <vt:lpstr>PowerPoint Presentation</vt:lpstr>
      <vt:lpstr>Moral Operating System</vt:lpstr>
      <vt:lpstr>Things I will never do</vt:lpstr>
      <vt:lpstr>Moral Operating System</vt:lpstr>
      <vt:lpstr>Build a Journaling Habit</vt:lpstr>
      <vt:lpstr>PowerPoint Presentation</vt:lpstr>
      <vt:lpstr>Learning Objectives</vt:lpstr>
    </vt:vector>
  </TitlesOfParts>
  <Company>Cohesion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Seat Three</dc:creator>
  <cp:lastModifiedBy>Daniela Ghidini - TFI Lodestar</cp:lastModifiedBy>
  <cp:revision>280</cp:revision>
  <dcterms:created xsi:type="dcterms:W3CDTF">2017-07-17T11:04:18Z</dcterms:created>
  <dcterms:modified xsi:type="dcterms:W3CDTF">2025-11-13T16:12:55Z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0x010100499D0606AAC24C4BB39CD917748087AC</vt:lpwstr>
  </property>
  <property fmtid="{D5CDD505-2E9C-101B-9397-08002B2CF9AE}" pid="3" name="MediaServiceImageTags">
    <vt:lpwstr/>
  </property>
</Properties>
</file>