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28"/>
  </p:notesMasterIdLst>
  <p:sldIdLst>
    <p:sldId id="279" r:id="rId6"/>
    <p:sldId id="276" r:id="rId7"/>
    <p:sldId id="27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80" r:id="rId20"/>
    <p:sldId id="268" r:id="rId21"/>
    <p:sldId id="269" r:id="rId22"/>
    <p:sldId id="270" r:id="rId23"/>
    <p:sldId id="271" r:id="rId24"/>
    <p:sldId id="272" r:id="rId25"/>
    <p:sldId id="275" r:id="rId26"/>
    <p:sldId id="277" r:id="rId27"/>
  </p:sldIdLst>
  <p:sldSz cx="18288000" cy="10287000"/>
  <p:notesSz cx="6858000" cy="9144000"/>
  <p:embeddedFontLst>
    <p:embeddedFont>
      <p:font typeface="DM Sans 14pt" panose="020B0604020202020204" charset="0"/>
      <p:regular r:id="rId29"/>
      <p:bold r:id="rId30"/>
      <p:italic r:id="rId31"/>
      <p:boldItalic r:id="rId32"/>
    </p:embeddedFont>
    <p:embeddedFont>
      <p:font typeface="DM Sans 18pt" panose="020B0604020202020204" charset="0"/>
      <p:regular r:id="rId33"/>
      <p:bold r:id="rId34"/>
      <p:italic r:id="rId35"/>
      <p:boldItalic r:id="rId36"/>
    </p:embeddedFont>
    <p:embeddedFont>
      <p:font typeface="DM Sans 18pt Ultra-Bold" panose="020B0604020202020204" charset="0"/>
      <p:regular r:id="rId37"/>
      <p:bold r:id="rId38"/>
      <p:italic r:id="rId39"/>
      <p:boldItalic r:id="rId40"/>
    </p:embeddedFont>
    <p:embeddedFont>
      <p:font typeface="DM Sans Bold" panose="020B0604020202020204" charset="0"/>
      <p:regular r:id="rId41"/>
      <p:bold r:id="rId42"/>
      <p:italic r:id="rId43"/>
      <p:boldItalic r:id="rId44"/>
    </p:embeddedFont>
    <p:embeddedFont>
      <p:font typeface="Young Serif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2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Ghidini - TFI Lodestar" userId="19874b5f-d719-4a41-ad34-fbf54a3885c7" providerId="ADAL" clId="{B7ABDCD7-F197-48A3-93C1-166B4FBB12F8}"/>
    <pc:docChg chg="delSld">
      <pc:chgData name="Daniela Ghidini - TFI Lodestar" userId="19874b5f-d719-4a41-ad34-fbf54a3885c7" providerId="ADAL" clId="{B7ABDCD7-F197-48A3-93C1-166B4FBB12F8}" dt="2025-11-13T16:12:38.608" v="0" actId="2696"/>
      <pc:docMkLst>
        <pc:docMk/>
      </pc:docMkLst>
      <pc:sldChg chg="del">
        <pc:chgData name="Daniela Ghidini - TFI Lodestar" userId="19874b5f-d719-4a41-ad34-fbf54a3885c7" providerId="ADAL" clId="{B7ABDCD7-F197-48A3-93C1-166B4FBB12F8}" dt="2025-11-13T16:12:38.608" v="0" actId="2696"/>
        <pc:sldMkLst>
          <pc:docMk/>
          <pc:sldMk cId="2450498852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 is the average age of your clients? </a:t>
            </a:r>
          </a:p>
          <a:p>
            <a:endParaRPr lang="en-US"/>
          </a:p>
          <a:p>
            <a:r>
              <a:rPr lang="en-US"/>
              <a:t>Should have a pretty good idea of this now following recent FCA survey... </a:t>
            </a:r>
          </a:p>
          <a:p>
            <a:endParaRPr lang="en-US"/>
          </a:p>
          <a:p>
            <a:r>
              <a:rPr lang="en-US"/>
              <a:t>Lots of different suggestions of when people seek advice, but somewhere between 50-55 seems like a reasonable mid-point.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Introduce:</a:t>
            </a:r>
          </a:p>
          <a:p>
            <a:endParaRPr lang="en-US"/>
          </a:p>
          <a:p>
            <a:r>
              <a:rPr lang="en-US"/>
              <a:t>Nick and Heather (60 -  roughly average age of current clients)</a:t>
            </a:r>
          </a:p>
          <a:p>
            <a:endParaRPr lang="en-US"/>
          </a:p>
          <a:p>
            <a:r>
              <a:rPr lang="en-US"/>
              <a:t>Sam and Hayley - 40 - potentially those seeking your advice in the next 10 years</a:t>
            </a:r>
          </a:p>
          <a:p>
            <a:endParaRPr lang="en-US"/>
          </a:p>
          <a:p>
            <a:r>
              <a:rPr lang="en-US"/>
              <a:t>Cultural, financial and geopolitical experiences of both and how these might have shaped expectations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Introduce:</a:t>
            </a:r>
          </a:p>
          <a:p>
            <a:endParaRPr lang="en-US"/>
          </a:p>
          <a:p>
            <a:r>
              <a:rPr lang="en-US"/>
              <a:t>Nick and Heather (60 -  roughly average age of current clients)</a:t>
            </a:r>
          </a:p>
          <a:p>
            <a:endParaRPr lang="en-US"/>
          </a:p>
          <a:p>
            <a:r>
              <a:rPr lang="en-US"/>
              <a:t>Sam and Hayley - 40 - potentially those seeking your advice in the next 10 years</a:t>
            </a:r>
          </a:p>
          <a:p>
            <a:endParaRPr lang="en-US"/>
          </a:p>
          <a:p>
            <a:r>
              <a:rPr lang="en-US"/>
              <a:t>Cultural, financial and geopolitical experiences of both and how these might have shaped expectations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Tech has driven disconnection, loneliness - crave community and real life connection</a:t>
            </a:r>
          </a:p>
          <a:p>
            <a:endParaRPr lang="en-US"/>
          </a:p>
          <a:p>
            <a:r>
              <a:rPr lang="en-US"/>
              <a:t>Fear drives self protective behaviours rather than openness</a:t>
            </a:r>
          </a:p>
          <a:p>
            <a:endParaRPr lang="en-US"/>
          </a:p>
          <a:p>
            <a:r>
              <a:rPr lang="en-US"/>
              <a:t>Polarisation instead of understanding</a:t>
            </a:r>
          </a:p>
          <a:p>
            <a:endParaRPr lang="en-US"/>
          </a:p>
          <a:p>
            <a:r>
              <a:rPr lang="en-US"/>
              <a:t>EG - Gen X vs Gen Z (we raised them!) and they just need the why. Hear more commonly frustrations and irritations between the two</a:t>
            </a:r>
          </a:p>
          <a:p>
            <a:endParaRPr lang="en-US"/>
          </a:p>
          <a:p>
            <a:r>
              <a:rPr lang="en-US"/>
              <a:t>Talking and interrupting more, listening less...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9" y="303"/>
            <a:ext cx="18286922" cy="1028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7" y="3113"/>
            <a:ext cx="18291930" cy="10283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9" y="1195512"/>
            <a:ext cx="16507282" cy="2165804"/>
          </a:xfrm>
        </p:spPr>
        <p:txBody>
          <a:bodyPr anchor="t">
            <a:normAutofit/>
          </a:bodyPr>
          <a:lstStyle>
            <a:lvl1pPr>
              <a:lnSpc>
                <a:spcPts val="6000"/>
              </a:lnSpc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259" y="3361317"/>
            <a:ext cx="16507282" cy="1256194"/>
          </a:xfr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buNone/>
              <a:defRPr sz="4000">
                <a:solidFill>
                  <a:srgbClr val="FFFFFF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0078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" y="3112"/>
            <a:ext cx="18291928" cy="10283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9" y="1195510"/>
            <a:ext cx="10203542" cy="3415276"/>
          </a:xfrm>
        </p:spPr>
        <p:txBody>
          <a:bodyPr anchor="b">
            <a:normAutofit/>
          </a:bodyPr>
          <a:lstStyle>
            <a:lvl1pPr>
              <a:lnSpc>
                <a:spcPts val="6000"/>
              </a:lnSpc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259" y="5140339"/>
            <a:ext cx="8374742" cy="1256194"/>
          </a:xfr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buNone/>
              <a:defRPr sz="4000">
                <a:solidFill>
                  <a:srgbClr val="FFFFFF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505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9" y="303"/>
            <a:ext cx="18286922" cy="10280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216" y="5479480"/>
            <a:ext cx="17349568" cy="1265088"/>
          </a:xfrm>
        </p:spPr>
        <p:txBody>
          <a:bodyPr anchor="t">
            <a:normAutofit/>
          </a:bodyPr>
          <a:lstStyle>
            <a:lvl1pPr algn="ctr">
              <a:lnSpc>
                <a:spcPts val="62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216" y="3592750"/>
            <a:ext cx="17349568" cy="1137612"/>
          </a:xfrm>
        </p:spPr>
        <p:txBody>
          <a:bodyPr anchor="b">
            <a:normAutofit/>
          </a:bodyPr>
          <a:lstStyle>
            <a:lvl1pPr marL="0" indent="0" algn="ctr">
              <a:lnSpc>
                <a:spcPts val="5000"/>
              </a:lnSpc>
              <a:buNone/>
              <a:defRPr sz="4800">
                <a:solidFill>
                  <a:srgbClr val="FFFFFF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27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6200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6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703" y="547688"/>
            <a:ext cx="17026758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703" y="2738438"/>
            <a:ext cx="17026758" cy="6120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9409618"/>
            <a:ext cx="18288000" cy="8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371600" rtl="0" eaLnBrk="1" latinLnBrk="0" hangingPunct="1">
        <a:lnSpc>
          <a:spcPts val="6000"/>
        </a:lnSpc>
        <a:spcBef>
          <a:spcPct val="0"/>
        </a:spcBef>
        <a:buNone/>
        <a:defRPr sz="6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8.svg"/><Relationship Id="rId7" Type="http://schemas.openxmlformats.org/officeDocument/2006/relationships/image" Target="../media/image23.svg"/><Relationship Id="rId12" Type="http://schemas.openxmlformats.org/officeDocument/2006/relationships/hyperlink" Target="mailto:becca@whenwethink.m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://www.whenwethink.me/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59" y="1003600"/>
            <a:ext cx="11575142" cy="2165804"/>
          </a:xfrm>
        </p:spPr>
        <p:txBody>
          <a:bodyPr>
            <a:normAutofit fontScale="90000"/>
          </a:bodyPr>
          <a:lstStyle/>
          <a:p>
            <a:r>
              <a:rPr lang="en-GB" dirty="0"/>
              <a:t>Vote for your future self: Intentional evolution in your career as a financial planner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259" y="3887307"/>
            <a:ext cx="16507282" cy="1256194"/>
          </a:xfrm>
        </p:spPr>
        <p:txBody>
          <a:bodyPr/>
          <a:lstStyle/>
          <a:p>
            <a:r>
              <a:rPr lang="en-US" dirty="0"/>
              <a:t>Becca Timmins</a:t>
            </a:r>
          </a:p>
          <a:p>
            <a:r>
              <a:rPr lang="en-US" sz="3600" i="1" dirty="0"/>
              <a:t>When We Think</a:t>
            </a:r>
          </a:p>
        </p:txBody>
      </p:sp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CFFE7A6-4662-6241-2CCD-EBA8A9EEF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6053" y="721440"/>
            <a:ext cx="4804118" cy="4422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7770" y="1406626"/>
            <a:ext cx="11199757" cy="7019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9"/>
              </a:lnSpc>
            </a:pPr>
            <a:r>
              <a:rPr lang="en-US" sz="3906" dirty="0">
                <a:solidFill>
                  <a:srgbClr val="FFFFFF"/>
                </a:solidFill>
                <a:latin typeface="DM Sans 14pt"/>
                <a:ea typeface="DM Sans 14pt"/>
                <a:cs typeface="DM Sans 14pt"/>
                <a:sym typeface="DM Sans"/>
              </a:rPr>
              <a:t>In terms of AI, I hear a lot of experts trying to soothe people’s anxiety about the pace of technological change by offering platitudes like</a:t>
            </a:r>
          </a:p>
          <a:p>
            <a:pPr algn="ctr">
              <a:lnSpc>
                <a:spcPts val="5469"/>
              </a:lnSpc>
            </a:pPr>
            <a:endParaRPr lang="en-US" sz="3906" dirty="0">
              <a:solidFill>
                <a:srgbClr val="FFFFFF"/>
              </a:solidFill>
              <a:latin typeface="DM Sans 14pt"/>
              <a:ea typeface="DM Sans 14pt"/>
              <a:cs typeface="DM Sans 14pt"/>
              <a:sym typeface="DM Sans"/>
            </a:endParaRPr>
          </a:p>
          <a:p>
            <a:pPr algn="ctr">
              <a:lnSpc>
                <a:spcPts val="5469"/>
              </a:lnSpc>
            </a:pPr>
            <a:r>
              <a:rPr lang="en-US" sz="3906" dirty="0">
                <a:solidFill>
                  <a:srgbClr val="FFFFFF"/>
                </a:solidFill>
                <a:latin typeface="DM Sans 14pt"/>
                <a:ea typeface="DM Sans 14pt"/>
                <a:cs typeface="DM Sans 14pt"/>
                <a:sym typeface="DM Sans"/>
              </a:rPr>
              <a:t> “What makes us human will ensure our relevance.” </a:t>
            </a:r>
          </a:p>
          <a:p>
            <a:pPr algn="ctr">
              <a:lnSpc>
                <a:spcPts val="5469"/>
              </a:lnSpc>
            </a:pPr>
            <a:endParaRPr lang="en-US" sz="3906" dirty="0">
              <a:solidFill>
                <a:srgbClr val="FFFFFF"/>
              </a:solidFill>
              <a:latin typeface="DM Sans 14pt"/>
              <a:ea typeface="DM Sans 14pt"/>
              <a:cs typeface="DM Sans 14pt"/>
              <a:sym typeface="DM Sans"/>
            </a:endParaRPr>
          </a:p>
          <a:p>
            <a:pPr algn="ctr">
              <a:lnSpc>
                <a:spcPts val="5469"/>
              </a:lnSpc>
            </a:pPr>
            <a:r>
              <a:rPr lang="en-US" sz="3906" dirty="0">
                <a:solidFill>
                  <a:srgbClr val="FFFFFF"/>
                </a:solidFill>
                <a:latin typeface="DM Sans 14pt"/>
                <a:ea typeface="DM Sans 14pt"/>
                <a:cs typeface="DM Sans 14pt"/>
                <a:sym typeface="DM Sans"/>
              </a:rPr>
              <a:t>This is dangerous simply because, right now, we’re not especially good at what makes us human.</a:t>
            </a:r>
          </a:p>
        </p:txBody>
      </p:sp>
      <p:sp>
        <p:nvSpPr>
          <p:cNvPr id="4" name="Freeform 4"/>
          <p:cNvSpPr/>
          <p:nvPr/>
        </p:nvSpPr>
        <p:spPr>
          <a:xfrm>
            <a:off x="8335913" y="3742518"/>
            <a:ext cx="11199757" cy="6544482"/>
          </a:xfrm>
          <a:custGeom>
            <a:avLst/>
            <a:gdLst/>
            <a:ahLst/>
            <a:cxnLst/>
            <a:rect l="l" t="t" r="r" b="b"/>
            <a:pathLst>
              <a:path w="11199757" h="6544482">
                <a:moveTo>
                  <a:pt x="0" y="0"/>
                </a:moveTo>
                <a:lnTo>
                  <a:pt x="11199757" y="0"/>
                </a:lnTo>
                <a:lnTo>
                  <a:pt x="11199757" y="6544482"/>
                </a:lnTo>
                <a:lnTo>
                  <a:pt x="0" y="6544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233271" y="8842274"/>
            <a:ext cx="7808753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Brene Brown - Strong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6196067" cy="8339550"/>
            <a:chOff x="0" y="0"/>
            <a:chExt cx="3928110" cy="5287010"/>
          </a:xfrm>
        </p:grpSpPr>
        <p:sp>
          <p:nvSpPr>
            <p:cNvPr id="4" name="Freeform 4"/>
            <p:cNvSpPr/>
            <p:nvPr/>
          </p:nvSpPr>
          <p:spPr>
            <a:xfrm>
              <a:off x="-6350" y="-31750"/>
              <a:ext cx="3947160" cy="5350510"/>
            </a:xfrm>
            <a:custGeom>
              <a:avLst/>
              <a:gdLst/>
              <a:ahLst/>
              <a:cxnLst/>
              <a:rect l="l" t="t" r="r" b="b"/>
              <a:pathLst>
                <a:path w="3947160" h="5350510">
                  <a:moveTo>
                    <a:pt x="1969770" y="2633980"/>
                  </a:moveTo>
                  <a:cubicBezTo>
                    <a:pt x="1626870" y="2633980"/>
                    <a:pt x="1338580" y="2359660"/>
                    <a:pt x="1337310" y="2018030"/>
                  </a:cubicBezTo>
                  <a:cubicBezTo>
                    <a:pt x="1337310" y="1602740"/>
                    <a:pt x="1005840" y="1301750"/>
                    <a:pt x="621030" y="1303020"/>
                  </a:cubicBezTo>
                  <a:cubicBezTo>
                    <a:pt x="287020" y="1305560"/>
                    <a:pt x="12700" y="1016000"/>
                    <a:pt x="6350" y="680720"/>
                  </a:cubicBezTo>
                  <a:cubicBezTo>
                    <a:pt x="0" y="345440"/>
                    <a:pt x="265430" y="53340"/>
                    <a:pt x="601980" y="33020"/>
                  </a:cubicBezTo>
                  <a:cubicBezTo>
                    <a:pt x="938530" y="12700"/>
                    <a:pt x="1238250" y="260350"/>
                    <a:pt x="1275080" y="593090"/>
                  </a:cubicBezTo>
                  <a:cubicBezTo>
                    <a:pt x="1282700" y="660400"/>
                    <a:pt x="1280160" y="728980"/>
                    <a:pt x="1292860" y="795020"/>
                  </a:cubicBezTo>
                  <a:cubicBezTo>
                    <a:pt x="1358900" y="1151890"/>
                    <a:pt x="1673860" y="1386840"/>
                    <a:pt x="2039620" y="1357630"/>
                  </a:cubicBezTo>
                  <a:cubicBezTo>
                    <a:pt x="2383790" y="1329690"/>
                    <a:pt x="2653030" y="1035050"/>
                    <a:pt x="2661920" y="678180"/>
                  </a:cubicBezTo>
                  <a:cubicBezTo>
                    <a:pt x="2670810" y="284480"/>
                    <a:pt x="2981960" y="0"/>
                    <a:pt x="3361690" y="34290"/>
                  </a:cubicBezTo>
                  <a:cubicBezTo>
                    <a:pt x="3691890" y="64770"/>
                    <a:pt x="3947160" y="358140"/>
                    <a:pt x="3934460" y="690880"/>
                  </a:cubicBezTo>
                  <a:cubicBezTo>
                    <a:pt x="3921760" y="1023620"/>
                    <a:pt x="3648710" y="1305560"/>
                    <a:pt x="3318510" y="1304290"/>
                  </a:cubicBezTo>
                  <a:cubicBezTo>
                    <a:pt x="2928620" y="1300480"/>
                    <a:pt x="2608580" y="1612900"/>
                    <a:pt x="2604770" y="2002790"/>
                  </a:cubicBezTo>
                  <a:cubicBezTo>
                    <a:pt x="2604770" y="2006600"/>
                    <a:pt x="2604770" y="2010410"/>
                    <a:pt x="2604770" y="2014220"/>
                  </a:cubicBezTo>
                  <a:cubicBezTo>
                    <a:pt x="2606040" y="2360930"/>
                    <a:pt x="2315210" y="2633980"/>
                    <a:pt x="1969770" y="2633980"/>
                  </a:cubicBezTo>
                  <a:close/>
                  <a:moveTo>
                    <a:pt x="1967230" y="31750"/>
                  </a:moveTo>
                  <a:cubicBezTo>
                    <a:pt x="2310130" y="29210"/>
                    <a:pt x="2593340" y="306070"/>
                    <a:pt x="2595880" y="646430"/>
                  </a:cubicBezTo>
                  <a:cubicBezTo>
                    <a:pt x="2599690" y="991870"/>
                    <a:pt x="2321560" y="1276350"/>
                    <a:pt x="1976120" y="1280160"/>
                  </a:cubicBezTo>
                  <a:cubicBezTo>
                    <a:pt x="1633220" y="1283970"/>
                    <a:pt x="1347470" y="1000760"/>
                    <a:pt x="1346200" y="655320"/>
                  </a:cubicBezTo>
                  <a:cubicBezTo>
                    <a:pt x="1344930" y="309880"/>
                    <a:pt x="1625600" y="34290"/>
                    <a:pt x="1967230" y="31750"/>
                  </a:cubicBezTo>
                  <a:close/>
                  <a:moveTo>
                    <a:pt x="3307080" y="1385570"/>
                  </a:moveTo>
                  <a:cubicBezTo>
                    <a:pt x="3649980" y="1383030"/>
                    <a:pt x="3933190" y="1659890"/>
                    <a:pt x="3935730" y="2000250"/>
                  </a:cubicBezTo>
                  <a:cubicBezTo>
                    <a:pt x="3939540" y="2345690"/>
                    <a:pt x="3661410" y="2630170"/>
                    <a:pt x="3315970" y="2633980"/>
                  </a:cubicBezTo>
                  <a:cubicBezTo>
                    <a:pt x="2973070" y="2637790"/>
                    <a:pt x="2687320" y="2354580"/>
                    <a:pt x="2686050" y="2009140"/>
                  </a:cubicBezTo>
                  <a:cubicBezTo>
                    <a:pt x="2684780" y="1663700"/>
                    <a:pt x="2965450" y="1386840"/>
                    <a:pt x="3307080" y="1385570"/>
                  </a:cubicBezTo>
                  <a:close/>
                  <a:moveTo>
                    <a:pt x="627380" y="1385570"/>
                  </a:moveTo>
                  <a:cubicBezTo>
                    <a:pt x="970280" y="1383030"/>
                    <a:pt x="1253490" y="1659890"/>
                    <a:pt x="1256030" y="2000250"/>
                  </a:cubicBezTo>
                  <a:cubicBezTo>
                    <a:pt x="1259840" y="2345690"/>
                    <a:pt x="981710" y="2630170"/>
                    <a:pt x="636270" y="2633980"/>
                  </a:cubicBezTo>
                  <a:cubicBezTo>
                    <a:pt x="293370" y="2637790"/>
                    <a:pt x="8890" y="2354580"/>
                    <a:pt x="6350" y="2009140"/>
                  </a:cubicBezTo>
                  <a:cubicBezTo>
                    <a:pt x="3810" y="1663700"/>
                    <a:pt x="285750" y="1386840"/>
                    <a:pt x="627380" y="1385570"/>
                  </a:cubicBezTo>
                  <a:close/>
                  <a:moveTo>
                    <a:pt x="1969770" y="2716530"/>
                  </a:moveTo>
                  <a:cubicBezTo>
                    <a:pt x="1626870" y="2716530"/>
                    <a:pt x="1338580" y="2989580"/>
                    <a:pt x="1337310" y="3332480"/>
                  </a:cubicBezTo>
                  <a:cubicBezTo>
                    <a:pt x="1341120" y="3723640"/>
                    <a:pt x="1027430" y="4042410"/>
                    <a:pt x="636270" y="4046220"/>
                  </a:cubicBezTo>
                  <a:cubicBezTo>
                    <a:pt x="631190" y="4046220"/>
                    <a:pt x="626110" y="4046220"/>
                    <a:pt x="621030" y="4046220"/>
                  </a:cubicBezTo>
                  <a:cubicBezTo>
                    <a:pt x="287020" y="4044950"/>
                    <a:pt x="12700" y="4333240"/>
                    <a:pt x="6350" y="4668520"/>
                  </a:cubicBezTo>
                  <a:cubicBezTo>
                    <a:pt x="0" y="5003800"/>
                    <a:pt x="265430" y="5297170"/>
                    <a:pt x="601980" y="5316220"/>
                  </a:cubicBezTo>
                  <a:cubicBezTo>
                    <a:pt x="938530" y="5335270"/>
                    <a:pt x="1238250" y="5090160"/>
                    <a:pt x="1275080" y="4757420"/>
                  </a:cubicBezTo>
                  <a:cubicBezTo>
                    <a:pt x="1282700" y="4690110"/>
                    <a:pt x="1280160" y="4621530"/>
                    <a:pt x="1292860" y="4555490"/>
                  </a:cubicBezTo>
                  <a:cubicBezTo>
                    <a:pt x="1358900" y="4198620"/>
                    <a:pt x="1673860" y="3962400"/>
                    <a:pt x="2039620" y="3992880"/>
                  </a:cubicBezTo>
                  <a:cubicBezTo>
                    <a:pt x="2383790" y="4019550"/>
                    <a:pt x="2653030" y="4314190"/>
                    <a:pt x="2661920" y="4672330"/>
                  </a:cubicBezTo>
                  <a:cubicBezTo>
                    <a:pt x="2670810" y="5066030"/>
                    <a:pt x="2981960" y="5350510"/>
                    <a:pt x="3361690" y="5314950"/>
                  </a:cubicBezTo>
                  <a:cubicBezTo>
                    <a:pt x="3691890" y="5284470"/>
                    <a:pt x="3947160" y="4992370"/>
                    <a:pt x="3934460" y="4659630"/>
                  </a:cubicBezTo>
                  <a:cubicBezTo>
                    <a:pt x="3921760" y="4326890"/>
                    <a:pt x="3648710" y="4044950"/>
                    <a:pt x="3318510" y="4046220"/>
                  </a:cubicBezTo>
                  <a:cubicBezTo>
                    <a:pt x="2927350" y="4050030"/>
                    <a:pt x="2608580" y="3736340"/>
                    <a:pt x="2604770" y="3345180"/>
                  </a:cubicBezTo>
                  <a:cubicBezTo>
                    <a:pt x="2604770" y="3341370"/>
                    <a:pt x="2604770" y="3338830"/>
                    <a:pt x="2604770" y="3335020"/>
                  </a:cubicBezTo>
                  <a:cubicBezTo>
                    <a:pt x="2606040" y="2989580"/>
                    <a:pt x="2315210" y="2716530"/>
                    <a:pt x="1969770" y="2716530"/>
                  </a:cubicBezTo>
                  <a:close/>
                  <a:moveTo>
                    <a:pt x="1967230" y="5318760"/>
                  </a:moveTo>
                  <a:cubicBezTo>
                    <a:pt x="2310130" y="5320030"/>
                    <a:pt x="2593340" y="5043170"/>
                    <a:pt x="2595880" y="4702810"/>
                  </a:cubicBezTo>
                  <a:cubicBezTo>
                    <a:pt x="2598420" y="4357370"/>
                    <a:pt x="2320290" y="4075430"/>
                    <a:pt x="1976120" y="4074160"/>
                  </a:cubicBezTo>
                  <a:cubicBezTo>
                    <a:pt x="1630680" y="4071620"/>
                    <a:pt x="1348740" y="4349750"/>
                    <a:pt x="1346200" y="4693920"/>
                  </a:cubicBezTo>
                  <a:cubicBezTo>
                    <a:pt x="1344930" y="5034280"/>
                    <a:pt x="1625600" y="5316220"/>
                    <a:pt x="1967230" y="5318760"/>
                  </a:cubicBezTo>
                  <a:close/>
                  <a:moveTo>
                    <a:pt x="3307080" y="3964940"/>
                  </a:moveTo>
                  <a:cubicBezTo>
                    <a:pt x="3649980" y="3967480"/>
                    <a:pt x="3933190" y="3690620"/>
                    <a:pt x="3935730" y="3350260"/>
                  </a:cubicBezTo>
                  <a:cubicBezTo>
                    <a:pt x="3939540" y="3004820"/>
                    <a:pt x="3661410" y="2720340"/>
                    <a:pt x="3315970" y="2716530"/>
                  </a:cubicBezTo>
                  <a:cubicBezTo>
                    <a:pt x="2973070" y="2712720"/>
                    <a:pt x="2687320" y="2995930"/>
                    <a:pt x="2686050" y="3341370"/>
                  </a:cubicBezTo>
                  <a:cubicBezTo>
                    <a:pt x="2684780" y="3686810"/>
                    <a:pt x="2965450" y="3962400"/>
                    <a:pt x="3307080" y="3964940"/>
                  </a:cubicBezTo>
                  <a:close/>
                  <a:moveTo>
                    <a:pt x="627380" y="3964940"/>
                  </a:moveTo>
                  <a:cubicBezTo>
                    <a:pt x="970280" y="3967480"/>
                    <a:pt x="1253490" y="3690620"/>
                    <a:pt x="1256030" y="3350260"/>
                  </a:cubicBezTo>
                  <a:cubicBezTo>
                    <a:pt x="1259840" y="3004820"/>
                    <a:pt x="981710" y="2720340"/>
                    <a:pt x="636270" y="2716530"/>
                  </a:cubicBezTo>
                  <a:cubicBezTo>
                    <a:pt x="293370" y="2712720"/>
                    <a:pt x="8890" y="2995930"/>
                    <a:pt x="6350" y="3341370"/>
                  </a:cubicBezTo>
                  <a:cubicBezTo>
                    <a:pt x="3810" y="3686810"/>
                    <a:pt x="285750" y="3962400"/>
                    <a:pt x="627380" y="3964940"/>
                  </a:cubicBezTo>
                  <a:close/>
                </a:path>
              </a:pathLst>
            </a:custGeom>
            <a:blipFill>
              <a:blip r:embed="rId2"/>
              <a:stretch>
                <a:fillRect t="-18183" b="-1818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59951" y="3250840"/>
            <a:ext cx="7799349" cy="368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8"/>
              </a:lnSpc>
              <a:spcBef>
                <a:spcPct val="0"/>
              </a:spcBef>
            </a:pPr>
            <a:r>
              <a:rPr lang="en-US" sz="5241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The tech is striding ahead to meet these changing expectations, are you?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1902" y="-589885"/>
            <a:ext cx="17656098" cy="11653025"/>
          </a:xfrm>
          <a:custGeom>
            <a:avLst/>
            <a:gdLst/>
            <a:ahLst/>
            <a:cxnLst/>
            <a:rect l="l" t="t" r="r" b="b"/>
            <a:pathLst>
              <a:path w="17656098" h="11653025">
                <a:moveTo>
                  <a:pt x="0" y="0"/>
                </a:moveTo>
                <a:lnTo>
                  <a:pt x="17656098" y="0"/>
                </a:lnTo>
                <a:lnTo>
                  <a:pt x="17656098" y="11653025"/>
                </a:lnTo>
                <a:lnTo>
                  <a:pt x="0" y="1165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046101"/>
            <a:ext cx="16011094" cy="89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8"/>
              </a:lnSpc>
              <a:spcBef>
                <a:spcPct val="0"/>
              </a:spcBef>
            </a:pPr>
            <a:r>
              <a:rPr lang="en-US" sz="5241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SLIDO: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5794" y="3846195"/>
            <a:ext cx="14176412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What skills do you think you might need to develop over the coming years to meet changing client expectations?</a:t>
            </a: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WORD CLOUD</a:t>
            </a:r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794DD21D-25A5-A18F-6077-E09A36F56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0" y="6748649"/>
            <a:ext cx="2984500" cy="2984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1902" y="-589885"/>
            <a:ext cx="17656098" cy="11653025"/>
          </a:xfrm>
          <a:custGeom>
            <a:avLst/>
            <a:gdLst/>
            <a:ahLst/>
            <a:cxnLst/>
            <a:rect l="l" t="t" r="r" b="b"/>
            <a:pathLst>
              <a:path w="17656098" h="11653025">
                <a:moveTo>
                  <a:pt x="0" y="0"/>
                </a:moveTo>
                <a:lnTo>
                  <a:pt x="17656098" y="0"/>
                </a:lnTo>
                <a:lnTo>
                  <a:pt x="17656098" y="11653025"/>
                </a:lnTo>
                <a:lnTo>
                  <a:pt x="0" y="1165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66800" y="4223536"/>
            <a:ext cx="15854146" cy="1839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38"/>
              </a:lnSpc>
              <a:spcBef>
                <a:spcPct val="0"/>
              </a:spcBef>
            </a:pPr>
            <a:r>
              <a:rPr lang="en-US" sz="5241" dirty="0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What's the gap between the Financial Planner you are today and the one you need to become?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1902" y="-589885"/>
            <a:ext cx="17656098" cy="11653025"/>
          </a:xfrm>
          <a:custGeom>
            <a:avLst/>
            <a:gdLst/>
            <a:ahLst/>
            <a:cxnLst/>
            <a:rect l="l" t="t" r="r" b="b"/>
            <a:pathLst>
              <a:path w="17656098" h="11653025">
                <a:moveTo>
                  <a:pt x="0" y="0"/>
                </a:moveTo>
                <a:lnTo>
                  <a:pt x="17656098" y="0"/>
                </a:lnTo>
                <a:lnTo>
                  <a:pt x="17656098" y="11653025"/>
                </a:lnTo>
                <a:lnTo>
                  <a:pt x="0" y="1165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144000" y="-140520"/>
            <a:ext cx="9290263" cy="10427520"/>
          </a:xfrm>
          <a:custGeom>
            <a:avLst/>
            <a:gdLst/>
            <a:ahLst/>
            <a:cxnLst/>
            <a:rect l="l" t="t" r="r" b="b"/>
            <a:pathLst>
              <a:path w="9290263" h="10427520">
                <a:moveTo>
                  <a:pt x="0" y="0"/>
                </a:moveTo>
                <a:lnTo>
                  <a:pt x="9290263" y="0"/>
                </a:lnTo>
                <a:lnTo>
                  <a:pt x="9290263" y="10427520"/>
                </a:lnTo>
                <a:lnTo>
                  <a:pt x="0" y="10427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58469" y="3670281"/>
            <a:ext cx="8201481" cy="147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8"/>
              </a:lnSpc>
            </a:pPr>
            <a:r>
              <a:rPr lang="en-US" sz="4249" dirty="0">
                <a:solidFill>
                  <a:srgbClr val="FFFFFF"/>
                </a:solidFill>
                <a:latin typeface="DM Sans 14pt"/>
                <a:ea typeface="DM Sans 14pt"/>
                <a:cs typeface="DM Sans 14pt"/>
                <a:sym typeface="DM Sans"/>
              </a:rPr>
              <a:t>Every action is a vote for the person you want to become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8468" y="6438900"/>
            <a:ext cx="8201481" cy="671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James Clear (Atomic Habits)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EA1FA7-F077-C766-0105-4E09AA541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CB4220-29DF-3BDA-EF24-69F364B1DD18}"/>
              </a:ext>
            </a:extLst>
          </p:cNvPr>
          <p:cNvSpPr/>
          <p:nvPr/>
        </p:nvSpPr>
        <p:spPr>
          <a:xfrm>
            <a:off x="631902" y="-589885"/>
            <a:ext cx="17656098" cy="11653025"/>
          </a:xfrm>
          <a:custGeom>
            <a:avLst/>
            <a:gdLst/>
            <a:ahLst/>
            <a:cxnLst/>
            <a:rect l="l" t="t" r="r" b="b"/>
            <a:pathLst>
              <a:path w="17656098" h="11653025">
                <a:moveTo>
                  <a:pt x="0" y="0"/>
                </a:moveTo>
                <a:lnTo>
                  <a:pt x="17656098" y="0"/>
                </a:lnTo>
                <a:lnTo>
                  <a:pt x="17656098" y="11653025"/>
                </a:lnTo>
                <a:lnTo>
                  <a:pt x="0" y="1165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D1F3F"/>
              </a:solidFill>
              <a:effectLst/>
              <a:uLnTx/>
              <a:uFillTx/>
              <a:latin typeface="DM Sans 18pt 18pt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DC2F13B-27B9-8944-FEFF-69C7D4B1AB78}"/>
              </a:ext>
            </a:extLst>
          </p:cNvPr>
          <p:cNvSpPr txBox="1"/>
          <p:nvPr/>
        </p:nvSpPr>
        <p:spPr>
          <a:xfrm>
            <a:off x="1066800" y="4223536"/>
            <a:ext cx="15854146" cy="1839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3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oung Serif"/>
                <a:ea typeface="Young Serif"/>
                <a:cs typeface="Young Serif"/>
                <a:sym typeface="Young Serif"/>
              </a:rPr>
              <a:t>What's the gap between the Financial Planner you are today and the one you need to become?</a:t>
            </a:r>
          </a:p>
        </p:txBody>
      </p:sp>
    </p:spTree>
    <p:extLst>
      <p:ext uri="{BB962C8B-B14F-4D97-AF65-F5344CB8AC3E}">
        <p14:creationId xmlns:p14="http://schemas.microsoft.com/office/powerpoint/2010/main" val="1938878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5087" y="-288925"/>
            <a:ext cx="9017825" cy="10864850"/>
          </a:xfrm>
          <a:custGeom>
            <a:avLst/>
            <a:gdLst/>
            <a:ahLst/>
            <a:cxnLst/>
            <a:rect l="l" t="t" r="r" b="b"/>
            <a:pathLst>
              <a:path w="9017825" h="10864850">
                <a:moveTo>
                  <a:pt x="0" y="0"/>
                </a:moveTo>
                <a:lnTo>
                  <a:pt x="9017826" y="0"/>
                </a:lnTo>
                <a:lnTo>
                  <a:pt x="9017826" y="10864850"/>
                </a:lnTo>
                <a:lnTo>
                  <a:pt x="0" y="1086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096000" y="705456"/>
            <a:ext cx="11843233" cy="890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What challenging step do you want to take to close that gap?</a:t>
            </a:r>
          </a:p>
          <a:p>
            <a:pPr algn="l">
              <a:lnSpc>
                <a:spcPts val="50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What might you be assuming that will stop you?</a:t>
            </a:r>
          </a:p>
          <a:p>
            <a:pPr algn="l">
              <a:lnSpc>
                <a:spcPts val="50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What are you assuming that will </a:t>
            </a:r>
            <a:r>
              <a:rPr lang="en-US" sz="3600" b="1" u="sng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most</a:t>
            </a: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 stop you? </a:t>
            </a:r>
          </a:p>
          <a:p>
            <a:pPr algn="l">
              <a:lnSpc>
                <a:spcPts val="50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l">
              <a:lnSpc>
                <a:spcPts val="50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Is that assumption true? What are your reasons?</a:t>
            </a:r>
          </a:p>
          <a:p>
            <a:pPr algn="l">
              <a:lnSpc>
                <a:spcPts val="50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You want to take that step. So, what could you credibly assume instead, in order to do so? </a:t>
            </a:r>
          </a:p>
          <a:p>
            <a:pPr algn="l">
              <a:lnSpc>
                <a:spcPts val="50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If you knew *** how would you ***?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6369" y="686103"/>
            <a:ext cx="5506398" cy="890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Define an outcome</a:t>
            </a: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Uncover the main assumption getting in the way</a:t>
            </a: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Assess it</a:t>
            </a: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Replace it</a:t>
            </a: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Play with a new 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5087" y="-288925"/>
            <a:ext cx="9017825" cy="10864850"/>
          </a:xfrm>
          <a:custGeom>
            <a:avLst/>
            <a:gdLst/>
            <a:ahLst/>
            <a:cxnLst/>
            <a:rect l="l" t="t" r="r" b="b"/>
            <a:pathLst>
              <a:path w="9017825" h="10864850">
                <a:moveTo>
                  <a:pt x="0" y="0"/>
                </a:moveTo>
                <a:lnTo>
                  <a:pt x="9017826" y="0"/>
                </a:lnTo>
                <a:lnTo>
                  <a:pt x="9017826" y="10864850"/>
                </a:lnTo>
                <a:lnTo>
                  <a:pt x="0" y="10864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671648" y="3793597"/>
            <a:ext cx="9587652" cy="261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8"/>
              </a:lnSpc>
            </a:pPr>
            <a:r>
              <a:rPr lang="en-US" sz="7534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If you knew *** how would you ***?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6369" y="686103"/>
            <a:ext cx="5506398" cy="890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Define an outcome</a:t>
            </a: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Uncover the main assumption getting in the way</a:t>
            </a: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Assess it</a:t>
            </a: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Replace it</a:t>
            </a: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F4E2D3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4E2D3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Play with a new 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814" y="-805253"/>
            <a:ext cx="17376372" cy="11468406"/>
          </a:xfrm>
          <a:custGeom>
            <a:avLst/>
            <a:gdLst/>
            <a:ahLst/>
            <a:cxnLst/>
            <a:rect l="l" t="t" r="r" b="b"/>
            <a:pathLst>
              <a:path w="17376372" h="11468406">
                <a:moveTo>
                  <a:pt x="0" y="0"/>
                </a:moveTo>
                <a:lnTo>
                  <a:pt x="17376372" y="0"/>
                </a:lnTo>
                <a:lnTo>
                  <a:pt x="17376372" y="11468406"/>
                </a:lnTo>
                <a:lnTo>
                  <a:pt x="0" y="11468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938482" y="3531014"/>
            <a:ext cx="7320818" cy="311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2"/>
              </a:lnSpc>
            </a:pPr>
            <a:r>
              <a:rPr lang="en-US" sz="5930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Who do you need to be to serve your clients? </a:t>
            </a:r>
          </a:p>
        </p:txBody>
      </p:sp>
      <p:sp>
        <p:nvSpPr>
          <p:cNvPr id="4" name="Freeform 4"/>
          <p:cNvSpPr/>
          <p:nvPr/>
        </p:nvSpPr>
        <p:spPr>
          <a:xfrm>
            <a:off x="-128991" y="1237859"/>
            <a:ext cx="13582200" cy="9049141"/>
          </a:xfrm>
          <a:custGeom>
            <a:avLst/>
            <a:gdLst/>
            <a:ahLst/>
            <a:cxnLst/>
            <a:rect l="l" t="t" r="r" b="b"/>
            <a:pathLst>
              <a:path w="13582200" h="9049141">
                <a:moveTo>
                  <a:pt x="0" y="0"/>
                </a:moveTo>
                <a:lnTo>
                  <a:pt x="13582200" y="0"/>
                </a:lnTo>
                <a:lnTo>
                  <a:pt x="13582200" y="9049141"/>
                </a:lnTo>
                <a:lnTo>
                  <a:pt x="0" y="904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814" y="-805253"/>
            <a:ext cx="17376372" cy="11468406"/>
          </a:xfrm>
          <a:custGeom>
            <a:avLst/>
            <a:gdLst/>
            <a:ahLst/>
            <a:cxnLst/>
            <a:rect l="l" t="t" r="r" b="b"/>
            <a:pathLst>
              <a:path w="17376372" h="11468406">
                <a:moveTo>
                  <a:pt x="0" y="0"/>
                </a:moveTo>
                <a:lnTo>
                  <a:pt x="17376372" y="0"/>
                </a:lnTo>
                <a:lnTo>
                  <a:pt x="17376372" y="11468406"/>
                </a:lnTo>
                <a:lnTo>
                  <a:pt x="0" y="11468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728872" y="3531014"/>
            <a:ext cx="7893704" cy="311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2"/>
              </a:lnSpc>
            </a:pPr>
            <a:r>
              <a:rPr lang="en-US" sz="5930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Who do you need to become to serve your future clients? </a:t>
            </a:r>
          </a:p>
        </p:txBody>
      </p:sp>
      <p:sp>
        <p:nvSpPr>
          <p:cNvPr id="4" name="Freeform 4"/>
          <p:cNvSpPr/>
          <p:nvPr/>
        </p:nvSpPr>
        <p:spPr>
          <a:xfrm>
            <a:off x="-1992249" y="768487"/>
            <a:ext cx="14303777" cy="9518513"/>
          </a:xfrm>
          <a:custGeom>
            <a:avLst/>
            <a:gdLst/>
            <a:ahLst/>
            <a:cxnLst/>
            <a:rect l="l" t="t" r="r" b="b"/>
            <a:pathLst>
              <a:path w="14303777" h="9518513">
                <a:moveTo>
                  <a:pt x="0" y="0"/>
                </a:moveTo>
                <a:lnTo>
                  <a:pt x="14303777" y="0"/>
                </a:lnTo>
                <a:lnTo>
                  <a:pt x="14303777" y="9518513"/>
                </a:lnTo>
                <a:lnTo>
                  <a:pt x="0" y="9518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227267" cy="8229600"/>
            <a:chOff x="0" y="0"/>
            <a:chExt cx="4479290" cy="4480560"/>
          </a:xfrm>
        </p:grpSpPr>
        <p:sp>
          <p:nvSpPr>
            <p:cNvPr id="4" name="Freeform 4"/>
            <p:cNvSpPr/>
            <p:nvPr/>
          </p:nvSpPr>
          <p:spPr>
            <a:xfrm>
              <a:off x="-3810" y="-3810"/>
              <a:ext cx="4485640" cy="4485640"/>
            </a:xfrm>
            <a:custGeom>
              <a:avLst/>
              <a:gdLst/>
              <a:ahLst/>
              <a:cxnLst/>
              <a:rect l="l" t="t" r="r" b="b"/>
              <a:pathLst>
                <a:path w="4485640" h="4485640">
                  <a:moveTo>
                    <a:pt x="1471930" y="4484370"/>
                  </a:moveTo>
                  <a:lnTo>
                    <a:pt x="709930" y="4484370"/>
                  </a:lnTo>
                  <a:cubicBezTo>
                    <a:pt x="318770" y="4485640"/>
                    <a:pt x="2540" y="4169410"/>
                    <a:pt x="1270" y="3778250"/>
                  </a:cubicBezTo>
                  <a:cubicBezTo>
                    <a:pt x="0" y="3387090"/>
                    <a:pt x="316230" y="3070860"/>
                    <a:pt x="707390" y="3069590"/>
                  </a:cubicBezTo>
                  <a:lnTo>
                    <a:pt x="2235200" y="3069590"/>
                  </a:lnTo>
                  <a:cubicBezTo>
                    <a:pt x="2641600" y="3069590"/>
                    <a:pt x="2975610" y="2795270"/>
                    <a:pt x="3051810" y="2402840"/>
                  </a:cubicBezTo>
                  <a:cubicBezTo>
                    <a:pt x="3061970" y="2349500"/>
                    <a:pt x="3067050" y="2296160"/>
                    <a:pt x="3067050" y="2242820"/>
                  </a:cubicBezTo>
                  <a:cubicBezTo>
                    <a:pt x="3073400" y="1850390"/>
                    <a:pt x="3384550" y="1539240"/>
                    <a:pt x="3773170" y="1537970"/>
                  </a:cubicBezTo>
                  <a:cubicBezTo>
                    <a:pt x="4164330" y="1548130"/>
                    <a:pt x="4472940" y="1874520"/>
                    <a:pt x="4462780" y="2265680"/>
                  </a:cubicBezTo>
                  <a:cubicBezTo>
                    <a:pt x="4452620" y="2635250"/>
                    <a:pt x="4160520" y="2934970"/>
                    <a:pt x="3792220" y="2954020"/>
                  </a:cubicBezTo>
                  <a:cubicBezTo>
                    <a:pt x="3616960" y="2957830"/>
                    <a:pt x="3454400" y="2998470"/>
                    <a:pt x="3310890" y="3098800"/>
                  </a:cubicBezTo>
                  <a:cubicBezTo>
                    <a:pt x="3075940" y="3265170"/>
                    <a:pt x="2957830" y="3493770"/>
                    <a:pt x="2952750" y="3779520"/>
                  </a:cubicBezTo>
                  <a:cubicBezTo>
                    <a:pt x="2948940" y="3940810"/>
                    <a:pt x="2903220" y="4086860"/>
                    <a:pt x="2802890" y="4212590"/>
                  </a:cubicBezTo>
                  <a:cubicBezTo>
                    <a:pt x="2661920" y="4390390"/>
                    <a:pt x="2477770" y="4484370"/>
                    <a:pt x="2249170" y="4485640"/>
                  </a:cubicBezTo>
                  <a:cubicBezTo>
                    <a:pt x="1990090" y="4485640"/>
                    <a:pt x="1731010" y="4484370"/>
                    <a:pt x="1471930" y="4484370"/>
                  </a:cubicBezTo>
                  <a:close/>
                  <a:moveTo>
                    <a:pt x="1479550" y="5080"/>
                  </a:moveTo>
                  <a:cubicBezTo>
                    <a:pt x="1733550" y="5080"/>
                    <a:pt x="1987550" y="2540"/>
                    <a:pt x="2240280" y="6350"/>
                  </a:cubicBezTo>
                  <a:cubicBezTo>
                    <a:pt x="2519680" y="10160"/>
                    <a:pt x="2734310" y="133350"/>
                    <a:pt x="2866390" y="379730"/>
                  </a:cubicBezTo>
                  <a:cubicBezTo>
                    <a:pt x="2998470" y="626110"/>
                    <a:pt x="2985770" y="869950"/>
                    <a:pt x="2835910" y="1102360"/>
                  </a:cubicBezTo>
                  <a:cubicBezTo>
                    <a:pt x="2701290" y="1309370"/>
                    <a:pt x="2503170" y="1419860"/>
                    <a:pt x="2256790" y="1421130"/>
                  </a:cubicBezTo>
                  <a:cubicBezTo>
                    <a:pt x="1738630" y="1426210"/>
                    <a:pt x="1221740" y="1426210"/>
                    <a:pt x="704850" y="1421130"/>
                  </a:cubicBezTo>
                  <a:cubicBezTo>
                    <a:pt x="317500" y="1419860"/>
                    <a:pt x="2540" y="1104900"/>
                    <a:pt x="3810" y="717550"/>
                  </a:cubicBezTo>
                  <a:cubicBezTo>
                    <a:pt x="3810" y="713740"/>
                    <a:pt x="3810" y="711200"/>
                    <a:pt x="3810" y="707390"/>
                  </a:cubicBezTo>
                  <a:cubicBezTo>
                    <a:pt x="7620" y="320040"/>
                    <a:pt x="318770" y="10160"/>
                    <a:pt x="712470" y="6350"/>
                  </a:cubicBezTo>
                  <a:cubicBezTo>
                    <a:pt x="967740" y="3810"/>
                    <a:pt x="1223010" y="5080"/>
                    <a:pt x="1479550" y="5080"/>
                  </a:cubicBezTo>
                  <a:close/>
                  <a:moveTo>
                    <a:pt x="4483100" y="713740"/>
                  </a:moveTo>
                  <a:cubicBezTo>
                    <a:pt x="4484370" y="1103630"/>
                    <a:pt x="4174490" y="1416050"/>
                    <a:pt x="3778250" y="1422400"/>
                  </a:cubicBezTo>
                  <a:cubicBezTo>
                    <a:pt x="3382010" y="1428750"/>
                    <a:pt x="3064510" y="1681480"/>
                    <a:pt x="2976880" y="2052320"/>
                  </a:cubicBezTo>
                  <a:cubicBezTo>
                    <a:pt x="2962910" y="2119630"/>
                    <a:pt x="2954020" y="2186940"/>
                    <a:pt x="2952750" y="2255520"/>
                  </a:cubicBezTo>
                  <a:cubicBezTo>
                    <a:pt x="2942590" y="2647950"/>
                    <a:pt x="2628900" y="2956560"/>
                    <a:pt x="2240280" y="2954020"/>
                  </a:cubicBezTo>
                  <a:cubicBezTo>
                    <a:pt x="1851660" y="2951480"/>
                    <a:pt x="1537970" y="2637790"/>
                    <a:pt x="1535430" y="2249170"/>
                  </a:cubicBezTo>
                  <a:cubicBezTo>
                    <a:pt x="1535430" y="1855470"/>
                    <a:pt x="1842770" y="1544320"/>
                    <a:pt x="2239010" y="1536700"/>
                  </a:cubicBezTo>
                  <a:cubicBezTo>
                    <a:pt x="2711450" y="1529080"/>
                    <a:pt x="3061970" y="1178560"/>
                    <a:pt x="3068320" y="706120"/>
                  </a:cubicBezTo>
                  <a:cubicBezTo>
                    <a:pt x="3070860" y="314960"/>
                    <a:pt x="3388360" y="0"/>
                    <a:pt x="3779520" y="2540"/>
                  </a:cubicBezTo>
                  <a:cubicBezTo>
                    <a:pt x="4170680" y="5080"/>
                    <a:pt x="4485640" y="322580"/>
                    <a:pt x="4483100" y="713740"/>
                  </a:cubicBezTo>
                  <a:close/>
                  <a:moveTo>
                    <a:pt x="3068320" y="3776980"/>
                  </a:moveTo>
                  <a:cubicBezTo>
                    <a:pt x="3068320" y="3385820"/>
                    <a:pt x="3384550" y="3069590"/>
                    <a:pt x="3775710" y="3069590"/>
                  </a:cubicBezTo>
                  <a:cubicBezTo>
                    <a:pt x="4166870" y="3069590"/>
                    <a:pt x="4483100" y="3385820"/>
                    <a:pt x="4483100" y="3776980"/>
                  </a:cubicBezTo>
                  <a:cubicBezTo>
                    <a:pt x="4483100" y="4168140"/>
                    <a:pt x="4166870" y="4484370"/>
                    <a:pt x="3775710" y="4484370"/>
                  </a:cubicBezTo>
                  <a:cubicBezTo>
                    <a:pt x="3775710" y="4484370"/>
                    <a:pt x="3774440" y="4484370"/>
                    <a:pt x="3774440" y="4484370"/>
                  </a:cubicBezTo>
                  <a:cubicBezTo>
                    <a:pt x="3385820" y="4485640"/>
                    <a:pt x="3069590" y="4171950"/>
                    <a:pt x="3068320" y="3783330"/>
                  </a:cubicBezTo>
                  <a:cubicBezTo>
                    <a:pt x="3068320" y="3780790"/>
                    <a:pt x="3068320" y="3779520"/>
                    <a:pt x="3068320" y="3776980"/>
                  </a:cubicBezTo>
                  <a:close/>
                  <a:moveTo>
                    <a:pt x="3810" y="2242820"/>
                  </a:moveTo>
                  <a:cubicBezTo>
                    <a:pt x="3810" y="1844040"/>
                    <a:pt x="327660" y="1520190"/>
                    <a:pt x="726440" y="1520190"/>
                  </a:cubicBezTo>
                  <a:cubicBezTo>
                    <a:pt x="1125220" y="1520190"/>
                    <a:pt x="1449070" y="1844040"/>
                    <a:pt x="1449070" y="2242820"/>
                  </a:cubicBezTo>
                  <a:cubicBezTo>
                    <a:pt x="1449070" y="2641600"/>
                    <a:pt x="1125220" y="2965450"/>
                    <a:pt x="726440" y="2965450"/>
                  </a:cubicBezTo>
                  <a:cubicBezTo>
                    <a:pt x="726440" y="2965450"/>
                    <a:pt x="725170" y="2965450"/>
                    <a:pt x="725170" y="2965450"/>
                  </a:cubicBezTo>
                  <a:cubicBezTo>
                    <a:pt x="327660" y="2966720"/>
                    <a:pt x="5080" y="2644140"/>
                    <a:pt x="3810" y="2246630"/>
                  </a:cubicBezTo>
                  <a:cubicBezTo>
                    <a:pt x="3810" y="2245360"/>
                    <a:pt x="3810" y="2244090"/>
                    <a:pt x="3810" y="2242820"/>
                  </a:cubicBezTo>
                  <a:close/>
                </a:path>
              </a:pathLst>
            </a:custGeom>
            <a:blipFill>
              <a:blip r:embed="rId4"/>
              <a:stretch>
                <a:fillRect t="-6561" b="-65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55226" y="2552348"/>
            <a:ext cx="8178177" cy="515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6"/>
              </a:lnSpc>
            </a:pPr>
            <a:r>
              <a:rPr lang="en-US" sz="6575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Vote for your future self:</a:t>
            </a:r>
          </a:p>
          <a:p>
            <a:pPr algn="ctr">
              <a:lnSpc>
                <a:spcPts val="7526"/>
              </a:lnSpc>
            </a:pPr>
            <a:r>
              <a:rPr lang="en-US" sz="5375" b="1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Intentional evolution in your career as a Financial Planner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114377" cy="8229600"/>
            <a:chOff x="0" y="0"/>
            <a:chExt cx="3928110" cy="5287010"/>
          </a:xfrm>
        </p:grpSpPr>
        <p:sp>
          <p:nvSpPr>
            <p:cNvPr id="3" name="Freeform 3"/>
            <p:cNvSpPr/>
            <p:nvPr/>
          </p:nvSpPr>
          <p:spPr>
            <a:xfrm>
              <a:off x="-6350" y="-31750"/>
              <a:ext cx="3947160" cy="5350510"/>
            </a:xfrm>
            <a:custGeom>
              <a:avLst/>
              <a:gdLst/>
              <a:ahLst/>
              <a:cxnLst/>
              <a:rect l="l" t="t" r="r" b="b"/>
              <a:pathLst>
                <a:path w="3947160" h="5350510">
                  <a:moveTo>
                    <a:pt x="1969770" y="2633980"/>
                  </a:moveTo>
                  <a:cubicBezTo>
                    <a:pt x="1626870" y="2633980"/>
                    <a:pt x="1338580" y="2359660"/>
                    <a:pt x="1337310" y="2018030"/>
                  </a:cubicBezTo>
                  <a:cubicBezTo>
                    <a:pt x="1337310" y="1602740"/>
                    <a:pt x="1005840" y="1301750"/>
                    <a:pt x="621030" y="1303020"/>
                  </a:cubicBezTo>
                  <a:cubicBezTo>
                    <a:pt x="287020" y="1305560"/>
                    <a:pt x="12700" y="1016000"/>
                    <a:pt x="6350" y="680720"/>
                  </a:cubicBezTo>
                  <a:cubicBezTo>
                    <a:pt x="0" y="345440"/>
                    <a:pt x="265430" y="53340"/>
                    <a:pt x="601980" y="33020"/>
                  </a:cubicBezTo>
                  <a:cubicBezTo>
                    <a:pt x="938530" y="12700"/>
                    <a:pt x="1238250" y="260350"/>
                    <a:pt x="1275080" y="593090"/>
                  </a:cubicBezTo>
                  <a:cubicBezTo>
                    <a:pt x="1282700" y="660400"/>
                    <a:pt x="1280160" y="728980"/>
                    <a:pt x="1292860" y="795020"/>
                  </a:cubicBezTo>
                  <a:cubicBezTo>
                    <a:pt x="1358900" y="1151890"/>
                    <a:pt x="1673860" y="1386840"/>
                    <a:pt x="2039620" y="1357630"/>
                  </a:cubicBezTo>
                  <a:cubicBezTo>
                    <a:pt x="2383790" y="1329690"/>
                    <a:pt x="2653030" y="1035050"/>
                    <a:pt x="2661920" y="678180"/>
                  </a:cubicBezTo>
                  <a:cubicBezTo>
                    <a:pt x="2670810" y="284480"/>
                    <a:pt x="2981960" y="0"/>
                    <a:pt x="3361690" y="34290"/>
                  </a:cubicBezTo>
                  <a:cubicBezTo>
                    <a:pt x="3691890" y="64770"/>
                    <a:pt x="3947160" y="358140"/>
                    <a:pt x="3934460" y="690880"/>
                  </a:cubicBezTo>
                  <a:cubicBezTo>
                    <a:pt x="3921760" y="1023620"/>
                    <a:pt x="3648710" y="1305560"/>
                    <a:pt x="3318510" y="1304290"/>
                  </a:cubicBezTo>
                  <a:cubicBezTo>
                    <a:pt x="2928620" y="1300480"/>
                    <a:pt x="2608580" y="1612900"/>
                    <a:pt x="2604770" y="2002790"/>
                  </a:cubicBezTo>
                  <a:cubicBezTo>
                    <a:pt x="2604770" y="2006600"/>
                    <a:pt x="2604770" y="2010410"/>
                    <a:pt x="2604770" y="2014220"/>
                  </a:cubicBezTo>
                  <a:cubicBezTo>
                    <a:pt x="2606040" y="2360930"/>
                    <a:pt x="2315210" y="2633980"/>
                    <a:pt x="1969770" y="2633980"/>
                  </a:cubicBezTo>
                  <a:close/>
                  <a:moveTo>
                    <a:pt x="1967230" y="31750"/>
                  </a:moveTo>
                  <a:cubicBezTo>
                    <a:pt x="2310130" y="29210"/>
                    <a:pt x="2593340" y="306070"/>
                    <a:pt x="2595880" y="646430"/>
                  </a:cubicBezTo>
                  <a:cubicBezTo>
                    <a:pt x="2599690" y="991870"/>
                    <a:pt x="2321560" y="1276350"/>
                    <a:pt x="1976120" y="1280160"/>
                  </a:cubicBezTo>
                  <a:cubicBezTo>
                    <a:pt x="1633220" y="1283970"/>
                    <a:pt x="1347470" y="1000760"/>
                    <a:pt x="1346200" y="655320"/>
                  </a:cubicBezTo>
                  <a:cubicBezTo>
                    <a:pt x="1344930" y="309880"/>
                    <a:pt x="1625600" y="34290"/>
                    <a:pt x="1967230" y="31750"/>
                  </a:cubicBezTo>
                  <a:close/>
                  <a:moveTo>
                    <a:pt x="3307080" y="1385570"/>
                  </a:moveTo>
                  <a:cubicBezTo>
                    <a:pt x="3649980" y="1383030"/>
                    <a:pt x="3933190" y="1659890"/>
                    <a:pt x="3935730" y="2000250"/>
                  </a:cubicBezTo>
                  <a:cubicBezTo>
                    <a:pt x="3939540" y="2345690"/>
                    <a:pt x="3661410" y="2630170"/>
                    <a:pt x="3315970" y="2633980"/>
                  </a:cubicBezTo>
                  <a:cubicBezTo>
                    <a:pt x="2973070" y="2637790"/>
                    <a:pt x="2687320" y="2354580"/>
                    <a:pt x="2686050" y="2009140"/>
                  </a:cubicBezTo>
                  <a:cubicBezTo>
                    <a:pt x="2684780" y="1663700"/>
                    <a:pt x="2965450" y="1386840"/>
                    <a:pt x="3307080" y="1385570"/>
                  </a:cubicBezTo>
                  <a:close/>
                  <a:moveTo>
                    <a:pt x="627380" y="1385570"/>
                  </a:moveTo>
                  <a:cubicBezTo>
                    <a:pt x="970280" y="1383030"/>
                    <a:pt x="1253490" y="1659890"/>
                    <a:pt x="1256030" y="2000250"/>
                  </a:cubicBezTo>
                  <a:cubicBezTo>
                    <a:pt x="1259840" y="2345690"/>
                    <a:pt x="981710" y="2630170"/>
                    <a:pt x="636270" y="2633980"/>
                  </a:cubicBezTo>
                  <a:cubicBezTo>
                    <a:pt x="293370" y="2637790"/>
                    <a:pt x="8890" y="2354580"/>
                    <a:pt x="6350" y="2009140"/>
                  </a:cubicBezTo>
                  <a:cubicBezTo>
                    <a:pt x="3810" y="1663700"/>
                    <a:pt x="285750" y="1386840"/>
                    <a:pt x="627380" y="1385570"/>
                  </a:cubicBezTo>
                  <a:close/>
                  <a:moveTo>
                    <a:pt x="1969770" y="2716530"/>
                  </a:moveTo>
                  <a:cubicBezTo>
                    <a:pt x="1626870" y="2716530"/>
                    <a:pt x="1338580" y="2989580"/>
                    <a:pt x="1337310" y="3332480"/>
                  </a:cubicBezTo>
                  <a:cubicBezTo>
                    <a:pt x="1341120" y="3723640"/>
                    <a:pt x="1027430" y="4042410"/>
                    <a:pt x="636270" y="4046220"/>
                  </a:cubicBezTo>
                  <a:cubicBezTo>
                    <a:pt x="631190" y="4046220"/>
                    <a:pt x="626110" y="4046220"/>
                    <a:pt x="621030" y="4046220"/>
                  </a:cubicBezTo>
                  <a:cubicBezTo>
                    <a:pt x="287020" y="4044950"/>
                    <a:pt x="12700" y="4333240"/>
                    <a:pt x="6350" y="4668520"/>
                  </a:cubicBezTo>
                  <a:cubicBezTo>
                    <a:pt x="0" y="5003800"/>
                    <a:pt x="265430" y="5297170"/>
                    <a:pt x="601980" y="5316220"/>
                  </a:cubicBezTo>
                  <a:cubicBezTo>
                    <a:pt x="938530" y="5335270"/>
                    <a:pt x="1238250" y="5090160"/>
                    <a:pt x="1275080" y="4757420"/>
                  </a:cubicBezTo>
                  <a:cubicBezTo>
                    <a:pt x="1282700" y="4690110"/>
                    <a:pt x="1280160" y="4621530"/>
                    <a:pt x="1292860" y="4555490"/>
                  </a:cubicBezTo>
                  <a:cubicBezTo>
                    <a:pt x="1358900" y="4198620"/>
                    <a:pt x="1673860" y="3962400"/>
                    <a:pt x="2039620" y="3992880"/>
                  </a:cubicBezTo>
                  <a:cubicBezTo>
                    <a:pt x="2383790" y="4019550"/>
                    <a:pt x="2653030" y="4314190"/>
                    <a:pt x="2661920" y="4672330"/>
                  </a:cubicBezTo>
                  <a:cubicBezTo>
                    <a:pt x="2670810" y="5066030"/>
                    <a:pt x="2981960" y="5350510"/>
                    <a:pt x="3361690" y="5314950"/>
                  </a:cubicBezTo>
                  <a:cubicBezTo>
                    <a:pt x="3691890" y="5284470"/>
                    <a:pt x="3947160" y="4992370"/>
                    <a:pt x="3934460" y="4659630"/>
                  </a:cubicBezTo>
                  <a:cubicBezTo>
                    <a:pt x="3921760" y="4326890"/>
                    <a:pt x="3648710" y="4044950"/>
                    <a:pt x="3318510" y="4046220"/>
                  </a:cubicBezTo>
                  <a:cubicBezTo>
                    <a:pt x="2927350" y="4050030"/>
                    <a:pt x="2608580" y="3736340"/>
                    <a:pt x="2604770" y="3345180"/>
                  </a:cubicBezTo>
                  <a:cubicBezTo>
                    <a:pt x="2604770" y="3341370"/>
                    <a:pt x="2604770" y="3338830"/>
                    <a:pt x="2604770" y="3335020"/>
                  </a:cubicBezTo>
                  <a:cubicBezTo>
                    <a:pt x="2606040" y="2989580"/>
                    <a:pt x="2315210" y="2716530"/>
                    <a:pt x="1969770" y="2716530"/>
                  </a:cubicBezTo>
                  <a:close/>
                  <a:moveTo>
                    <a:pt x="1967230" y="5318760"/>
                  </a:moveTo>
                  <a:cubicBezTo>
                    <a:pt x="2310130" y="5320030"/>
                    <a:pt x="2593340" y="5043170"/>
                    <a:pt x="2595880" y="4702810"/>
                  </a:cubicBezTo>
                  <a:cubicBezTo>
                    <a:pt x="2598420" y="4357370"/>
                    <a:pt x="2320290" y="4075430"/>
                    <a:pt x="1976120" y="4074160"/>
                  </a:cubicBezTo>
                  <a:cubicBezTo>
                    <a:pt x="1630680" y="4071620"/>
                    <a:pt x="1348740" y="4349750"/>
                    <a:pt x="1346200" y="4693920"/>
                  </a:cubicBezTo>
                  <a:cubicBezTo>
                    <a:pt x="1344930" y="5034280"/>
                    <a:pt x="1625600" y="5316220"/>
                    <a:pt x="1967230" y="5318760"/>
                  </a:cubicBezTo>
                  <a:close/>
                  <a:moveTo>
                    <a:pt x="3307080" y="3964940"/>
                  </a:moveTo>
                  <a:cubicBezTo>
                    <a:pt x="3649980" y="3967480"/>
                    <a:pt x="3933190" y="3690620"/>
                    <a:pt x="3935730" y="3350260"/>
                  </a:cubicBezTo>
                  <a:cubicBezTo>
                    <a:pt x="3939540" y="3004820"/>
                    <a:pt x="3661410" y="2720340"/>
                    <a:pt x="3315970" y="2716530"/>
                  </a:cubicBezTo>
                  <a:cubicBezTo>
                    <a:pt x="2973070" y="2712720"/>
                    <a:pt x="2687320" y="2995930"/>
                    <a:pt x="2686050" y="3341370"/>
                  </a:cubicBezTo>
                  <a:cubicBezTo>
                    <a:pt x="2684780" y="3686810"/>
                    <a:pt x="2965450" y="3962400"/>
                    <a:pt x="3307080" y="3964940"/>
                  </a:cubicBezTo>
                  <a:close/>
                  <a:moveTo>
                    <a:pt x="627380" y="3964940"/>
                  </a:moveTo>
                  <a:cubicBezTo>
                    <a:pt x="970280" y="3967480"/>
                    <a:pt x="1253490" y="3690620"/>
                    <a:pt x="1256030" y="3350260"/>
                  </a:cubicBezTo>
                  <a:cubicBezTo>
                    <a:pt x="1259840" y="3004820"/>
                    <a:pt x="981710" y="2720340"/>
                    <a:pt x="636270" y="2716530"/>
                  </a:cubicBezTo>
                  <a:cubicBezTo>
                    <a:pt x="293370" y="2712720"/>
                    <a:pt x="8890" y="2995930"/>
                    <a:pt x="6350" y="3341370"/>
                  </a:cubicBezTo>
                  <a:cubicBezTo>
                    <a:pt x="3810" y="3686810"/>
                    <a:pt x="285750" y="3962400"/>
                    <a:pt x="627380" y="3964940"/>
                  </a:cubicBezTo>
                  <a:close/>
                </a:path>
              </a:pathLst>
            </a:custGeom>
            <a:blipFill>
              <a:blip r:embed="rId2"/>
              <a:stretch>
                <a:fillRect t="-3363" b="-336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01810" y="3623762"/>
            <a:ext cx="9234692" cy="444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l">
              <a:lnSpc>
                <a:spcPts val="5040"/>
              </a:lnSpc>
              <a:buBlip>
                <a:blip r:embed="rId3"/>
              </a:buBlip>
            </a:pPr>
            <a:r>
              <a:rPr lang="en-US" sz="3600" b="1" dirty="0">
                <a:solidFill>
                  <a:schemeClr val="bg1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Be intentional - create time to think</a:t>
            </a:r>
          </a:p>
          <a:p>
            <a:pPr marL="571500" indent="-571500" algn="l">
              <a:lnSpc>
                <a:spcPts val="5040"/>
              </a:lnSpc>
              <a:buBlip>
                <a:blip r:embed="rId3"/>
              </a:buBlip>
            </a:pPr>
            <a:endParaRPr lang="en-US" sz="3600" b="1" dirty="0">
              <a:solidFill>
                <a:schemeClr val="bg1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marL="571500" indent="-571500" algn="l">
              <a:lnSpc>
                <a:spcPts val="5040"/>
              </a:lnSpc>
              <a:buBlip>
                <a:blip r:embed="rId3"/>
              </a:buBlip>
            </a:pPr>
            <a:r>
              <a:rPr lang="en-US" sz="3600" b="1" dirty="0">
                <a:solidFill>
                  <a:schemeClr val="bg1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Find and challenge your own limiting assumptions</a:t>
            </a:r>
          </a:p>
          <a:p>
            <a:pPr marL="571500" indent="-571500" algn="l">
              <a:lnSpc>
                <a:spcPts val="5040"/>
              </a:lnSpc>
              <a:buBlip>
                <a:blip r:embed="rId3"/>
              </a:buBlip>
            </a:pPr>
            <a:endParaRPr lang="en-US" sz="3600" b="1" dirty="0">
              <a:solidFill>
                <a:schemeClr val="bg1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  <a:p>
            <a:pPr marL="571500" indent="-571500" algn="l">
              <a:lnSpc>
                <a:spcPts val="5040"/>
              </a:lnSpc>
              <a:buBlip>
                <a:blip r:embed="rId3"/>
              </a:buBlip>
            </a:pPr>
            <a:r>
              <a:rPr lang="en-US" sz="3600" b="1" dirty="0">
                <a:solidFill>
                  <a:schemeClr val="bg1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Actively seek opportunities to develop your skills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01810" y="1451757"/>
            <a:ext cx="8557490" cy="9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Young Serif"/>
                <a:ea typeface="Young Serif"/>
                <a:cs typeface="Young Serif"/>
                <a:sym typeface="Young Serif"/>
              </a:rPr>
              <a:t>Next steps: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6A73AA-09A0-7975-4877-1A93DF3BC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BCD575-BE40-032E-42D4-5CF59DAD93EE}"/>
              </a:ext>
            </a:extLst>
          </p:cNvPr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6284BF4-633D-3F90-C36D-6F32C6A8D7E1}"/>
              </a:ext>
            </a:extLst>
          </p:cNvPr>
          <p:cNvSpPr txBox="1"/>
          <p:nvPr/>
        </p:nvSpPr>
        <p:spPr>
          <a:xfrm>
            <a:off x="-2286000" y="1409700"/>
            <a:ext cx="13801264" cy="96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7"/>
              </a:lnSpc>
            </a:pPr>
            <a:r>
              <a:rPr lang="en-US" sz="5547" dirty="0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Learning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76177-F6D9-4A8D-AA3C-8E7AB6139831}"/>
              </a:ext>
            </a:extLst>
          </p:cNvPr>
          <p:cNvSpPr txBox="1"/>
          <p:nvPr/>
        </p:nvSpPr>
        <p:spPr>
          <a:xfrm>
            <a:off x="1447800" y="3543300"/>
            <a:ext cx="16687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Considered the needs and expectations of tomorrow’s clients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Assessed the skills you will need to serve them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Identified obstacles that might hinder your development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Understood the anatomy of “lightbulb moments” 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Developed a tangible next step for your career development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360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814" y="-805253"/>
            <a:ext cx="17376372" cy="11468406"/>
          </a:xfrm>
          <a:custGeom>
            <a:avLst/>
            <a:gdLst/>
            <a:ahLst/>
            <a:cxnLst/>
            <a:rect l="l" t="t" r="r" b="b"/>
            <a:pathLst>
              <a:path w="17376372" h="11468406">
                <a:moveTo>
                  <a:pt x="0" y="0"/>
                </a:moveTo>
                <a:lnTo>
                  <a:pt x="17376372" y="0"/>
                </a:lnTo>
                <a:lnTo>
                  <a:pt x="17376372" y="11468406"/>
                </a:lnTo>
                <a:lnTo>
                  <a:pt x="0" y="11468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98501" y="8332028"/>
            <a:ext cx="4850225" cy="1437430"/>
          </a:xfrm>
          <a:custGeom>
            <a:avLst/>
            <a:gdLst/>
            <a:ahLst/>
            <a:cxnLst/>
            <a:rect l="l" t="t" r="r" b="b"/>
            <a:pathLst>
              <a:path w="4850225" h="1437430">
                <a:moveTo>
                  <a:pt x="0" y="0"/>
                </a:moveTo>
                <a:lnTo>
                  <a:pt x="4850225" y="0"/>
                </a:lnTo>
                <a:lnTo>
                  <a:pt x="4850225" y="1437430"/>
                </a:lnTo>
                <a:lnTo>
                  <a:pt x="0" y="1437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184197" y="8643070"/>
            <a:ext cx="535708" cy="392406"/>
          </a:xfrm>
          <a:custGeom>
            <a:avLst/>
            <a:gdLst/>
            <a:ahLst/>
            <a:cxnLst/>
            <a:rect l="l" t="t" r="r" b="b"/>
            <a:pathLst>
              <a:path w="535708" h="392406">
                <a:moveTo>
                  <a:pt x="0" y="0"/>
                </a:moveTo>
                <a:lnTo>
                  <a:pt x="535708" y="0"/>
                </a:lnTo>
                <a:lnTo>
                  <a:pt x="535708" y="392405"/>
                </a:lnTo>
                <a:lnTo>
                  <a:pt x="0" y="392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184197" y="8010555"/>
            <a:ext cx="535708" cy="535708"/>
          </a:xfrm>
          <a:custGeom>
            <a:avLst/>
            <a:gdLst/>
            <a:ahLst/>
            <a:cxnLst/>
            <a:rect l="l" t="t" r="r" b="b"/>
            <a:pathLst>
              <a:path w="535708" h="535708">
                <a:moveTo>
                  <a:pt x="0" y="0"/>
                </a:moveTo>
                <a:lnTo>
                  <a:pt x="535708" y="0"/>
                </a:lnTo>
                <a:lnTo>
                  <a:pt x="535708" y="535708"/>
                </a:lnTo>
                <a:lnTo>
                  <a:pt x="0" y="535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204404" y="9202907"/>
            <a:ext cx="515501" cy="515501"/>
          </a:xfrm>
          <a:custGeom>
            <a:avLst/>
            <a:gdLst/>
            <a:ahLst/>
            <a:cxnLst/>
            <a:rect l="l" t="t" r="r" b="b"/>
            <a:pathLst>
              <a:path w="515501" h="515501">
                <a:moveTo>
                  <a:pt x="0" y="0"/>
                </a:moveTo>
                <a:lnTo>
                  <a:pt x="515501" y="0"/>
                </a:lnTo>
                <a:lnTo>
                  <a:pt x="515501" y="515500"/>
                </a:lnTo>
                <a:lnTo>
                  <a:pt x="0" y="515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840828" y="7943880"/>
            <a:ext cx="5093289" cy="181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1"/>
              </a:lnSpc>
            </a:pPr>
            <a:r>
              <a:rPr lang="en-US" sz="3401" dirty="0">
                <a:solidFill>
                  <a:schemeClr val="bg1"/>
                </a:solidFill>
                <a:latin typeface="DM Sans 14pt"/>
                <a:ea typeface="DM Sans 14pt"/>
                <a:cs typeface="DM Sans 14pt"/>
                <a:sym typeface="DM Sans"/>
                <a:hlinkClick r:id="rId11" tooltip="http://www.whenwethink.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www.whenwethink.me</a:t>
            </a:r>
          </a:p>
          <a:p>
            <a:pPr algn="l">
              <a:lnSpc>
                <a:spcPts val="4761"/>
              </a:lnSpc>
            </a:pPr>
            <a:r>
              <a:rPr lang="en-US" sz="3401" dirty="0">
                <a:solidFill>
                  <a:schemeClr val="bg1"/>
                </a:solidFill>
                <a:latin typeface="DM Sans 14pt"/>
                <a:ea typeface="DM Sans 14pt"/>
                <a:cs typeface="DM Sans 14pt"/>
                <a:sym typeface="DM Sans"/>
                <a:hlinkClick r:id="rId12" tooltip="mailto:becca@whenwethink.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becca@whenwethink.me</a:t>
            </a:r>
          </a:p>
          <a:p>
            <a:pPr algn="l">
              <a:lnSpc>
                <a:spcPts val="4761"/>
              </a:lnSpc>
            </a:pPr>
            <a:r>
              <a:rPr lang="en-US" sz="3401" dirty="0">
                <a:solidFill>
                  <a:srgbClr val="F4E2D3"/>
                </a:solidFill>
                <a:latin typeface="DM Sans 14pt"/>
                <a:ea typeface="DM Sans 14pt"/>
                <a:cs typeface="DM Sans 14pt"/>
                <a:sym typeface="DM Sans"/>
              </a:rPr>
              <a:t>Becca Timmins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76581" y="3742135"/>
            <a:ext cx="4215233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b="1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Steps to move forward when you (or your clients!) feel stuck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87754"/>
            <a:ext cx="6635753" cy="162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4"/>
              </a:lnSpc>
            </a:pPr>
            <a:r>
              <a:rPr lang="en-US" sz="9567">
                <a:solidFill>
                  <a:srgbClr val="F4E2D3"/>
                </a:solidFill>
                <a:latin typeface="Young Serif"/>
                <a:ea typeface="Young Serif"/>
                <a:cs typeface="Young Serif"/>
                <a:sym typeface="Young Serif"/>
              </a:rPr>
              <a:t>Thank you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5573" y="2460070"/>
            <a:ext cx="4937760" cy="49377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D9668-461F-20C1-0174-AF518DA3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EA5B00-6C8C-E797-76A5-A1970775FF46}"/>
              </a:ext>
            </a:extLst>
          </p:cNvPr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2D43975-0598-7984-28EB-B47BBE7E31AF}"/>
              </a:ext>
            </a:extLst>
          </p:cNvPr>
          <p:cNvSpPr txBox="1"/>
          <p:nvPr/>
        </p:nvSpPr>
        <p:spPr>
          <a:xfrm>
            <a:off x="-2286000" y="1409700"/>
            <a:ext cx="13801264" cy="96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7"/>
              </a:lnSpc>
            </a:pPr>
            <a:r>
              <a:rPr lang="en-US" sz="5547" dirty="0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Learning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76E26-BEEB-ADD7-0AB2-5B191774FBB8}"/>
              </a:ext>
            </a:extLst>
          </p:cNvPr>
          <p:cNvSpPr txBox="1"/>
          <p:nvPr/>
        </p:nvSpPr>
        <p:spPr>
          <a:xfrm>
            <a:off x="1447800" y="3543300"/>
            <a:ext cx="16687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Consider the needs and expectations of tomorrow’s clients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Assess the skills you will need to serve them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Identify obstacles that might hinder your development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Understand the anatomy of “lightbulb moments” </a:t>
            </a:r>
          </a:p>
          <a:p>
            <a:pPr marL="571500" indent="-571500" fontAlgn="base">
              <a:lnSpc>
                <a:spcPct val="150000"/>
              </a:lnSpc>
              <a:buBlip>
                <a:blip r:embed="rId4"/>
              </a:buBlip>
            </a:pPr>
            <a:r>
              <a:rPr lang="en-US" sz="4000" dirty="0">
                <a:solidFill>
                  <a:schemeClr val="bg1"/>
                </a:solidFill>
              </a:rPr>
              <a:t>Develop a tangible next step for your career development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81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243368" y="3646628"/>
            <a:ext cx="13801264" cy="289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7"/>
              </a:lnSpc>
            </a:pPr>
            <a:r>
              <a:rPr lang="en-US" sz="5547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Who do you need to become to serve your clients in 2035 and how will you get there?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182551" y="3793080"/>
            <a:ext cx="11922898" cy="264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20"/>
              </a:lnSpc>
              <a:spcBef>
                <a:spcPct val="0"/>
              </a:spcBef>
            </a:pPr>
            <a:r>
              <a:rPr lang="en-US" sz="7586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Who might your clients be in 2035?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199315" y="729544"/>
            <a:ext cx="16537541" cy="264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20"/>
              </a:lnSpc>
              <a:spcBef>
                <a:spcPct val="0"/>
              </a:spcBef>
            </a:pPr>
            <a:r>
              <a:rPr lang="en-US" sz="7586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SLIDO - what’s the average age of your clients?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29662" y="4803457"/>
            <a:ext cx="2028676" cy="317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Under 35-45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45-55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55-65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DM Sans 18pt Ultra-Bold"/>
                <a:ea typeface="DM Sans 18pt Ultra-Bold"/>
                <a:cs typeface="DM Sans 18pt Ultra-Bold"/>
                <a:sym typeface="DM Sans 18pt Ultra-Bold"/>
              </a:rPr>
              <a:t>Over 65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7FA43C5-D0A5-587E-C5C9-99DF16DFE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400300"/>
            <a:ext cx="2984500" cy="2984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596361" y="1237859"/>
            <a:ext cx="13582200" cy="9049141"/>
          </a:xfrm>
          <a:custGeom>
            <a:avLst/>
            <a:gdLst/>
            <a:ahLst/>
            <a:cxnLst/>
            <a:rect l="l" t="t" r="r" b="b"/>
            <a:pathLst>
              <a:path w="13582200" h="9049141">
                <a:moveTo>
                  <a:pt x="0" y="0"/>
                </a:moveTo>
                <a:lnTo>
                  <a:pt x="13582200" y="0"/>
                </a:lnTo>
                <a:lnTo>
                  <a:pt x="13582200" y="9049141"/>
                </a:lnTo>
                <a:lnTo>
                  <a:pt x="0" y="9049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892407" y="768487"/>
            <a:ext cx="14303777" cy="9518513"/>
          </a:xfrm>
          <a:custGeom>
            <a:avLst/>
            <a:gdLst/>
            <a:ahLst/>
            <a:cxnLst/>
            <a:rect l="l" t="t" r="r" b="b"/>
            <a:pathLst>
              <a:path w="14303777" h="9518513">
                <a:moveTo>
                  <a:pt x="0" y="0"/>
                </a:moveTo>
                <a:lnTo>
                  <a:pt x="14303776" y="0"/>
                </a:lnTo>
                <a:lnTo>
                  <a:pt x="14303776" y="9518513"/>
                </a:lnTo>
                <a:lnTo>
                  <a:pt x="0" y="951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094376" y="692287"/>
            <a:ext cx="4535024" cy="729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Nick &amp; Heather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53998" y="692287"/>
            <a:ext cx="4233801" cy="729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Young Serif"/>
                <a:ea typeface="Young Serif"/>
                <a:cs typeface="Young Serif"/>
                <a:sym typeface="Young Serif"/>
              </a:rPr>
              <a:t>Sam &amp; Hayley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144000" y="692632"/>
            <a:ext cx="8957560" cy="4919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Hybrid - analogue childhood but digital by teens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University £3,000-£9,000/year fees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House price-to-income ratio ~7-8:1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Only knew ultra-low rates until recently</a:t>
            </a:r>
          </a:p>
          <a:p>
            <a:pPr algn="ctr">
              <a:lnSpc>
                <a:spcPts val="371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77977" y="692632"/>
            <a:ext cx="8429230" cy="4813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Analog childhood, adapted to digital as adults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Free university education; many got grants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House price-to-income ratio ~3:1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Experienced extremes 15%+ interest rates</a:t>
            </a:r>
          </a:p>
          <a:p>
            <a:pPr algn="ctr">
              <a:lnSpc>
                <a:spcPts val="26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52600" y="6362700"/>
            <a:ext cx="6228312" cy="3924300"/>
          </a:xfrm>
          <a:custGeom>
            <a:avLst/>
            <a:gdLst/>
            <a:ahLst/>
            <a:cxnLst/>
            <a:rect l="l" t="t" r="r" b="b"/>
            <a:pathLst>
              <a:path w="4064730" h="2708126">
                <a:moveTo>
                  <a:pt x="0" y="0"/>
                </a:moveTo>
                <a:lnTo>
                  <a:pt x="4064730" y="0"/>
                </a:lnTo>
                <a:lnTo>
                  <a:pt x="4064730" y="2708126"/>
                </a:lnTo>
                <a:lnTo>
                  <a:pt x="0" y="270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886501" y="6134100"/>
            <a:ext cx="6853290" cy="4381500"/>
          </a:xfrm>
          <a:custGeom>
            <a:avLst/>
            <a:gdLst/>
            <a:ahLst/>
            <a:cxnLst/>
            <a:rect l="l" t="t" r="r" b="b"/>
            <a:pathLst>
              <a:path w="4326265" h="2878933">
                <a:moveTo>
                  <a:pt x="0" y="0"/>
                </a:moveTo>
                <a:lnTo>
                  <a:pt x="4326265" y="0"/>
                </a:lnTo>
                <a:lnTo>
                  <a:pt x="4326265" y="2878933"/>
                </a:lnTo>
                <a:lnTo>
                  <a:pt x="0" y="2878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967" y="-527785"/>
            <a:ext cx="17329888" cy="11437726"/>
          </a:xfrm>
          <a:custGeom>
            <a:avLst/>
            <a:gdLst/>
            <a:ahLst/>
            <a:cxnLst/>
            <a:rect l="l" t="t" r="r" b="b"/>
            <a:pathLst>
              <a:path w="17329888" h="11437726">
                <a:moveTo>
                  <a:pt x="0" y="0"/>
                </a:moveTo>
                <a:lnTo>
                  <a:pt x="17329888" y="0"/>
                </a:lnTo>
                <a:lnTo>
                  <a:pt x="17329888" y="11437727"/>
                </a:lnTo>
                <a:lnTo>
                  <a:pt x="0" y="11437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071911" y="692632"/>
            <a:ext cx="8852286" cy="541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5-10% have final salary pensions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Dual-income essential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Grew up with established climate science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DM Sans 14pt" pitchFamily="2" charset="0"/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DM Sans 14pt" pitchFamily="2" charset="0"/>
                <a:ea typeface="DM Sans 18pt Ultra-Bold"/>
                <a:cs typeface="DM Sans 18pt Ultra-Bold"/>
                <a:sym typeface="DM Sans 18pt Ultra-Bold"/>
              </a:rPr>
              <a:t>Climate consciousness part of identity and values</a:t>
            </a:r>
          </a:p>
          <a:p>
            <a:pPr algn="ctr">
              <a:lnSpc>
                <a:spcPts val="371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7976" y="692632"/>
            <a:ext cx="8611461" cy="530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a typeface="DM Sans 18pt Ultra-Bold"/>
                <a:cs typeface="DM Sans 18pt Ultra-Bold"/>
                <a:sym typeface="DM Sans 18pt Ultra-Bold"/>
              </a:rPr>
              <a:t>50-60% had access to final salary pensions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a typeface="DM Sans 18pt Ultra-Bold"/>
                <a:cs typeface="DM Sans 18pt Ultra-Bold"/>
                <a:sym typeface="DM Sans 18pt Ultra-Bold"/>
              </a:rPr>
              <a:t>Single income could support a family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a typeface="DM Sans 18pt Ultra-Bold"/>
                <a:cs typeface="DM Sans 18pt Ultra-Bold"/>
                <a:sym typeface="DM Sans 18pt Ultra-Bold"/>
              </a:rPr>
              <a:t>Climate change not a major issue until mid-life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ea typeface="DM Sans 18pt Ultra-Bold"/>
              <a:cs typeface="DM Sans 18pt Ultra-Bold"/>
              <a:sym typeface="DM Sans 18pt Ultra-Bold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a typeface="DM Sans 18pt Ultra-Bold"/>
                <a:cs typeface="DM Sans 18pt Ultra-Bold"/>
                <a:sym typeface="DM Sans 18pt Ultra-Bold"/>
              </a:rPr>
              <a:t>Support climate action but </a:t>
            </a:r>
            <a:r>
              <a:rPr lang="en-US" sz="3200" dirty="0" err="1">
                <a:solidFill>
                  <a:srgbClr val="FFFFFF"/>
                </a:solidFill>
                <a:ea typeface="DM Sans 18pt Ultra-Bold"/>
                <a:cs typeface="DM Sans 18pt Ultra-Bold"/>
                <a:sym typeface="DM Sans 18pt Ultra-Bold"/>
              </a:rPr>
              <a:t>prioritise</a:t>
            </a:r>
            <a:r>
              <a:rPr lang="en-US" sz="3200" dirty="0">
                <a:solidFill>
                  <a:srgbClr val="FFFFFF"/>
                </a:solidFill>
                <a:ea typeface="DM Sans 18pt Ultra-Bold"/>
                <a:cs typeface="DM Sans 18pt Ultra-Bold"/>
                <a:sym typeface="DM Sans 18pt Ultra-Bold"/>
              </a:rPr>
              <a:t> economic stability</a:t>
            </a:r>
          </a:p>
          <a:p>
            <a:pPr algn="ctr">
              <a:lnSpc>
                <a:spcPts val="2640"/>
              </a:lnSpc>
            </a:pPr>
            <a:endParaRPr lang="en-US" sz="3600" b="1" dirty="0">
              <a:solidFill>
                <a:srgbClr val="FFFFFF"/>
              </a:solidFill>
              <a:latin typeface="DM Sans 18pt Ultra-Bold"/>
              <a:ea typeface="DM Sans 18pt Ultra-Bold"/>
              <a:cs typeface="DM Sans 18pt Ultra-Bold"/>
              <a:sym typeface="DM Sans 18pt Ultra-Bold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3B21F66-2697-8DAA-AF76-CC9E1F6B8B5B}"/>
              </a:ext>
            </a:extLst>
          </p:cNvPr>
          <p:cNvSpPr/>
          <p:nvPr/>
        </p:nvSpPr>
        <p:spPr>
          <a:xfrm>
            <a:off x="2661125" y="6362700"/>
            <a:ext cx="6228312" cy="3924300"/>
          </a:xfrm>
          <a:custGeom>
            <a:avLst/>
            <a:gdLst/>
            <a:ahLst/>
            <a:cxnLst/>
            <a:rect l="l" t="t" r="r" b="b"/>
            <a:pathLst>
              <a:path w="4064730" h="2708126">
                <a:moveTo>
                  <a:pt x="0" y="0"/>
                </a:moveTo>
                <a:lnTo>
                  <a:pt x="4064730" y="0"/>
                </a:lnTo>
                <a:lnTo>
                  <a:pt x="4064730" y="2708126"/>
                </a:lnTo>
                <a:lnTo>
                  <a:pt x="0" y="270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5C2E16B-7F5D-5AE9-AE8C-DAF90C2B542A}"/>
              </a:ext>
            </a:extLst>
          </p:cNvPr>
          <p:cNvSpPr/>
          <p:nvPr/>
        </p:nvSpPr>
        <p:spPr>
          <a:xfrm>
            <a:off x="10071409" y="6028462"/>
            <a:ext cx="6853290" cy="4381500"/>
          </a:xfrm>
          <a:custGeom>
            <a:avLst/>
            <a:gdLst/>
            <a:ahLst/>
            <a:cxnLst/>
            <a:rect l="l" t="t" r="r" b="b"/>
            <a:pathLst>
              <a:path w="4326265" h="2878933">
                <a:moveTo>
                  <a:pt x="0" y="0"/>
                </a:moveTo>
                <a:lnTo>
                  <a:pt x="4326265" y="0"/>
                </a:lnTo>
                <a:lnTo>
                  <a:pt x="4326265" y="2878933"/>
                </a:lnTo>
                <a:lnTo>
                  <a:pt x="0" y="2878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en We Think 2023">
      <a:dk1>
        <a:srgbClr val="6D1F3F"/>
      </a:dk1>
      <a:lt1>
        <a:srgbClr val="F4E2D3"/>
      </a:lt1>
      <a:dk2>
        <a:srgbClr val="847228"/>
      </a:dk2>
      <a:lt2>
        <a:srgbClr val="BFBB88"/>
      </a:lt2>
      <a:accent1>
        <a:srgbClr val="6D1F3F"/>
      </a:accent1>
      <a:accent2>
        <a:srgbClr val="847228"/>
      </a:accent2>
      <a:accent3>
        <a:srgbClr val="F4E2D3"/>
      </a:accent3>
      <a:accent4>
        <a:srgbClr val="BFBB88"/>
      </a:accent4>
      <a:accent5>
        <a:srgbClr val="FFFFFF"/>
      </a:accent5>
      <a:accent6>
        <a:srgbClr val="171717"/>
      </a:accent6>
      <a:hlink>
        <a:srgbClr val="1C476D"/>
      </a:hlink>
      <a:folHlink>
        <a:srgbClr val="6D1F3F"/>
      </a:folHlink>
    </a:clrScheme>
    <a:fontScheme name="When We Think 2023">
      <a:majorFont>
        <a:latin typeface="Young Serif"/>
        <a:ea typeface=""/>
        <a:cs typeface=""/>
      </a:majorFont>
      <a:minorFont>
        <a:latin typeface="DM Sans 18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2B7BAC-8685-448F-AED5-ACA3F59F4C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804720-2401-4069-BF8C-D43F64C8E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7AADF6-7322-4C0E-B07A-F015255E4F1B}">
  <ds:schemaRefs>
    <ds:schemaRef ds:uri="http://schemas.microsoft.com/office/2006/metadata/properties"/>
    <ds:schemaRef ds:uri="http://schemas.microsoft.com/office/infopath/2007/PartnerControls"/>
    <ds:schemaRef ds:uri="4e4aa9c8-e249-4689-a79c-5668e8fb8004"/>
    <ds:schemaRef ds:uri="198c72f6-7ae1-4eb8-b23e-e9d92a4ff1d4"/>
    <ds:schemaRef ds:uri="eec3f55b-a9b2-4102-a16c-8ff48ca4bb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825</Words>
  <Application>Microsoft Office PowerPoint</Application>
  <PresentationFormat>Custom</PresentationFormat>
  <Paragraphs>158</Paragraphs>
  <Slides>22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DM Sans 14pt</vt:lpstr>
      <vt:lpstr>Arial</vt:lpstr>
      <vt:lpstr>DM Sans Bold</vt:lpstr>
      <vt:lpstr>DM Sans 18pt</vt:lpstr>
      <vt:lpstr>Young Serif</vt:lpstr>
      <vt:lpstr>Calibri</vt:lpstr>
      <vt:lpstr>DM Sans 18pt 18pt</vt:lpstr>
      <vt:lpstr>DM Sans 18pt Ultra-Bold</vt:lpstr>
      <vt:lpstr>Office Theme</vt:lpstr>
      <vt:lpstr>1_Office Theme</vt:lpstr>
      <vt:lpstr>Vote for your future self: Intentional evolution in your career as a financial planner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PFS Conference 2025</dc:title>
  <dc:creator>rebecca timmins</dc:creator>
  <cp:lastModifiedBy>Daniela Ghidini - TFI Lodestar</cp:lastModifiedBy>
  <cp:revision>10</cp:revision>
  <dcterms:created xsi:type="dcterms:W3CDTF">2006-08-16T00:00:00Z</dcterms:created>
  <dcterms:modified xsi:type="dcterms:W3CDTF">2025-11-13T16:12:42Z</dcterms:modified>
  <dc:identifier>DAG00V9pscA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