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7" r:id="rId4"/>
  </p:sldMasterIdLst>
  <p:notesMasterIdLst>
    <p:notesMasterId r:id="rId23"/>
  </p:notesMasterIdLst>
  <p:sldIdLst>
    <p:sldId id="268" r:id="rId5"/>
    <p:sldId id="260" r:id="rId6"/>
    <p:sldId id="265" r:id="rId7"/>
    <p:sldId id="283" r:id="rId8"/>
    <p:sldId id="289" r:id="rId9"/>
    <p:sldId id="288" r:id="rId10"/>
    <p:sldId id="272" r:id="rId11"/>
    <p:sldId id="273" r:id="rId12"/>
    <p:sldId id="290" r:id="rId13"/>
    <p:sldId id="284" r:id="rId14"/>
    <p:sldId id="275" r:id="rId15"/>
    <p:sldId id="291" r:id="rId16"/>
    <p:sldId id="278" r:id="rId17"/>
    <p:sldId id="292" r:id="rId18"/>
    <p:sldId id="280" r:id="rId19"/>
    <p:sldId id="293" r:id="rId20"/>
    <p:sldId id="285" r:id="rId21"/>
    <p:sldId id="282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9">
          <p15:clr>
            <a:srgbClr val="A4A3A4"/>
          </p15:clr>
        </p15:guide>
        <p15:guide id="2">
          <p15:clr>
            <a:srgbClr val="A4A3A4"/>
          </p15:clr>
        </p15:guide>
        <p15:guide id="3" orient="horz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305F"/>
    <a:srgbClr val="C82956"/>
    <a:srgbClr val="87C9E8"/>
    <a:srgbClr val="D2EA8E"/>
    <a:srgbClr val="FFFD78"/>
    <a:srgbClr val="D6D2C4"/>
    <a:srgbClr val="0A121F"/>
    <a:srgbClr val="009FE3"/>
    <a:srgbClr val="622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6"/>
    <p:restoredTop sz="94626"/>
  </p:normalViewPr>
  <p:slideViewPr>
    <p:cSldViewPr snapToGrid="0" snapToObjects="1">
      <p:cViewPr varScale="1">
        <p:scale>
          <a:sx n="78" d="100"/>
          <a:sy n="78" d="100"/>
        </p:scale>
        <p:origin x="652" y="52"/>
      </p:cViewPr>
      <p:guideLst>
        <p:guide orient="horz" pos="929"/>
        <p:guide/>
        <p:guide orient="horz" pos="3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ell (Titan WH)" userId="c47ce1d3-5de4-4683-a01a-7b0d2b1a98f2" providerId="ADAL" clId="{386C49F6-0C20-4200-B112-69F48ED9F240}"/>
    <pc:docChg chg="modSld">
      <pc:chgData name="Chris Dell (Titan WH)" userId="c47ce1d3-5de4-4683-a01a-7b0d2b1a98f2" providerId="ADAL" clId="{386C49F6-0C20-4200-B112-69F48ED9F240}" dt="2025-11-10T13:38:10.046" v="1" actId="1076"/>
      <pc:docMkLst>
        <pc:docMk/>
      </pc:docMkLst>
      <pc:sldChg chg="modSp mod">
        <pc:chgData name="Chris Dell (Titan WH)" userId="c47ce1d3-5de4-4683-a01a-7b0d2b1a98f2" providerId="ADAL" clId="{386C49F6-0C20-4200-B112-69F48ED9F240}" dt="2025-11-10T13:38:10.046" v="1" actId="1076"/>
        <pc:sldMkLst>
          <pc:docMk/>
          <pc:sldMk cId="1310107287" sldId="291"/>
        </pc:sldMkLst>
        <pc:picChg chg="mod">
          <ac:chgData name="Chris Dell (Titan WH)" userId="c47ce1d3-5de4-4683-a01a-7b0d2b1a98f2" providerId="ADAL" clId="{386C49F6-0C20-4200-B112-69F48ED9F240}" dt="2025-11-10T13:38:10.046" v="1" actId="1076"/>
          <ac:picMkLst>
            <pc:docMk/>
            <pc:sldMk cId="1310107287" sldId="291"/>
            <ac:picMk id="7" creationId="{271CCBEC-3F10-2D53-DEE5-18E8DDB8B317}"/>
          </ac:picMkLst>
        </pc:picChg>
      </pc:sldChg>
    </pc:docChg>
  </pc:docChgLst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10:45.275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10:45.275" v="0" actId="2696"/>
        <pc:sldMkLst>
          <pc:docMk/>
          <pc:sldMk cId="2450498852" sldId="2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BBAB7-3639-4CF6-8933-304565CC35A7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BCF94B-707E-418D-AF19-567F61321486}">
      <dgm:prSet/>
      <dgm:spPr/>
      <dgm:t>
        <a:bodyPr/>
        <a:lstStyle/>
        <a:p>
          <a:r>
            <a:rPr lang="en-US" b="1" dirty="0"/>
            <a:t>To </a:t>
          </a:r>
        </a:p>
        <a:p>
          <a:r>
            <a:rPr lang="en-US" dirty="0"/>
            <a:t>“Why do clients come to us in the first place?” </a:t>
          </a:r>
        </a:p>
      </dgm:t>
    </dgm:pt>
    <dgm:pt modelId="{3AD24CDA-B283-4297-8FE6-8E16A730D681}" type="parTrans" cxnId="{919DD443-C371-4B5C-B5A3-BC12EE785AEF}">
      <dgm:prSet/>
      <dgm:spPr/>
      <dgm:t>
        <a:bodyPr/>
        <a:lstStyle/>
        <a:p>
          <a:endParaRPr lang="en-US"/>
        </a:p>
      </dgm:t>
    </dgm:pt>
    <dgm:pt modelId="{4E52A5CB-D87D-4398-BD99-033930B16DDC}" type="sibTrans" cxnId="{919DD443-C371-4B5C-B5A3-BC12EE785AEF}">
      <dgm:prSet/>
      <dgm:spPr/>
      <dgm:t>
        <a:bodyPr/>
        <a:lstStyle/>
        <a:p>
          <a:endParaRPr lang="en-US"/>
        </a:p>
      </dgm:t>
    </dgm:pt>
    <dgm:pt modelId="{5601C45B-C2FB-402F-A091-4525C21A3721}">
      <dgm:prSet phldrT="[Text]"/>
      <dgm:spPr/>
      <dgm:t>
        <a:bodyPr/>
        <a:lstStyle/>
        <a:p>
          <a:r>
            <a:rPr lang="en-US" b="1" dirty="0"/>
            <a:t>Reframe. </a:t>
          </a:r>
        </a:p>
        <a:p>
          <a:r>
            <a:rPr lang="en-US" b="1" dirty="0"/>
            <a:t>From</a:t>
          </a:r>
        </a:p>
        <a:p>
          <a:r>
            <a:rPr lang="en-US" dirty="0"/>
            <a:t>“How do we compete with apps, </a:t>
          </a:r>
          <a:r>
            <a:rPr lang="en-US" dirty="0" err="1"/>
            <a:t>robo</a:t>
          </a:r>
          <a:r>
            <a:rPr lang="en-US" dirty="0"/>
            <a:t>-advisers, or changing </a:t>
          </a:r>
          <a:r>
            <a:rPr lang="en-US" dirty="0" err="1"/>
            <a:t>behaviours</a:t>
          </a:r>
          <a:r>
            <a:rPr lang="en-US" dirty="0"/>
            <a:t>?”</a:t>
          </a:r>
        </a:p>
      </dgm:t>
    </dgm:pt>
    <dgm:pt modelId="{34F5EDD5-EA32-4FC6-A299-E6795502C028}" type="sibTrans" cxnId="{E4797E2C-0F9A-4D0E-A48D-66F7A0907F02}">
      <dgm:prSet/>
      <dgm:spPr/>
      <dgm:t>
        <a:bodyPr/>
        <a:lstStyle/>
        <a:p>
          <a:endParaRPr lang="en-US"/>
        </a:p>
      </dgm:t>
    </dgm:pt>
    <dgm:pt modelId="{B31A3E08-9C3D-44FA-A4A9-362341E3067D}" type="parTrans" cxnId="{E4797E2C-0F9A-4D0E-A48D-66F7A0907F02}">
      <dgm:prSet/>
      <dgm:spPr/>
      <dgm:t>
        <a:bodyPr/>
        <a:lstStyle/>
        <a:p>
          <a:endParaRPr lang="en-US"/>
        </a:p>
      </dgm:t>
    </dgm:pt>
    <dgm:pt modelId="{43EAECFC-DFB9-4B49-981C-065482E4F560}" type="pres">
      <dgm:prSet presAssocID="{F4CBBAB7-3639-4CF6-8933-304565CC35A7}" presName="Name0" presStyleCnt="0">
        <dgm:presLayoutVars>
          <dgm:dir/>
          <dgm:resizeHandles val="exact"/>
        </dgm:presLayoutVars>
      </dgm:prSet>
      <dgm:spPr/>
    </dgm:pt>
    <dgm:pt modelId="{9A9F241F-4D9C-4557-8A19-1A3222B33BE3}" type="pres">
      <dgm:prSet presAssocID="{5601C45B-C2FB-402F-A091-4525C21A3721}" presName="node" presStyleLbl="node1" presStyleIdx="0" presStyleCnt="2" custScaleX="141530">
        <dgm:presLayoutVars>
          <dgm:bulletEnabled val="1"/>
        </dgm:presLayoutVars>
      </dgm:prSet>
      <dgm:spPr/>
    </dgm:pt>
    <dgm:pt modelId="{6D57F5BA-E0EB-4467-BA22-2AB25D4B677F}" type="pres">
      <dgm:prSet presAssocID="{34F5EDD5-EA32-4FC6-A299-E6795502C028}" presName="sibTrans" presStyleLbl="sibTrans2D1" presStyleIdx="0" presStyleCnt="1"/>
      <dgm:spPr/>
    </dgm:pt>
    <dgm:pt modelId="{08AB9F83-5213-4B32-B535-281B3B336FF2}" type="pres">
      <dgm:prSet presAssocID="{34F5EDD5-EA32-4FC6-A299-E6795502C028}" presName="connectorText" presStyleLbl="sibTrans2D1" presStyleIdx="0" presStyleCnt="1"/>
      <dgm:spPr/>
    </dgm:pt>
    <dgm:pt modelId="{B23687C2-073B-45B2-9594-0D5A628CE6FB}" type="pres">
      <dgm:prSet presAssocID="{FDBCF94B-707E-418D-AF19-567F61321486}" presName="node" presStyleLbl="node1" presStyleIdx="1" presStyleCnt="2" custScaleX="142269" custLinFactNeighborX="19368" custLinFactNeighborY="651">
        <dgm:presLayoutVars>
          <dgm:bulletEnabled val="1"/>
        </dgm:presLayoutVars>
      </dgm:prSet>
      <dgm:spPr/>
    </dgm:pt>
  </dgm:ptLst>
  <dgm:cxnLst>
    <dgm:cxn modelId="{B5A0280B-081D-42F1-B543-93BACCFE15AF}" type="presOf" srcId="{34F5EDD5-EA32-4FC6-A299-E6795502C028}" destId="{6D57F5BA-E0EB-4467-BA22-2AB25D4B677F}" srcOrd="0" destOrd="0" presId="urn:microsoft.com/office/officeart/2005/8/layout/process1"/>
    <dgm:cxn modelId="{E4797E2C-0F9A-4D0E-A48D-66F7A0907F02}" srcId="{F4CBBAB7-3639-4CF6-8933-304565CC35A7}" destId="{5601C45B-C2FB-402F-A091-4525C21A3721}" srcOrd="0" destOrd="0" parTransId="{B31A3E08-9C3D-44FA-A4A9-362341E3067D}" sibTransId="{34F5EDD5-EA32-4FC6-A299-E6795502C028}"/>
    <dgm:cxn modelId="{919DD443-C371-4B5C-B5A3-BC12EE785AEF}" srcId="{F4CBBAB7-3639-4CF6-8933-304565CC35A7}" destId="{FDBCF94B-707E-418D-AF19-567F61321486}" srcOrd="1" destOrd="0" parTransId="{3AD24CDA-B283-4297-8FE6-8E16A730D681}" sibTransId="{4E52A5CB-D87D-4398-BD99-033930B16DDC}"/>
    <dgm:cxn modelId="{3B584065-0315-4DA1-BBFB-8F18CF70B8C8}" type="presOf" srcId="{F4CBBAB7-3639-4CF6-8933-304565CC35A7}" destId="{43EAECFC-DFB9-4B49-981C-065482E4F560}" srcOrd="0" destOrd="0" presId="urn:microsoft.com/office/officeart/2005/8/layout/process1"/>
    <dgm:cxn modelId="{1BEFE255-BA2C-4914-82ED-C15EF97499DD}" type="presOf" srcId="{FDBCF94B-707E-418D-AF19-567F61321486}" destId="{B23687C2-073B-45B2-9594-0D5A628CE6FB}" srcOrd="0" destOrd="0" presId="urn:microsoft.com/office/officeart/2005/8/layout/process1"/>
    <dgm:cxn modelId="{4F1947D9-ADD0-4B5F-9BA1-F13A0E53E958}" type="presOf" srcId="{34F5EDD5-EA32-4FC6-A299-E6795502C028}" destId="{08AB9F83-5213-4B32-B535-281B3B336FF2}" srcOrd="1" destOrd="0" presId="urn:microsoft.com/office/officeart/2005/8/layout/process1"/>
    <dgm:cxn modelId="{BD10DEF3-4CDF-4656-A12E-BF2ED5E5CD5C}" type="presOf" srcId="{5601C45B-C2FB-402F-A091-4525C21A3721}" destId="{9A9F241F-4D9C-4557-8A19-1A3222B33BE3}" srcOrd="0" destOrd="0" presId="urn:microsoft.com/office/officeart/2005/8/layout/process1"/>
    <dgm:cxn modelId="{3B7F8E39-9BCB-49AC-9B55-1DF2E62873D0}" type="presParOf" srcId="{43EAECFC-DFB9-4B49-981C-065482E4F560}" destId="{9A9F241F-4D9C-4557-8A19-1A3222B33BE3}" srcOrd="0" destOrd="0" presId="urn:microsoft.com/office/officeart/2005/8/layout/process1"/>
    <dgm:cxn modelId="{58815F82-F3E2-4FFD-843E-A9AB162E4AB2}" type="presParOf" srcId="{43EAECFC-DFB9-4B49-981C-065482E4F560}" destId="{6D57F5BA-E0EB-4467-BA22-2AB25D4B677F}" srcOrd="1" destOrd="0" presId="urn:microsoft.com/office/officeart/2005/8/layout/process1"/>
    <dgm:cxn modelId="{30FAFC50-2A31-403E-B22C-A641C63605B3}" type="presParOf" srcId="{6D57F5BA-E0EB-4467-BA22-2AB25D4B677F}" destId="{08AB9F83-5213-4B32-B535-281B3B336FF2}" srcOrd="0" destOrd="0" presId="urn:microsoft.com/office/officeart/2005/8/layout/process1"/>
    <dgm:cxn modelId="{5FD50E19-AC18-4DEC-BFEE-BBACEA1194C6}" type="presParOf" srcId="{43EAECFC-DFB9-4B49-981C-065482E4F560}" destId="{B23687C2-073B-45B2-9594-0D5A628CE6F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F241F-4D9C-4557-8A19-1A3222B33BE3}">
      <dsp:nvSpPr>
        <dsp:cNvPr id="0" name=""/>
        <dsp:cNvSpPr/>
      </dsp:nvSpPr>
      <dsp:spPr>
        <a:xfrm>
          <a:off x="2134" y="403862"/>
          <a:ext cx="2400549" cy="14947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Reframe.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From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“How do we compete with apps, </a:t>
          </a:r>
          <a:r>
            <a:rPr lang="en-US" sz="1400" kern="1200" dirty="0" err="1"/>
            <a:t>robo</a:t>
          </a:r>
          <a:r>
            <a:rPr lang="en-US" sz="1400" kern="1200" dirty="0"/>
            <a:t>-advisers, or changing </a:t>
          </a:r>
          <a:r>
            <a:rPr lang="en-US" sz="1400" kern="1200" dirty="0" err="1"/>
            <a:t>behaviours</a:t>
          </a:r>
          <a:r>
            <a:rPr lang="en-US" sz="1400" kern="1200" dirty="0"/>
            <a:t>?”</a:t>
          </a:r>
        </a:p>
      </dsp:txBody>
      <dsp:txXfrm>
        <a:off x="45913" y="447641"/>
        <a:ext cx="2312991" cy="1407167"/>
      </dsp:txXfrm>
    </dsp:sp>
    <dsp:sp modelId="{6D57F5BA-E0EB-4467-BA22-2AB25D4B677F}">
      <dsp:nvSpPr>
        <dsp:cNvPr id="0" name=""/>
        <dsp:cNvSpPr/>
      </dsp:nvSpPr>
      <dsp:spPr>
        <a:xfrm rot="10835">
          <a:off x="2572830" y="945791"/>
          <a:ext cx="360714" cy="420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72830" y="1029749"/>
        <a:ext cx="252500" cy="252385"/>
      </dsp:txXfrm>
    </dsp:sp>
    <dsp:sp modelId="{B23687C2-073B-45B2-9594-0D5A628CE6FB}">
      <dsp:nvSpPr>
        <dsp:cNvPr id="0" name=""/>
        <dsp:cNvSpPr/>
      </dsp:nvSpPr>
      <dsp:spPr>
        <a:xfrm>
          <a:off x="3083274" y="413593"/>
          <a:ext cx="2413084" cy="1494725"/>
        </a:xfrm>
        <a:prstGeom prst="roundRect">
          <a:avLst>
            <a:gd name="adj" fmla="val 10000"/>
          </a:avLst>
        </a:prstGeom>
        <a:solidFill>
          <a:schemeClr val="accent5">
            <a:hueOff val="-4233190"/>
            <a:satOff val="34206"/>
            <a:lumOff val="-64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“Why do clients come to us in the first place?” </a:t>
          </a:r>
        </a:p>
      </dsp:txBody>
      <dsp:txXfrm>
        <a:off x="3127053" y="457372"/>
        <a:ext cx="2325526" cy="1407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C94DE-C6E9-2042-A7A2-1F8381175D72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9E58A-313B-194B-A18B-5EEF949CE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Instead of asking “How do we compete with apps, </a:t>
            </a:r>
            <a:r>
              <a:rPr lang="en-US" sz="1200" dirty="0" err="1"/>
              <a:t>robo</a:t>
            </a:r>
            <a:r>
              <a:rPr lang="en-US" sz="1200" dirty="0"/>
              <a:t>-advisers, or changing </a:t>
            </a:r>
            <a:r>
              <a:rPr lang="en-US" sz="1200" dirty="0" err="1"/>
              <a:t>behaviours</a:t>
            </a:r>
            <a:r>
              <a:rPr lang="en-US" sz="1200" dirty="0"/>
              <a:t>?”, Advisers can ask “Why do clients come to us in the first place?” It isn’t for the paperwork — it’s because they value human relationships – that, alongside timely, relevant service -  and the clarity and confidence it gives them to build their future, piece by piece.</a:t>
            </a:r>
          </a:p>
          <a:p>
            <a:r>
              <a:rPr lang="en-US" sz="1200" dirty="0"/>
              <a:t>Reframe the conversation – maybe consider approaching the challenge from a wider ‘family’ perspective, maybe tap into the emotion of visible inheritance (see the impact of what you leave behind)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9E58A-313B-194B-A18B-5EEF949CE8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3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Often the same products and services need to be talked about in ways that are meaning </a:t>
            </a:r>
            <a:r>
              <a:rPr lang="en-US" sz="1200" dirty="0" err="1"/>
              <a:t>ful</a:t>
            </a:r>
            <a:r>
              <a:rPr lang="en-US" sz="1200" dirty="0"/>
              <a:t> to customer – have different presentations for different age groups you meet with</a:t>
            </a:r>
          </a:p>
          <a:p>
            <a:r>
              <a:rPr lang="en-US" sz="1200" dirty="0"/>
              <a:t>Survey your current and future clients – how do they want to be serviced? What are their emerging needs </a:t>
            </a:r>
          </a:p>
          <a:p>
            <a:r>
              <a:rPr lang="en-US" sz="1200" dirty="0"/>
              <a:t>How to make our “product” relevant to younger generations – gamify, demystify, educate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9E58A-313B-194B-A18B-5EEF949CE8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2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200" dirty="0"/>
              <a:t>Think afresh about how you talk about what you do – think about your customer and start with their needs … not your services</a:t>
            </a:r>
          </a:p>
          <a:p>
            <a:pPr>
              <a:buClr>
                <a:schemeClr val="tx1"/>
              </a:buClr>
            </a:pPr>
            <a:r>
              <a:rPr lang="en-US" sz="1200" dirty="0"/>
              <a:t>Unpack the challenges they face using storytelling and analogy that they will understand </a:t>
            </a:r>
          </a:p>
          <a:p>
            <a:pPr>
              <a:buClr>
                <a:schemeClr val="tx1"/>
              </a:buClr>
            </a:pPr>
            <a:r>
              <a:rPr lang="en-US" sz="1200" dirty="0"/>
              <a:t>Don’t let the product detail or complexity shape the conversation</a:t>
            </a:r>
          </a:p>
          <a:p>
            <a:pPr>
              <a:buClr>
                <a:schemeClr val="tx1"/>
              </a:buClr>
            </a:pPr>
            <a:r>
              <a:rPr lang="en-US" sz="1200" dirty="0"/>
              <a:t>Encourage our bodies (FCA </a:t>
            </a:r>
            <a:r>
              <a:rPr lang="en-US" sz="1200" dirty="0" err="1"/>
              <a:t>etc</a:t>
            </a:r>
            <a:r>
              <a:rPr lang="en-US" sz="1200" dirty="0"/>
              <a:t>) to help us all by re-engaging and educating our customers</a:t>
            </a:r>
          </a:p>
          <a:p>
            <a:pPr>
              <a:buClr>
                <a:schemeClr val="tx1"/>
              </a:buClr>
            </a:pPr>
            <a:r>
              <a:rPr lang="en-US" sz="1200" dirty="0"/>
              <a:t>Use real stories to demonstrate the value of what you do – make it more real/tangible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9E58A-313B-194B-A18B-5EEF949CE8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1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9" y="151"/>
            <a:ext cx="9143461" cy="51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8" y="1556"/>
            <a:ext cx="9145965" cy="5141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29" y="597756"/>
            <a:ext cx="8253641" cy="1082902"/>
          </a:xfrm>
        </p:spPr>
        <p:txBody>
          <a:bodyPr anchor="t">
            <a:normAutofit/>
          </a:bodyPr>
          <a:lstStyle>
            <a:lvl1pPr>
              <a:lnSpc>
                <a:spcPts val="3000"/>
              </a:lnSpc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629" y="1680658"/>
            <a:ext cx="8253641" cy="628097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2000">
                <a:solidFill>
                  <a:srgbClr val="FFFF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542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8" y="1556"/>
            <a:ext cx="9145964" cy="5141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629" y="597755"/>
            <a:ext cx="5101771" cy="1707638"/>
          </a:xfrm>
        </p:spPr>
        <p:txBody>
          <a:bodyPr anchor="b">
            <a:normAutofit/>
          </a:bodyPr>
          <a:lstStyle>
            <a:lvl1pPr>
              <a:lnSpc>
                <a:spcPts val="3000"/>
              </a:lnSpc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629" y="2570169"/>
            <a:ext cx="4187371" cy="628097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2000">
                <a:solidFill>
                  <a:srgbClr val="FFFF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89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9" y="151"/>
            <a:ext cx="9143461" cy="514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608" y="2739740"/>
            <a:ext cx="8674784" cy="632544"/>
          </a:xfrm>
        </p:spPr>
        <p:txBody>
          <a:bodyPr anchor="t">
            <a:normAutofit/>
          </a:bodyPr>
          <a:lstStyle>
            <a:lvl1pPr algn="ctr">
              <a:lnSpc>
                <a:spcPts val="3100"/>
              </a:lnSpc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08" y="1796375"/>
            <a:ext cx="8674784" cy="568806"/>
          </a:xfrm>
        </p:spPr>
        <p:txBody>
          <a:bodyPr anchor="b">
            <a:normAutofit/>
          </a:bodyPr>
          <a:lstStyle>
            <a:lvl1pPr marL="0" indent="0" algn="ctr">
              <a:lnSpc>
                <a:spcPts val="2500"/>
              </a:lnSpc>
              <a:buNone/>
              <a:defRPr sz="24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5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100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2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351" y="273844"/>
            <a:ext cx="851337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351" y="1369219"/>
            <a:ext cx="8513379" cy="306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4704809"/>
            <a:ext cx="9144000" cy="4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2" r:id="rId3"/>
    <p:sldLayoutId id="2147483714" r:id="rId4"/>
    <p:sldLayoutId id="2147483709" r:id="rId5"/>
  </p:sldLayoutIdLst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53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of a yellow card&#10;&#10;AI-generated content may be incorrect.">
            <a:extLst>
              <a:ext uri="{FF2B5EF4-FFF2-40B4-BE49-F238E27FC236}">
                <a16:creationId xmlns:a16="http://schemas.microsoft.com/office/drawing/2014/main" id="{4D6732F6-BFD5-B3D8-7147-8600B1179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9" t="1" b="5153"/>
          <a:stretch>
            <a:fillRect/>
          </a:stretch>
        </p:blipFill>
        <p:spPr>
          <a:xfrm>
            <a:off x="0" y="2745718"/>
            <a:ext cx="2879133" cy="1958035"/>
          </a:xfrm>
          <a:prstGeom prst="rect">
            <a:avLst/>
          </a:prstGeom>
        </p:spPr>
      </p:pic>
      <p:pic>
        <p:nvPicPr>
          <p:cNvPr id="1026" name="id-A0AC5689-7D6F-4B13-9F04-EB79B405E540" descr="Screenshot 2025-11-06 at 17.26.01.png">
            <a:extLst>
              <a:ext uri="{FF2B5EF4-FFF2-40B4-BE49-F238E27FC236}">
                <a16:creationId xmlns:a16="http://schemas.microsoft.com/office/drawing/2014/main" id="{C9EFF83B-F783-0191-836F-9BD558213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6"/>
          <a:stretch>
            <a:fillRect/>
          </a:stretch>
        </p:blipFill>
        <p:spPr bwMode="auto">
          <a:xfrm>
            <a:off x="7094863" y="2745718"/>
            <a:ext cx="2049137" cy="19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C49D9853-DB30-4931-A418-8313A1B5663D" descr="Screenshot 2025-11-06 at 17.28.39.png">
            <a:extLst>
              <a:ext uri="{FF2B5EF4-FFF2-40B4-BE49-F238E27FC236}">
                <a16:creationId xmlns:a16="http://schemas.microsoft.com/office/drawing/2014/main" id="{900F7A77-457D-D089-E450-48A49564C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4801" r="6074" b="12200"/>
          <a:stretch>
            <a:fillRect/>
          </a:stretch>
        </p:blipFill>
        <p:spPr bwMode="auto">
          <a:xfrm>
            <a:off x="1872867" y="308472"/>
            <a:ext cx="5034709" cy="2117759"/>
          </a:xfrm>
          <a:prstGeom prst="rect">
            <a:avLst/>
          </a:prstGeom>
          <a:solidFill>
            <a:schemeClr val="bg1"/>
          </a:solidFill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06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8294-BD7E-8FEA-6293-F11C908F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</a:t>
            </a:r>
            <a:r>
              <a:rPr lang="en-US" dirty="0">
                <a:solidFill>
                  <a:schemeClr val="accent5"/>
                </a:solidFill>
              </a:rPr>
              <a:t>learn from these examples?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89CC517-38A7-CF89-7428-EAA8454982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6640" y="1102202"/>
            <a:ext cx="8707360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with their needs</a:t>
            </a:r>
            <a:endParaRPr lang="en-US" altLang="en-US" sz="1800" b="1" dirty="0"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 on your customer’s goals, not just your services.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Tell relatable stories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storytelling and analogies that simplify challenges and spark understanding.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Keep it clear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Don’t let product detail or complexity dominate the conversation.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Collaborate for impact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Encourage industry bodies to help re-engage and educate customers.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Make it real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authentic stories to demonstrate value and bring your work to life.</a:t>
            </a:r>
          </a:p>
        </p:txBody>
      </p:sp>
    </p:spTree>
    <p:extLst>
      <p:ext uri="{BB962C8B-B14F-4D97-AF65-F5344CB8AC3E}">
        <p14:creationId xmlns:p14="http://schemas.microsoft.com/office/powerpoint/2010/main" val="310324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FC7EF1-2749-132A-5326-DE5F840BACBD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FDAC43-2EA5-0E89-45AE-4D3907ADD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6774" y="-89856"/>
            <a:ext cx="4007226" cy="4883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CCBEC-3F10-2D53-DEE5-18E8DDB8B3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09" t="11007" r="16437" b="5583"/>
          <a:stretch>
            <a:fillRect/>
          </a:stretch>
        </p:blipFill>
        <p:spPr>
          <a:xfrm>
            <a:off x="584519" y="1381457"/>
            <a:ext cx="3783434" cy="24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0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8294-BD7E-8FEA-6293-F11C908F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</a:t>
            </a:r>
            <a:r>
              <a:rPr lang="en-GB" dirty="0">
                <a:solidFill>
                  <a:schemeClr val="accent5"/>
                </a:solidFill>
              </a:rPr>
              <a:t>learn </a:t>
            </a:r>
            <a:r>
              <a:rPr lang="en-GB" dirty="0"/>
              <a:t>in the Adviser community?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1884E-BF4E-8B22-0465-E19E0A6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0" y="1216819"/>
            <a:ext cx="8513379" cy="306037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b="1" dirty="0"/>
              <a:t>Engage creatively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Find fresh ways to connect, even through partnerships that open new conversations.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Bridge the gap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Turn the </a:t>
            </a:r>
            <a:r>
              <a:rPr lang="en-US" sz="1800" i="1" dirty="0"/>
              <a:t>intangible</a:t>
            </a:r>
            <a:r>
              <a:rPr lang="en-US" sz="1800" dirty="0"/>
              <a:t> into </a:t>
            </a:r>
            <a:r>
              <a:rPr lang="en-US" sz="1800" i="1" dirty="0"/>
              <a:t>tangible</a:t>
            </a:r>
            <a:r>
              <a:rPr lang="en-US" sz="1800" dirty="0"/>
              <a:t> and build relationships across both digital and real-world spaces.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Focus on what matters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Remember, for clients, functionality isn’t the starting point. Connection is.</a:t>
            </a:r>
          </a:p>
        </p:txBody>
      </p:sp>
    </p:spTree>
    <p:extLst>
      <p:ext uri="{BB962C8B-B14F-4D97-AF65-F5344CB8AC3E}">
        <p14:creationId xmlns:p14="http://schemas.microsoft.com/office/powerpoint/2010/main" val="235705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C3CDD-13BA-1C1B-B100-0FBDDB5B2499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6EC5A-CDA3-F5D7-BDC1-6F496E04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52878" y="876428"/>
            <a:ext cx="3238243" cy="32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6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8294-BD7E-8FEA-6293-F11C908F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Advisers consider doing?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1884E-BF4E-8B22-0465-E19E0A69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sz="1800" b="1" dirty="0">
                <a:solidFill>
                  <a:schemeClr val="accent5"/>
                </a:solidFill>
              </a:rPr>
              <a:t>Inspiring the Next Generation</a:t>
            </a:r>
          </a:p>
          <a:p>
            <a:r>
              <a:rPr lang="en-US" sz="1800" b="1" dirty="0"/>
              <a:t>Start small, think local:</a:t>
            </a:r>
            <a:r>
              <a:rPr lang="en-US" sz="1800" dirty="0"/>
              <a:t> Academies don’t need to be big or costly. Build them around </a:t>
            </a:r>
            <a:r>
              <a:rPr lang="en-US" sz="1800" i="1" dirty="0"/>
              <a:t>local needs and challenges.</a:t>
            </a:r>
            <a:endParaRPr lang="en-US" sz="1800" dirty="0"/>
          </a:p>
          <a:p>
            <a:r>
              <a:rPr lang="en-US" sz="1800" b="1" dirty="0"/>
              <a:t>Leverage apprenticeships:</a:t>
            </a:r>
            <a:r>
              <a:rPr lang="en-US" sz="1800" dirty="0"/>
              <a:t> Partner with government schemes to share training costs and grow future talent.</a:t>
            </a:r>
          </a:p>
          <a:p>
            <a:r>
              <a:rPr lang="en-US" sz="1800" b="1" dirty="0"/>
              <a:t>Engage early:</a:t>
            </a:r>
            <a:r>
              <a:rPr lang="en-US" sz="1800" dirty="0"/>
              <a:t> Visit schools to promote career opportunities and offer meaningful work experience.</a:t>
            </a:r>
          </a:p>
          <a:p>
            <a:r>
              <a:rPr lang="en-US" sz="1800" b="1" dirty="0"/>
              <a:t>Reframe perception:</a:t>
            </a:r>
            <a:r>
              <a:rPr lang="en-US" sz="1800" dirty="0"/>
              <a:t> Position a career in financial advice as rewarding, relevant, and full of purpose. Establish clear career pathways.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9712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4CCF3-9FB7-0EB9-4A5E-47DB57284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B60AE9-6628-AE69-C13F-0BE4850CCFE4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A5FF6-3ADA-EA46-0FBF-B5E2D1E5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61" y="0"/>
            <a:ext cx="3419878" cy="4712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BE0A9-5174-2E14-728C-05812ED51A11}"/>
              </a:ext>
            </a:extLst>
          </p:cNvPr>
          <p:cNvSpPr txBox="1"/>
          <p:nvPr/>
        </p:nvSpPr>
        <p:spPr>
          <a:xfrm>
            <a:off x="6048666" y="2185293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… not ‘inside out’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41D44-20D0-7B4F-9F3F-ADE00E043A13}"/>
              </a:ext>
            </a:extLst>
          </p:cNvPr>
          <p:cNvSpPr txBox="1"/>
          <p:nvPr/>
        </p:nvSpPr>
        <p:spPr>
          <a:xfrm>
            <a:off x="854970" y="2186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Think ‘outside in’ … </a:t>
            </a:r>
          </a:p>
        </p:txBody>
      </p:sp>
    </p:spTree>
    <p:extLst>
      <p:ext uri="{BB962C8B-B14F-4D97-AF65-F5344CB8AC3E}">
        <p14:creationId xmlns:p14="http://schemas.microsoft.com/office/powerpoint/2010/main" val="166964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A412C-364E-7D16-1E08-EE55DBA0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161370-EBE3-1049-9062-CB91F5AF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F86D536-F125-7B6D-CF85-6F7A421251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05842" y="1445884"/>
            <a:ext cx="792074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Take inspiration from how other industries have tackled similar challenges.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 how disruptors use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“perspective shifts”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engage new customers and overcome barriers.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Explore how learnings from elsewhere can be applied within our sector and your own business.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Hear from Titan Wealth on its approach to addressing challenges found in the Gaps.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Feel empowered to try something different within your business.</a:t>
            </a:r>
          </a:p>
        </p:txBody>
      </p:sp>
    </p:spTree>
    <p:extLst>
      <p:ext uri="{BB962C8B-B14F-4D97-AF65-F5344CB8AC3E}">
        <p14:creationId xmlns:p14="http://schemas.microsoft.com/office/powerpoint/2010/main" val="2756874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FB1D-7620-FE6F-868C-80042E2D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29" y="1129383"/>
            <a:ext cx="5101771" cy="170763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AFB0F5-B933-5530-4DB5-2AD5D8BEF9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75" y="267123"/>
            <a:ext cx="1142183" cy="6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2" y="721958"/>
            <a:ext cx="5787571" cy="1082902"/>
          </a:xfrm>
        </p:spPr>
        <p:txBody>
          <a:bodyPr>
            <a:normAutofit/>
          </a:bodyPr>
          <a:lstStyle/>
          <a:p>
            <a:r>
              <a:rPr lang="en-GB" dirty="0"/>
              <a:t>Don’t mind the gap. Jump in!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886" y="1804860"/>
            <a:ext cx="8253641" cy="628097"/>
          </a:xfrm>
        </p:spPr>
        <p:txBody>
          <a:bodyPr/>
          <a:lstStyle/>
          <a:p>
            <a:r>
              <a:rPr lang="en-US" dirty="0"/>
              <a:t>Richard Romer-Lee</a:t>
            </a:r>
          </a:p>
          <a:p>
            <a:r>
              <a:rPr lang="en-US" sz="1800" i="1" dirty="0"/>
              <a:t>Titan Square Mile</a:t>
            </a:r>
          </a:p>
        </p:txBody>
      </p:sp>
      <p:pic>
        <p:nvPicPr>
          <p:cNvPr id="6" name="Picture 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886748A8-684B-D5D0-355B-23AC7171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62" b="14128"/>
          <a:stretch>
            <a:fillRect/>
          </a:stretch>
        </p:blipFill>
        <p:spPr>
          <a:xfrm>
            <a:off x="6070092" y="302078"/>
            <a:ext cx="2257935" cy="2408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FB1D-7620-FE6F-868C-80042E2D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Don’t mind the gap. Jump in!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B99CC3D-EE72-065C-6B34-E528467ECBE8}"/>
              </a:ext>
            </a:extLst>
          </p:cNvPr>
          <p:cNvSpPr txBox="1">
            <a:spLocks/>
          </p:cNvSpPr>
          <p:nvPr/>
        </p:nvSpPr>
        <p:spPr>
          <a:xfrm>
            <a:off x="444419" y="3419695"/>
            <a:ext cx="3458109" cy="28513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Richard Romer-Lee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85EA835-A290-BC53-5965-79A4A025D97B}"/>
              </a:ext>
            </a:extLst>
          </p:cNvPr>
          <p:cNvSpPr txBox="1">
            <a:spLocks/>
          </p:cNvSpPr>
          <p:nvPr/>
        </p:nvSpPr>
        <p:spPr>
          <a:xfrm>
            <a:off x="444420" y="3832241"/>
            <a:ext cx="2855246" cy="26756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Chief Executive Officer (Distribution)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Placeholder 14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9D9DB669-D815-D02F-A563-1B3AB54B94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081" y="2484815"/>
            <a:ext cx="831169" cy="84086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FB0F5-B933-5530-4DB5-2AD5D8BEF9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75" y="267123"/>
            <a:ext cx="1142183" cy="6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6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0D45F9-3D9E-09E2-102F-4568A195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02118E-38B8-FAED-847D-D21B7B3304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05842" y="1445884"/>
            <a:ext cx="792074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Take inspiration from how other industries have tackled similar challenges.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 how disruptors use 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“perspective shifts”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engage new customers and overcome barriers.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Explore how learnings from elsewhere can be applied within our sector and your own business.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Hear from Titan Wealth on its approach to addressing challenges found in the Gaps.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Feel empowered to try something different within your business.</a:t>
            </a:r>
          </a:p>
        </p:txBody>
      </p:sp>
    </p:spTree>
    <p:extLst>
      <p:ext uri="{BB962C8B-B14F-4D97-AF65-F5344CB8AC3E}">
        <p14:creationId xmlns:p14="http://schemas.microsoft.com/office/powerpoint/2010/main" val="115106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C5715-02E1-FC8B-F78B-E017E0707754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806E1-E762-F16D-7770-0265552B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77" y="0"/>
            <a:ext cx="3419878" cy="4712049"/>
          </a:xfrm>
          <a:prstGeom prst="rect">
            <a:avLst/>
          </a:prstGeom>
        </p:spPr>
      </p:pic>
      <p:pic>
        <p:nvPicPr>
          <p:cNvPr id="4" name="Picture 3" descr="A close up of a car emblem&#10;&#10;AI-generated content may be incorrect.">
            <a:extLst>
              <a:ext uri="{FF2B5EF4-FFF2-40B4-BE49-F238E27FC236}">
                <a16:creationId xmlns:a16="http://schemas.microsoft.com/office/drawing/2014/main" id="{0188BBF8-0DD2-0142-A793-155FB259E5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360" y="410743"/>
            <a:ext cx="1534996" cy="1775417"/>
          </a:xfrm>
          <a:prstGeom prst="rect">
            <a:avLst/>
          </a:prstGeom>
        </p:spPr>
      </p:pic>
      <p:pic>
        <p:nvPicPr>
          <p:cNvPr id="6" name="Picture 5" descr="A red lego block on a black background&#10;&#10;AI-generated content may be incorrect.">
            <a:extLst>
              <a:ext uri="{FF2B5EF4-FFF2-40B4-BE49-F238E27FC236}">
                <a16:creationId xmlns:a16="http://schemas.microsoft.com/office/drawing/2014/main" id="{C2A7236D-6B26-428E-2FC4-1E1BE8BB27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6376" y="162356"/>
            <a:ext cx="2017208" cy="2189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69A44-FCA7-D096-77ED-5870814ADE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19546" y="2372709"/>
            <a:ext cx="1968282" cy="196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C68A6-26DD-C4A1-1665-2AEF2EE0FD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3304" y="2077378"/>
            <a:ext cx="2099735" cy="25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2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E74D54-DF2A-5D7F-5E2C-55E7673732D2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lego block on a black background&#10;&#10;AI-generated content may be incorrect.">
            <a:extLst>
              <a:ext uri="{FF2B5EF4-FFF2-40B4-BE49-F238E27FC236}">
                <a16:creationId xmlns:a16="http://schemas.microsoft.com/office/drawing/2014/main" id="{8C391713-C25E-28FB-8761-FD839F66FE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5198" y="138139"/>
            <a:ext cx="3953604" cy="4291454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82133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8294-BD7E-8FEA-6293-F11C908F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to </a:t>
            </a:r>
            <a:r>
              <a:rPr lang="en-US" dirty="0">
                <a:solidFill>
                  <a:schemeClr val="accent5"/>
                </a:solidFill>
              </a:rPr>
              <a:t>narrow the Advice Gap?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1884E-BF4E-8B22-0465-E19E0A6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1" y="3175287"/>
            <a:ext cx="8177049" cy="2725483"/>
          </a:xfrm>
        </p:spPr>
        <p:txBody>
          <a:bodyPr>
            <a:noAutofit/>
          </a:bodyPr>
          <a:lstStyle/>
          <a:p>
            <a:r>
              <a:rPr lang="en-US" sz="1600" b="1" dirty="0"/>
              <a:t>Human connection is the true value.</a:t>
            </a:r>
          </a:p>
          <a:p>
            <a:r>
              <a:rPr lang="en-US" sz="1600" b="1" dirty="0"/>
              <a:t>Reframe the conversation:</a:t>
            </a:r>
            <a:r>
              <a:rPr lang="en-US" sz="1600" dirty="0"/>
              <a:t> Take a </a:t>
            </a:r>
            <a:r>
              <a:rPr lang="en-US" sz="1600" i="1" dirty="0"/>
              <a:t>family-wide perspective</a:t>
            </a:r>
            <a:r>
              <a:rPr lang="en-US" sz="1600" dirty="0"/>
              <a:t> to deepen engagement and uncover new opportunities.</a:t>
            </a:r>
          </a:p>
          <a:p>
            <a:r>
              <a:rPr lang="en-US" sz="1600" b="1" dirty="0"/>
              <a:t>Create emotional impact:</a:t>
            </a:r>
            <a:r>
              <a:rPr lang="en-US" sz="1600" dirty="0"/>
              <a:t> Tap into </a:t>
            </a:r>
            <a:r>
              <a:rPr lang="en-US" sz="1600" i="1" dirty="0"/>
              <a:t>visible inheritance</a:t>
            </a:r>
            <a:r>
              <a:rPr lang="en-US" sz="1600" dirty="0"/>
              <a:t> — the legacy and lasting difference clients can see and feel.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179BAE-9DC3-18BF-60F8-A4C294452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689687"/>
              </p:ext>
            </p:extLst>
          </p:nvPr>
        </p:nvGraphicFramePr>
        <p:xfrm>
          <a:off x="1562696" y="990601"/>
          <a:ext cx="5496359" cy="2302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899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8294-BD7E-8FEA-6293-F11C908F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to </a:t>
            </a:r>
            <a:r>
              <a:rPr lang="en-US" dirty="0">
                <a:solidFill>
                  <a:schemeClr val="accent5"/>
                </a:solidFill>
              </a:rPr>
              <a:t>narrow the Advice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1884E-BF4E-8B22-0465-E19E0A6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2" y="1369219"/>
            <a:ext cx="8322522" cy="2877199"/>
          </a:xfrm>
        </p:spPr>
        <p:txBody>
          <a:bodyPr>
            <a:noAutofit/>
          </a:bodyPr>
          <a:lstStyle/>
          <a:p>
            <a:r>
              <a:rPr lang="en-US" sz="1800" b="1" dirty="0"/>
              <a:t>Tailor the message</a:t>
            </a:r>
          </a:p>
          <a:p>
            <a:pPr marL="0" indent="0">
              <a:buNone/>
            </a:pPr>
            <a:r>
              <a:rPr lang="en-US" sz="1800" dirty="0"/>
              <a:t>Present the same products and services in ways that </a:t>
            </a:r>
            <a:r>
              <a:rPr lang="en-US" sz="1800" i="1" dirty="0"/>
              <a:t>resonate</a:t>
            </a:r>
            <a:r>
              <a:rPr lang="en-US" sz="1800" dirty="0"/>
              <a:t> with different audiences – create distinct presentations for each age group.</a:t>
            </a:r>
          </a:p>
          <a:p>
            <a:r>
              <a:rPr lang="en-US" sz="1800" b="1" dirty="0"/>
              <a:t>Listen and learn</a:t>
            </a:r>
          </a:p>
          <a:p>
            <a:pPr marL="0" indent="0">
              <a:buNone/>
            </a:pPr>
            <a:r>
              <a:rPr lang="en-US" sz="1800" dirty="0"/>
              <a:t>Survey existing and prospective clients to understand how they want to be serviced and what new needs are emerging.</a:t>
            </a:r>
          </a:p>
          <a:p>
            <a:r>
              <a:rPr lang="en-US" sz="1800" b="1" dirty="0"/>
              <a:t>Stay relevant</a:t>
            </a:r>
          </a:p>
          <a:p>
            <a:pPr marL="0" indent="0">
              <a:buNone/>
            </a:pPr>
            <a:r>
              <a:rPr lang="en-US" sz="1800" dirty="0"/>
              <a:t>Explore creative ways to engage younger generations – gamify, simplify, and educate to build connection and trust.</a:t>
            </a:r>
          </a:p>
        </p:txBody>
      </p:sp>
    </p:spTree>
    <p:extLst>
      <p:ext uri="{BB962C8B-B14F-4D97-AF65-F5344CB8AC3E}">
        <p14:creationId xmlns:p14="http://schemas.microsoft.com/office/powerpoint/2010/main" val="10905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FC4A2A-9EE1-E9AD-BEB2-4F4201293E50}"/>
              </a:ext>
            </a:extLst>
          </p:cNvPr>
          <p:cNvSpPr/>
          <p:nvPr/>
        </p:nvSpPr>
        <p:spPr>
          <a:xfrm>
            <a:off x="0" y="0"/>
            <a:ext cx="9144000" cy="47038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car emblem&#10;&#10;AI-generated content may be incorrect.">
            <a:extLst>
              <a:ext uri="{FF2B5EF4-FFF2-40B4-BE49-F238E27FC236}">
                <a16:creationId xmlns:a16="http://schemas.microsoft.com/office/drawing/2014/main" id="{299669EC-63B0-6F84-DDDA-55446AC7CF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64" y="713907"/>
            <a:ext cx="2935471" cy="33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2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pring">
    <a:dk1>
      <a:srgbClr val="002F5E"/>
    </a:dk1>
    <a:lt1>
      <a:srgbClr val="FEFFFF"/>
    </a:lt1>
    <a:dk2>
      <a:srgbClr val="44546A"/>
    </a:dk2>
    <a:lt2>
      <a:srgbClr val="E7E6E6"/>
    </a:lt2>
    <a:accent1>
      <a:srgbClr val="E8D600"/>
    </a:accent1>
    <a:accent2>
      <a:srgbClr val="E52A84"/>
    </a:accent2>
    <a:accent3>
      <a:srgbClr val="797979"/>
    </a:accent3>
    <a:accent4>
      <a:srgbClr val="0096FF"/>
    </a:accent4>
    <a:accent5>
      <a:srgbClr val="942092"/>
    </a:accent5>
    <a:accent6>
      <a:srgbClr val="011892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05BF3-955B-4622-AD2A-A8ED776B0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3E6782-4A36-484A-906F-A2B65C3248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F88D69-49CD-400E-82FA-6DCCB1A7316C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f1fd4f28-0a1d-413f-8f28-4b2e23838c41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2748dfb-1f47-45a1-9e61-3d357eb1ec2e"/>
    <ds:schemaRef ds:uri="http://www.w3.org/XML/1998/namespace"/>
    <ds:schemaRef ds:uri="http://purl.org/dc/terms/"/>
    <ds:schemaRef ds:uri="4e4aa9c8-e249-4689-a79c-5668e8fb8004"/>
    <ds:schemaRef ds:uri="198c72f6-7ae1-4eb8-b23e-e9d92a4ff1d4"/>
    <ds:schemaRef ds:uri="eec3f55b-a9b2-4102-a16c-8ff48ca4bb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831</Words>
  <Application>Microsoft Office PowerPoint</Application>
  <PresentationFormat>On-screen Show (16:9)</PresentationFormat>
  <Paragraphs>75</Paragraphs>
  <Slides>18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Don’t mind the gap. Jump in!</vt:lpstr>
      <vt:lpstr>Don’t mind the gap. Jump in!</vt:lpstr>
      <vt:lpstr>Learning objectives</vt:lpstr>
      <vt:lpstr>PowerPoint Presentation</vt:lpstr>
      <vt:lpstr>PowerPoint Presentation</vt:lpstr>
      <vt:lpstr>What can you do to narrow the Advice Gap? </vt:lpstr>
      <vt:lpstr>What can you do to narrow the Advice Gap?</vt:lpstr>
      <vt:lpstr>PowerPoint Presentation</vt:lpstr>
      <vt:lpstr>PowerPoint Presentation</vt:lpstr>
      <vt:lpstr>What can we learn from these examples?</vt:lpstr>
      <vt:lpstr>PowerPoint Presentation</vt:lpstr>
      <vt:lpstr>What can we learn in the Adviser community? </vt:lpstr>
      <vt:lpstr>PowerPoint Presentation</vt:lpstr>
      <vt:lpstr>What can Advisers consider doing? </vt:lpstr>
      <vt:lpstr>PowerPoint Presentation</vt:lpstr>
      <vt:lpstr>Learning objectives</vt:lpstr>
      <vt:lpstr>Thank you</vt:lpstr>
    </vt:vector>
  </TitlesOfParts>
  <Company>Cohesion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Seat Three</dc:creator>
  <cp:lastModifiedBy>Daniela Ghidini - TFI Lodestar</cp:lastModifiedBy>
  <cp:revision>271</cp:revision>
  <dcterms:created xsi:type="dcterms:W3CDTF">2017-07-17T11:04:18Z</dcterms:created>
  <dcterms:modified xsi:type="dcterms:W3CDTF">2025-11-13T16:10:54Z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