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39"/>
  </p:notesMasterIdLst>
  <p:sldIdLst>
    <p:sldId id="256" r:id="rId6"/>
    <p:sldId id="289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x="18288000" cy="10287000"/>
  <p:notesSz cx="6858000" cy="9144000"/>
  <p:embeddedFontLst>
    <p:embeddedFont>
      <p:font typeface="Antic" panose="020B0604020202020204" charset="0"/>
      <p:regular r:id="rId40"/>
    </p:embeddedFont>
    <p:embeddedFont>
      <p:font typeface="Antic Bold" panose="020B0604020202020204" charset="0"/>
      <p:regular r:id="rId41"/>
      <p:bold r:id="rId42"/>
    </p:embeddedFont>
    <p:embeddedFont>
      <p:font typeface="Anton" panose="020F0502020204030204" pitchFamily="2" charset="0"/>
      <p:regular r:id="rId43"/>
    </p:embeddedFont>
    <p:embeddedFont>
      <p:font typeface="Anton Italics" panose="020B0604020202020204" charset="0"/>
      <p:regular r:id="rId44"/>
      <p:italic r:id="rId45"/>
    </p:embeddedFont>
    <p:embeddedFont>
      <p:font typeface="Arimo Bold" panose="020B0604020202020204" charset="0"/>
      <p:regular r:id="rId46"/>
      <p:bold r:id="rId47"/>
    </p:embeddedFont>
    <p:embeddedFont>
      <p:font typeface="Brittany" panose="020B0604020202020204" charset="0"/>
      <p:regular r:id="rId48"/>
    </p:embeddedFont>
    <p:embeddedFont>
      <p:font typeface="Carlito" panose="020B0604020202020204" charset="0"/>
      <p:regular r:id="rId49"/>
    </p:embeddedFont>
    <p:embeddedFont>
      <p:font typeface="Carlito Bold" panose="020B0604020202020204" charset="0"/>
      <p:regular r:id="rId50"/>
      <p:bold r:id="rId51"/>
    </p:embeddedFont>
    <p:embeddedFont>
      <p:font typeface="Carlito Bold Italics" panose="020B0604020202020204" charset="0"/>
      <p:regular r:id="rId52"/>
      <p:bold r:id="rId53"/>
      <p:italic r:id="rId54"/>
      <p:boldItalic r:id="rId55"/>
    </p:embeddedFont>
    <p:embeddedFont>
      <p:font typeface="DM Sans Bold" panose="020B0604020202020204" charset="0"/>
      <p:regular r:id="rId56"/>
      <p:bold r:id="rId57"/>
      <p:italic r:id="rId58"/>
      <p:boldItalic r:id="rId59"/>
    </p:embeddedFont>
    <p:embeddedFont>
      <p:font typeface="DM Sans Bold Italics" panose="020B0604020202020204" charset="0"/>
      <p:regular r:id="rId60"/>
      <p:bold r:id="rId61"/>
      <p:italic r:id="rId62"/>
      <p:boldItalic r:id="rId63"/>
    </p:embeddedFont>
    <p:embeddedFont>
      <p:font typeface="Montserrat Bold" panose="020B0604020202020204" charset="0"/>
      <p:regular r:id="rId64"/>
      <p:bold r:id="rId65"/>
      <p:italic r:id="rId66"/>
    </p:embeddedFont>
    <p:embeddedFont>
      <p:font typeface="Open Sans Bold" panose="020B0806030504020204" pitchFamily="34" charset="0"/>
      <p:regular r:id="rId67"/>
      <p:bold r:id="rId68"/>
      <p:italic r:id="rId69"/>
      <p:boldItalic r:id="rId70"/>
    </p:embeddedFont>
    <p:embeddedFont>
      <p:font typeface="PT Sans" panose="020B0503020203020204" pitchFamily="34" charset="0"/>
      <p:regular r:id="rId71"/>
    </p:embeddedFont>
    <p:embeddedFont>
      <p:font typeface="PT Sans Bold" panose="020B0604020202020204" charset="0"/>
      <p:regular r:id="rId72"/>
      <p:boldItalic r:id="rId73"/>
    </p:embeddedFont>
    <p:embeddedFont>
      <p:font typeface="TT Rounds Condensed" panose="020B0604020202020204" charset="0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 autoAdjust="0"/>
    <p:restoredTop sz="94626" autoAdjust="0"/>
  </p:normalViewPr>
  <p:slideViewPr>
    <p:cSldViewPr>
      <p:cViewPr varScale="1">
        <p:scale>
          <a:sx n="39" d="100"/>
          <a:sy n="39" d="100"/>
        </p:scale>
        <p:origin x="87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font" Target="fonts/font29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74" Type="http://schemas.openxmlformats.org/officeDocument/2006/relationships/font" Target="fonts/font35.fntdata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font" Target="fonts/font30.fntdata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72" Type="http://schemas.openxmlformats.org/officeDocument/2006/relationships/font" Target="fonts/font3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font" Target="fonts/font31.fntdata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schemas.openxmlformats.org/officeDocument/2006/relationships/font" Target="fonts/font34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29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font" Target="fonts/font3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Ghidini - TFI Lodestar" userId="19874b5f-d719-4a41-ad34-fbf54a3885c7" providerId="ADAL" clId="{B7ABDCD7-F197-48A3-93C1-166B4FBB12F8}"/>
    <pc:docChg chg="delSld">
      <pc:chgData name="Daniela Ghidini - TFI Lodestar" userId="19874b5f-d719-4a41-ad34-fbf54a3885c7" providerId="ADAL" clId="{B7ABDCD7-F197-48A3-93C1-166B4FBB12F8}" dt="2025-11-13T16:09:44.391" v="0" actId="2696"/>
      <pc:docMkLst>
        <pc:docMk/>
      </pc:docMkLst>
      <pc:sldChg chg="del">
        <pc:chgData name="Daniela Ghidini - TFI Lodestar" userId="19874b5f-d719-4a41-ad34-fbf54a3885c7" providerId="ADAL" clId="{B7ABDCD7-F197-48A3-93C1-166B4FBB12F8}" dt="2025-11-13T16:09:44.391" v="0" actId="2696"/>
        <pc:sldMkLst>
          <pc:docMk/>
          <pc:sldMk cId="2450498852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13.11.2025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6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16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9" y="303"/>
            <a:ext cx="18286922" cy="1028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46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7" y="3113"/>
            <a:ext cx="18291930" cy="10283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9" y="1195512"/>
            <a:ext cx="16507282" cy="2165804"/>
          </a:xfrm>
        </p:spPr>
        <p:txBody>
          <a:bodyPr anchor="t">
            <a:normAutofit/>
          </a:bodyPr>
          <a:lstStyle>
            <a:lvl1pPr>
              <a:lnSpc>
                <a:spcPts val="6000"/>
              </a:lnSpc>
              <a:defRPr sz="72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259" y="3361317"/>
            <a:ext cx="16507282" cy="1256194"/>
          </a:xfr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buNone/>
              <a:defRPr sz="4000">
                <a:solidFill>
                  <a:srgbClr val="FFFFFF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5449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6" y="3112"/>
            <a:ext cx="18291928" cy="10283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9" y="1195510"/>
            <a:ext cx="10203542" cy="3415276"/>
          </a:xfrm>
        </p:spPr>
        <p:txBody>
          <a:bodyPr anchor="b">
            <a:normAutofit/>
          </a:bodyPr>
          <a:lstStyle>
            <a:lvl1pPr>
              <a:lnSpc>
                <a:spcPts val="6000"/>
              </a:lnSpc>
              <a:defRPr sz="72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259" y="5140339"/>
            <a:ext cx="8374742" cy="1256194"/>
          </a:xfr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buNone/>
              <a:defRPr sz="4000">
                <a:solidFill>
                  <a:srgbClr val="FFFFFF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7789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om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9" y="303"/>
            <a:ext cx="18286922" cy="102807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216" y="5479480"/>
            <a:ext cx="17349568" cy="1265088"/>
          </a:xfrm>
        </p:spPr>
        <p:txBody>
          <a:bodyPr anchor="t">
            <a:normAutofit/>
          </a:bodyPr>
          <a:lstStyle>
            <a:lvl1pPr algn="ctr">
              <a:lnSpc>
                <a:spcPts val="62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216" y="3592750"/>
            <a:ext cx="17349568" cy="1137612"/>
          </a:xfrm>
        </p:spPr>
        <p:txBody>
          <a:bodyPr anchor="b">
            <a:normAutofit/>
          </a:bodyPr>
          <a:lstStyle>
            <a:lvl1pPr marL="0" indent="0" algn="ctr">
              <a:lnSpc>
                <a:spcPts val="5000"/>
              </a:lnSpc>
              <a:buNone/>
              <a:defRPr sz="4800">
                <a:solidFill>
                  <a:srgbClr val="FFFFFF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844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6200"/>
              </a:lnSpc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35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703" y="547688"/>
            <a:ext cx="17026758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703" y="2738438"/>
            <a:ext cx="17026758" cy="6120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59B001-A669-913B-4430-1B8A3A80C1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6310" b="6310"/>
          <a:stretch/>
        </p:blipFill>
        <p:spPr>
          <a:xfrm>
            <a:off x="0" y="9409618"/>
            <a:ext cx="18288000" cy="8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1371600" rtl="0" eaLnBrk="1" latinLnBrk="0" hangingPunct="1">
        <a:lnSpc>
          <a:spcPts val="6000"/>
        </a:lnSpc>
        <a:spcBef>
          <a:spcPct val="0"/>
        </a:spcBef>
        <a:buNone/>
        <a:defRPr sz="6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5" Type="http://schemas.openxmlformats.org/officeDocument/2006/relationships/image" Target="../media/image6.jpeg"/><Relationship Id="rId2" Type="http://schemas.openxmlformats.org/officeDocument/2006/relationships/image" Target="../media/image12.jpeg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54.sv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55.jpe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84.sv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Relationship Id="rId9" Type="http://schemas.openxmlformats.org/officeDocument/2006/relationships/image" Target="../media/image9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09618"/>
            <a:ext cx="18288000" cy="877384"/>
            <a:chOff x="0" y="0"/>
            <a:chExt cx="24384000" cy="11698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56935" y="-180019"/>
            <a:ext cx="18618216" cy="10467021"/>
            <a:chOff x="0" y="0"/>
            <a:chExt cx="24382563" cy="137076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2603" cy="13707745"/>
            </a:xfrm>
            <a:custGeom>
              <a:avLst/>
              <a:gdLst/>
              <a:ahLst/>
              <a:cxnLst/>
              <a:rect l="l" t="t" r="r" b="b"/>
              <a:pathLst>
                <a:path w="24382603" h="13707745">
                  <a:moveTo>
                    <a:pt x="0" y="0"/>
                  </a:moveTo>
                  <a:lnTo>
                    <a:pt x="24382603" y="0"/>
                  </a:lnTo>
                  <a:lnTo>
                    <a:pt x="24382603" y="13707745"/>
                  </a:lnTo>
                  <a:lnTo>
                    <a:pt x="0" y="13707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3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07" y="-3586464"/>
            <a:ext cx="24409897" cy="12844764"/>
          </a:xfrm>
          <a:custGeom>
            <a:avLst/>
            <a:gdLst/>
            <a:ahLst/>
            <a:cxnLst/>
            <a:rect l="l" t="t" r="r" b="b"/>
            <a:pathLst>
              <a:path w="24409897" h="12844764">
                <a:moveTo>
                  <a:pt x="0" y="0"/>
                </a:moveTo>
                <a:lnTo>
                  <a:pt x="24409896" y="0"/>
                </a:lnTo>
                <a:lnTo>
                  <a:pt x="24409896" y="12844764"/>
                </a:lnTo>
                <a:lnTo>
                  <a:pt x="0" y="12844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716" b="-689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95536" y="182115"/>
            <a:ext cx="6329033" cy="656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34"/>
              </a:lnSpc>
            </a:pPr>
            <a:r>
              <a:rPr lang="en-US" sz="10137" spc="-403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‘Who’ and ‘what’ is running your business?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89712" y="9902490"/>
            <a:ext cx="10864886" cy="16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4"/>
              </a:lnSpc>
            </a:pPr>
            <a:r>
              <a:rPr lang="en-US" sz="1150" b="1" spc="-47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© Standards International Ltd 2024</a:t>
            </a:r>
            <a:r>
              <a:rPr lang="en-US" sz="1150" b="1" spc="-47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33402" y="6243034"/>
            <a:ext cx="13391125" cy="3870264"/>
            <a:chOff x="-13525" y="0"/>
            <a:chExt cx="17854833" cy="51603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41308" cy="4360168"/>
            </a:xfrm>
            <a:custGeom>
              <a:avLst/>
              <a:gdLst/>
              <a:ahLst/>
              <a:cxnLst/>
              <a:rect l="l" t="t" r="r" b="b"/>
              <a:pathLst>
                <a:path w="17841308" h="4360168">
                  <a:moveTo>
                    <a:pt x="0" y="0"/>
                  </a:moveTo>
                  <a:lnTo>
                    <a:pt x="17841308" y="0"/>
                  </a:lnTo>
                  <a:lnTo>
                    <a:pt x="17841308" y="4360168"/>
                  </a:lnTo>
                  <a:lnTo>
                    <a:pt x="0" y="4360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3525" y="904959"/>
              <a:ext cx="17841309" cy="42553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8145"/>
                </a:lnSpc>
              </a:pPr>
              <a:r>
                <a:rPr lang="en-US" sz="7701" dirty="0">
                  <a:solidFill>
                    <a:srgbClr val="FFFFFF"/>
                  </a:solidFill>
                  <a:latin typeface="Brittany"/>
                  <a:ea typeface="Brittany"/>
                  <a:cs typeface="Brittany"/>
                  <a:sym typeface="Brittany"/>
                </a:rPr>
                <a:t>... and how’s that working out for you?</a:t>
              </a: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343840"/>
            <a:ext cx="18288000" cy="877384"/>
            <a:chOff x="0" y="0"/>
            <a:chExt cx="24384000" cy="11698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53858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25309" y="-547942"/>
            <a:ext cx="14168635" cy="11142332"/>
          </a:xfrm>
          <a:custGeom>
            <a:avLst/>
            <a:gdLst/>
            <a:ahLst/>
            <a:cxnLst/>
            <a:rect l="l" t="t" r="r" b="b"/>
            <a:pathLst>
              <a:path w="14168635" h="11142332">
                <a:moveTo>
                  <a:pt x="0" y="0"/>
                </a:moveTo>
                <a:lnTo>
                  <a:pt x="14168634" y="0"/>
                </a:lnTo>
                <a:lnTo>
                  <a:pt x="14168634" y="11142332"/>
                </a:lnTo>
                <a:lnTo>
                  <a:pt x="0" y="11142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29" r="-4929" b="-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46512" y="756083"/>
            <a:ext cx="7277494" cy="6475577"/>
            <a:chOff x="0" y="0"/>
            <a:chExt cx="6375860" cy="5673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75860" cy="5673296"/>
            </a:xfrm>
            <a:custGeom>
              <a:avLst/>
              <a:gdLst/>
              <a:ahLst/>
              <a:cxnLst/>
              <a:rect l="l" t="t" r="r" b="b"/>
              <a:pathLst>
                <a:path w="6375860" h="5673296">
                  <a:moveTo>
                    <a:pt x="0" y="0"/>
                  </a:moveTo>
                  <a:lnTo>
                    <a:pt x="6375860" y="0"/>
                  </a:lnTo>
                  <a:lnTo>
                    <a:pt x="6375860" y="5673296"/>
                  </a:lnTo>
                  <a:lnTo>
                    <a:pt x="0" y="56732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00025"/>
              <a:ext cx="6375860" cy="58733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5141"/>
                </a:lnSpc>
              </a:pPr>
              <a:r>
                <a:rPr lang="en-US" sz="10814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STANDARDS </a:t>
              </a:r>
            </a:p>
            <a:p>
              <a:pPr algn="ctr">
                <a:lnSpc>
                  <a:spcPts val="15141"/>
                </a:lnSpc>
              </a:pPr>
              <a:r>
                <a:rPr lang="en-US" sz="10814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V's </a:t>
              </a:r>
            </a:p>
            <a:p>
              <a:pPr algn="ctr">
                <a:lnSpc>
                  <a:spcPts val="15141"/>
                </a:lnSpc>
              </a:pPr>
              <a:r>
                <a:rPr lang="en-US" sz="10814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EXPECTATIONS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9409616"/>
            <a:ext cx="18288000" cy="877384"/>
            <a:chOff x="0" y="0"/>
            <a:chExt cx="24384000" cy="11698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67486" y="0"/>
            <a:ext cx="18455486" cy="10375535"/>
            <a:chOff x="0" y="0"/>
            <a:chExt cx="24389237" cy="137114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9207" cy="13711428"/>
            </a:xfrm>
            <a:custGeom>
              <a:avLst/>
              <a:gdLst/>
              <a:ahLst/>
              <a:cxnLst/>
              <a:rect l="l" t="t" r="r" b="b"/>
              <a:pathLst>
                <a:path w="24389207" h="13711428">
                  <a:moveTo>
                    <a:pt x="0" y="0"/>
                  </a:moveTo>
                  <a:lnTo>
                    <a:pt x="24389207" y="0"/>
                  </a:lnTo>
                  <a:lnTo>
                    <a:pt x="24389207" y="13711428"/>
                  </a:lnTo>
                  <a:lnTo>
                    <a:pt x="0" y="13711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951372" y="7371224"/>
            <a:ext cx="8191862" cy="102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4"/>
              </a:lnSpc>
            </a:pPr>
            <a:r>
              <a:rPr lang="en-US" sz="9080">
                <a:solidFill>
                  <a:srgbClr val="FFFFFF"/>
                </a:solidFill>
                <a:latin typeface="Brittany"/>
                <a:ea typeface="Brittany"/>
                <a:cs typeface="Brittany"/>
                <a:sym typeface="Brittany"/>
              </a:rPr>
              <a:t>the real gap!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769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7518965" y="1341852"/>
            <a:ext cx="10016486" cy="1222583"/>
            <a:chOff x="0" y="0"/>
            <a:chExt cx="13355315" cy="16301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355194" cy="1630172"/>
            </a:xfrm>
            <a:custGeom>
              <a:avLst/>
              <a:gdLst/>
              <a:ahLst/>
              <a:cxnLst/>
              <a:rect l="l" t="t" r="r" b="b"/>
              <a:pathLst>
                <a:path w="13355194" h="1630172">
                  <a:moveTo>
                    <a:pt x="3683" y="0"/>
                  </a:moveTo>
                  <a:lnTo>
                    <a:pt x="13351511" y="0"/>
                  </a:lnTo>
                  <a:cubicBezTo>
                    <a:pt x="13353543" y="0"/>
                    <a:pt x="13355194" y="2413"/>
                    <a:pt x="13355194" y="5461"/>
                  </a:cubicBezTo>
                  <a:lnTo>
                    <a:pt x="13355194" y="1624711"/>
                  </a:lnTo>
                  <a:cubicBezTo>
                    <a:pt x="13355194" y="1627759"/>
                    <a:pt x="13353543" y="1630172"/>
                    <a:pt x="13351511" y="1630172"/>
                  </a:cubicBezTo>
                  <a:lnTo>
                    <a:pt x="3683" y="1630172"/>
                  </a:lnTo>
                  <a:cubicBezTo>
                    <a:pt x="1651" y="1630172"/>
                    <a:pt x="0" y="1627759"/>
                    <a:pt x="0" y="1624711"/>
                  </a:cubicBezTo>
                  <a:lnTo>
                    <a:pt x="0" y="5461"/>
                  </a:lnTo>
                  <a:cubicBezTo>
                    <a:pt x="0" y="2413"/>
                    <a:pt x="1651" y="0"/>
                    <a:pt x="3683" y="0"/>
                  </a:cubicBezTo>
                  <a:close/>
                </a:path>
              </a:pathLst>
            </a:custGeom>
            <a:solidFill>
              <a:srgbClr val="F1411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18965" y="2692010"/>
            <a:ext cx="10016486" cy="1312766"/>
            <a:chOff x="0" y="0"/>
            <a:chExt cx="13355315" cy="17503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55321" cy="1750314"/>
            </a:xfrm>
            <a:custGeom>
              <a:avLst/>
              <a:gdLst/>
              <a:ahLst/>
              <a:cxnLst/>
              <a:rect l="l" t="t" r="r" b="b"/>
              <a:pathLst>
                <a:path w="13355321" h="1750314">
                  <a:moveTo>
                    <a:pt x="3683" y="0"/>
                  </a:moveTo>
                  <a:lnTo>
                    <a:pt x="13351638" y="0"/>
                  </a:lnTo>
                  <a:cubicBezTo>
                    <a:pt x="13353670" y="0"/>
                    <a:pt x="13355321" y="2667"/>
                    <a:pt x="13355321" y="5842"/>
                  </a:cubicBezTo>
                  <a:lnTo>
                    <a:pt x="13355321" y="1744472"/>
                  </a:lnTo>
                  <a:cubicBezTo>
                    <a:pt x="13355321" y="1747774"/>
                    <a:pt x="13353670" y="1750314"/>
                    <a:pt x="13351638" y="1750314"/>
                  </a:cubicBezTo>
                  <a:lnTo>
                    <a:pt x="3683" y="1750314"/>
                  </a:lnTo>
                  <a:cubicBezTo>
                    <a:pt x="1651" y="1750314"/>
                    <a:pt x="0" y="1747647"/>
                    <a:pt x="0" y="1744472"/>
                  </a:cubicBezTo>
                  <a:lnTo>
                    <a:pt x="0" y="5842"/>
                  </a:lnTo>
                  <a:cubicBezTo>
                    <a:pt x="0" y="2667"/>
                    <a:pt x="1651" y="0"/>
                    <a:pt x="3683" y="0"/>
                  </a:cubicBezTo>
                  <a:close/>
                </a:path>
              </a:pathLst>
            </a:custGeom>
            <a:solidFill>
              <a:srgbClr val="53858D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518965" y="5656143"/>
            <a:ext cx="10016483" cy="1243962"/>
            <a:chOff x="0" y="0"/>
            <a:chExt cx="13355311" cy="16586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355321" cy="1658620"/>
            </a:xfrm>
            <a:custGeom>
              <a:avLst/>
              <a:gdLst/>
              <a:ahLst/>
              <a:cxnLst/>
              <a:rect l="l" t="t" r="r" b="b"/>
              <a:pathLst>
                <a:path w="13355321" h="1658620">
                  <a:moveTo>
                    <a:pt x="3683" y="0"/>
                  </a:moveTo>
                  <a:lnTo>
                    <a:pt x="13351638" y="0"/>
                  </a:lnTo>
                  <a:cubicBezTo>
                    <a:pt x="13353670" y="0"/>
                    <a:pt x="13355321" y="2540"/>
                    <a:pt x="13355321" y="5588"/>
                  </a:cubicBezTo>
                  <a:lnTo>
                    <a:pt x="13355321" y="1653032"/>
                  </a:lnTo>
                  <a:cubicBezTo>
                    <a:pt x="13355321" y="1656080"/>
                    <a:pt x="13353670" y="1658620"/>
                    <a:pt x="13351638" y="1658620"/>
                  </a:cubicBezTo>
                  <a:lnTo>
                    <a:pt x="3683" y="1658620"/>
                  </a:lnTo>
                  <a:cubicBezTo>
                    <a:pt x="1651" y="1658620"/>
                    <a:pt x="0" y="1656080"/>
                    <a:pt x="0" y="1653032"/>
                  </a:cubicBezTo>
                  <a:lnTo>
                    <a:pt x="0" y="5588"/>
                  </a:lnTo>
                  <a:cubicBezTo>
                    <a:pt x="0" y="2540"/>
                    <a:pt x="1651" y="0"/>
                    <a:pt x="3683" y="0"/>
                  </a:cubicBezTo>
                  <a:close/>
                </a:path>
              </a:pathLst>
            </a:custGeom>
            <a:solidFill>
              <a:srgbClr val="53858D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17184" y="4175649"/>
            <a:ext cx="10016484" cy="1312766"/>
            <a:chOff x="0" y="0"/>
            <a:chExt cx="13355312" cy="17503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55320" cy="1750314"/>
            </a:xfrm>
            <a:custGeom>
              <a:avLst/>
              <a:gdLst/>
              <a:ahLst/>
              <a:cxnLst/>
              <a:rect l="l" t="t" r="r" b="b"/>
              <a:pathLst>
                <a:path w="13355320" h="1750314">
                  <a:moveTo>
                    <a:pt x="2794" y="0"/>
                  </a:moveTo>
                  <a:lnTo>
                    <a:pt x="13352526" y="0"/>
                  </a:lnTo>
                  <a:cubicBezTo>
                    <a:pt x="13354050" y="0"/>
                    <a:pt x="13355320" y="1905"/>
                    <a:pt x="13355320" y="4191"/>
                  </a:cubicBezTo>
                  <a:lnTo>
                    <a:pt x="13355320" y="1746123"/>
                  </a:lnTo>
                  <a:cubicBezTo>
                    <a:pt x="13355320" y="1747266"/>
                    <a:pt x="13355065" y="1748282"/>
                    <a:pt x="13354558" y="1749044"/>
                  </a:cubicBezTo>
                  <a:cubicBezTo>
                    <a:pt x="13354050" y="1749806"/>
                    <a:pt x="13353289" y="1750314"/>
                    <a:pt x="13352526" y="1750314"/>
                  </a:cubicBezTo>
                  <a:lnTo>
                    <a:pt x="2794" y="1750314"/>
                  </a:lnTo>
                  <a:cubicBezTo>
                    <a:pt x="1270" y="1750314"/>
                    <a:pt x="0" y="1748409"/>
                    <a:pt x="0" y="1746123"/>
                  </a:cubicBezTo>
                  <a:lnTo>
                    <a:pt x="0" y="4191"/>
                  </a:lnTo>
                  <a:cubicBezTo>
                    <a:pt x="0" y="3048"/>
                    <a:pt x="254" y="2032"/>
                    <a:pt x="762" y="1270"/>
                  </a:cubicBezTo>
                  <a:cubicBezTo>
                    <a:pt x="1270" y="508"/>
                    <a:pt x="2032" y="0"/>
                    <a:pt x="2794" y="0"/>
                  </a:cubicBezTo>
                  <a:close/>
                </a:path>
              </a:pathLst>
            </a:custGeom>
            <a:solidFill>
              <a:srgbClr val="F1411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17184" y="7058018"/>
            <a:ext cx="10016486" cy="1312766"/>
            <a:chOff x="0" y="0"/>
            <a:chExt cx="13355315" cy="17503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55320" cy="1750314"/>
            </a:xfrm>
            <a:custGeom>
              <a:avLst/>
              <a:gdLst/>
              <a:ahLst/>
              <a:cxnLst/>
              <a:rect l="l" t="t" r="r" b="b"/>
              <a:pathLst>
                <a:path w="13355320" h="1750314">
                  <a:moveTo>
                    <a:pt x="2794" y="0"/>
                  </a:moveTo>
                  <a:lnTo>
                    <a:pt x="13352526" y="0"/>
                  </a:lnTo>
                  <a:cubicBezTo>
                    <a:pt x="13354050" y="0"/>
                    <a:pt x="13355320" y="1905"/>
                    <a:pt x="13355320" y="4318"/>
                  </a:cubicBezTo>
                  <a:lnTo>
                    <a:pt x="13355320" y="1745996"/>
                  </a:lnTo>
                  <a:cubicBezTo>
                    <a:pt x="13355320" y="1748409"/>
                    <a:pt x="13354050" y="1750314"/>
                    <a:pt x="13352526" y="1750314"/>
                  </a:cubicBezTo>
                  <a:lnTo>
                    <a:pt x="2794" y="1750314"/>
                  </a:lnTo>
                  <a:cubicBezTo>
                    <a:pt x="1270" y="1750314"/>
                    <a:pt x="0" y="1748409"/>
                    <a:pt x="0" y="1745996"/>
                  </a:cubicBezTo>
                  <a:lnTo>
                    <a:pt x="0" y="4318"/>
                  </a:lnTo>
                  <a:cubicBezTo>
                    <a:pt x="0" y="1905"/>
                    <a:pt x="1270" y="0"/>
                    <a:pt x="2794" y="0"/>
                  </a:cubicBezTo>
                  <a:close/>
                </a:path>
              </a:pathLst>
            </a:custGeom>
            <a:solidFill>
              <a:srgbClr val="F14113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Freeform 13"/>
          <p:cNvSpPr/>
          <p:nvPr/>
        </p:nvSpPr>
        <p:spPr>
          <a:xfrm>
            <a:off x="6652043" y="2005554"/>
            <a:ext cx="1134037" cy="772563"/>
          </a:xfrm>
          <a:custGeom>
            <a:avLst/>
            <a:gdLst/>
            <a:ahLst/>
            <a:cxnLst/>
            <a:rect l="l" t="t" r="r" b="b"/>
            <a:pathLst>
              <a:path w="1134037" h="772563">
                <a:moveTo>
                  <a:pt x="0" y="0"/>
                </a:moveTo>
                <a:lnTo>
                  <a:pt x="1134037" y="0"/>
                </a:lnTo>
                <a:lnTo>
                  <a:pt x="1134037" y="772563"/>
                </a:lnTo>
                <a:lnTo>
                  <a:pt x="0" y="772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2525426" y="8586842"/>
            <a:ext cx="4986669" cy="28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2000" spc="126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www.leadersinbusinessoperations.com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68554" y="1541622"/>
            <a:ext cx="932214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 Business planning &amp; communications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96128" y="2896287"/>
            <a:ext cx="954261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 Team engagement &amp; productivity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03606" y="5869415"/>
            <a:ext cx="961819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 Service innovation &amp; client proposition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94346" y="4410584"/>
            <a:ext cx="1064736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FEFFFE"/>
                </a:solidFill>
                <a:latin typeface="PT Sans Bold"/>
                <a:ea typeface="PT Sans Bold"/>
                <a:cs typeface="PT Sans Bold"/>
                <a:sym typeface="PT Sans Bold"/>
              </a:rPr>
              <a:t> Operational &amp; technology frameworks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41276" y="7330363"/>
            <a:ext cx="828146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 Brand strategy &amp; marketing</a:t>
            </a:r>
          </a:p>
        </p:txBody>
      </p:sp>
      <p:sp>
        <p:nvSpPr>
          <p:cNvPr id="20" name="TextBox 20"/>
          <p:cNvSpPr txBox="1"/>
          <p:nvPr/>
        </p:nvSpPr>
        <p:spPr>
          <a:xfrm rot="-5400000">
            <a:off x="1001550" y="2147284"/>
            <a:ext cx="8800452" cy="467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68"/>
              </a:lnSpc>
            </a:pPr>
            <a:r>
              <a:rPr lang="en-US" sz="8919">
                <a:solidFill>
                  <a:srgbClr val="F14113"/>
                </a:solidFill>
                <a:latin typeface="Anton"/>
                <a:ea typeface="Anton"/>
                <a:cs typeface="Anton"/>
                <a:sym typeface="Anton"/>
              </a:rPr>
              <a:t>The 5 Elements of </a:t>
            </a:r>
          </a:p>
          <a:p>
            <a:pPr algn="l">
              <a:lnSpc>
                <a:spcPts val="13298"/>
              </a:lnSpc>
            </a:pPr>
            <a:r>
              <a:rPr lang="en-US" sz="11664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EXCELLENCE™</a:t>
            </a:r>
          </a:p>
          <a:p>
            <a:pPr algn="l">
              <a:lnSpc>
                <a:spcPts val="13298"/>
              </a:lnSpc>
            </a:pPr>
            <a:endParaRPr lang="en-US" sz="11664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652043" y="3465479"/>
            <a:ext cx="1134037" cy="772563"/>
          </a:xfrm>
          <a:custGeom>
            <a:avLst/>
            <a:gdLst/>
            <a:ahLst/>
            <a:cxnLst/>
            <a:rect l="l" t="t" r="r" b="b"/>
            <a:pathLst>
              <a:path w="1134037" h="772563">
                <a:moveTo>
                  <a:pt x="0" y="0"/>
                </a:moveTo>
                <a:lnTo>
                  <a:pt x="1134037" y="0"/>
                </a:lnTo>
                <a:lnTo>
                  <a:pt x="1134037" y="772563"/>
                </a:lnTo>
                <a:lnTo>
                  <a:pt x="0" y="772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6652043" y="4925405"/>
            <a:ext cx="1134037" cy="772563"/>
          </a:xfrm>
          <a:custGeom>
            <a:avLst/>
            <a:gdLst/>
            <a:ahLst/>
            <a:cxnLst/>
            <a:rect l="l" t="t" r="r" b="b"/>
            <a:pathLst>
              <a:path w="1134037" h="772563">
                <a:moveTo>
                  <a:pt x="0" y="0"/>
                </a:moveTo>
                <a:lnTo>
                  <a:pt x="1134037" y="0"/>
                </a:lnTo>
                <a:lnTo>
                  <a:pt x="1134037" y="772563"/>
                </a:lnTo>
                <a:lnTo>
                  <a:pt x="0" y="772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6652043" y="6385330"/>
            <a:ext cx="1134037" cy="772563"/>
          </a:xfrm>
          <a:custGeom>
            <a:avLst/>
            <a:gdLst/>
            <a:ahLst/>
            <a:cxnLst/>
            <a:rect l="l" t="t" r="r" b="b"/>
            <a:pathLst>
              <a:path w="1134037" h="772563">
                <a:moveTo>
                  <a:pt x="0" y="0"/>
                </a:moveTo>
                <a:lnTo>
                  <a:pt x="1134037" y="0"/>
                </a:lnTo>
                <a:lnTo>
                  <a:pt x="1134037" y="772563"/>
                </a:lnTo>
                <a:lnTo>
                  <a:pt x="0" y="772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6652043" y="7845255"/>
            <a:ext cx="1134037" cy="772563"/>
          </a:xfrm>
          <a:custGeom>
            <a:avLst/>
            <a:gdLst/>
            <a:ahLst/>
            <a:cxnLst/>
            <a:rect l="l" t="t" r="r" b="b"/>
            <a:pathLst>
              <a:path w="1134037" h="772563">
                <a:moveTo>
                  <a:pt x="0" y="0"/>
                </a:moveTo>
                <a:lnTo>
                  <a:pt x="1134037" y="0"/>
                </a:lnTo>
                <a:lnTo>
                  <a:pt x="1134037" y="772563"/>
                </a:lnTo>
                <a:lnTo>
                  <a:pt x="0" y="772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0" y="9429302"/>
            <a:ext cx="18288000" cy="877384"/>
            <a:chOff x="0" y="0"/>
            <a:chExt cx="24384000" cy="116984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02241" y="321049"/>
            <a:ext cx="1371726" cy="1371726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411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69992" y="588800"/>
            <a:ext cx="836224" cy="83622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51506" y="321049"/>
            <a:ext cx="534457" cy="523529"/>
            <a:chOff x="0" y="0"/>
            <a:chExt cx="6350000" cy="622015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220159"/>
            </a:xfrm>
            <a:custGeom>
              <a:avLst/>
              <a:gdLst/>
              <a:ahLst/>
              <a:cxnLst/>
              <a:rect l="l" t="t" r="r" b="b"/>
              <a:pathLst>
                <a:path w="6350000" h="6220159">
                  <a:moveTo>
                    <a:pt x="3175000" y="0"/>
                  </a:moveTo>
                  <a:cubicBezTo>
                    <a:pt x="1421496" y="0"/>
                    <a:pt x="0" y="1392430"/>
                    <a:pt x="0" y="3110080"/>
                  </a:cubicBezTo>
                  <a:cubicBezTo>
                    <a:pt x="0" y="4827729"/>
                    <a:pt x="1421496" y="6220159"/>
                    <a:pt x="3175000" y="6220159"/>
                  </a:cubicBezTo>
                  <a:cubicBezTo>
                    <a:pt x="4928504" y="6220159"/>
                    <a:pt x="6350000" y="4827729"/>
                    <a:pt x="6350000" y="3110080"/>
                  </a:cubicBezTo>
                  <a:cubicBezTo>
                    <a:pt x="6350000" y="1392430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3858D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20321" y="8357098"/>
            <a:ext cx="11664704" cy="1613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982"/>
              </a:lnSpc>
            </a:pPr>
            <a:r>
              <a:rPr lang="en-US" sz="12699" spc="-397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Your move!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-4597792"/>
            <a:ext cx="18288000" cy="11514639"/>
          </a:xfrm>
          <a:custGeom>
            <a:avLst/>
            <a:gdLst/>
            <a:ahLst/>
            <a:cxnLst/>
            <a:rect l="l" t="t" r="r" b="b"/>
            <a:pathLst>
              <a:path w="18288000" h="11514639">
                <a:moveTo>
                  <a:pt x="0" y="0"/>
                </a:moveTo>
                <a:lnTo>
                  <a:pt x="18288000" y="0"/>
                </a:lnTo>
                <a:lnTo>
                  <a:pt x="18288000" y="11514640"/>
                </a:lnTo>
                <a:lnTo>
                  <a:pt x="0" y="11514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7" b="-3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92045" y="7393046"/>
            <a:ext cx="17292980" cy="1613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82"/>
              </a:lnSpc>
            </a:pPr>
            <a:r>
              <a:rPr lang="en-US" sz="12699" spc="-397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‘You’ </a:t>
            </a:r>
            <a:r>
              <a:rPr lang="en-US" sz="12699" spc="-397">
                <a:solidFill>
                  <a:srgbClr val="56698E"/>
                </a:solidFill>
                <a:latin typeface="Anton"/>
                <a:ea typeface="Anton"/>
                <a:cs typeface="Anton"/>
                <a:sym typeface="Anton"/>
              </a:rPr>
              <a:t>is no longer an option!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6878" y="9409616"/>
            <a:ext cx="18288000" cy="877384"/>
            <a:chOff x="0" y="0"/>
            <a:chExt cx="24384000" cy="11698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27" y="-5082598"/>
            <a:ext cx="18288000" cy="15556688"/>
            <a:chOff x="0" y="0"/>
            <a:chExt cx="24384000" cy="207422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20742250"/>
            </a:xfrm>
            <a:custGeom>
              <a:avLst/>
              <a:gdLst/>
              <a:ahLst/>
              <a:cxnLst/>
              <a:rect l="l" t="t" r="r" b="b"/>
              <a:pathLst>
                <a:path w="24384000" h="20742250">
                  <a:moveTo>
                    <a:pt x="0" y="0"/>
                  </a:moveTo>
                  <a:lnTo>
                    <a:pt x="24384000" y="0"/>
                  </a:lnTo>
                  <a:lnTo>
                    <a:pt x="24384000" y="20742250"/>
                  </a:lnTo>
                  <a:lnTo>
                    <a:pt x="0" y="2074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950" r="-2595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>
            <a:off x="-180085" y="3551784"/>
            <a:ext cx="29659795" cy="5061911"/>
          </a:xfrm>
          <a:custGeom>
            <a:avLst/>
            <a:gdLst/>
            <a:ahLst/>
            <a:cxnLst/>
            <a:rect l="l" t="t" r="r" b="b"/>
            <a:pathLst>
              <a:path w="29659795" h="5061911">
                <a:moveTo>
                  <a:pt x="0" y="0"/>
                </a:moveTo>
                <a:lnTo>
                  <a:pt x="29659795" y="0"/>
                </a:lnTo>
                <a:lnTo>
                  <a:pt x="29659795" y="5061911"/>
                </a:lnTo>
                <a:lnTo>
                  <a:pt x="0" y="5061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071" b="-1207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57658" y="4051379"/>
            <a:ext cx="17777537" cy="188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01"/>
              </a:lnSpc>
            </a:pPr>
            <a:r>
              <a:rPr lang="en-US" sz="109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Do you have the right team?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9409616"/>
            <a:ext cx="18288000" cy="877384"/>
            <a:chOff x="0" y="0"/>
            <a:chExt cx="24384000" cy="11698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887655"/>
            <a:ext cx="8191862" cy="102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4"/>
              </a:lnSpc>
            </a:pPr>
            <a:r>
              <a:rPr lang="en-US" sz="9080">
                <a:solidFill>
                  <a:srgbClr val="56698E"/>
                </a:solidFill>
                <a:latin typeface="Brittany"/>
                <a:ea typeface="Brittany"/>
                <a:cs typeface="Brittany"/>
                <a:sym typeface="Brittany"/>
              </a:rPr>
              <a:t>the real gap!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49340" y="9580245"/>
            <a:ext cx="5989320" cy="456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Company Strapline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007340" y="9580245"/>
            <a:ext cx="3931920" cy="456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898989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21</a:t>
            </a:r>
          </a:p>
        </p:txBody>
      </p:sp>
      <p:sp>
        <p:nvSpPr>
          <p:cNvPr id="4" name="Freeform 4" descr="Download Marvel's Thor and The Avengers Strike a Powerful Pose Wallpaper |  Wallpapers.com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8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171" y="-401066"/>
            <a:ext cx="19441575" cy="12961050"/>
          </a:xfrm>
          <a:custGeom>
            <a:avLst/>
            <a:gdLst/>
            <a:ahLst/>
            <a:cxnLst/>
            <a:rect l="l" t="t" r="r" b="b"/>
            <a:pathLst>
              <a:path w="19441575" h="12961050">
                <a:moveTo>
                  <a:pt x="0" y="0"/>
                </a:moveTo>
                <a:lnTo>
                  <a:pt x="19441576" y="0"/>
                </a:lnTo>
                <a:lnTo>
                  <a:pt x="19441576" y="12961051"/>
                </a:lnTo>
                <a:lnTo>
                  <a:pt x="0" y="12961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9409616"/>
            <a:ext cx="18288000" cy="877384"/>
            <a:chOff x="0" y="0"/>
            <a:chExt cx="24384000" cy="1169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548504"/>
            <a:ext cx="29659795" cy="5061911"/>
          </a:xfrm>
          <a:custGeom>
            <a:avLst/>
            <a:gdLst/>
            <a:ahLst/>
            <a:cxnLst/>
            <a:rect l="l" t="t" r="r" b="b"/>
            <a:pathLst>
              <a:path w="29659795" h="5061911">
                <a:moveTo>
                  <a:pt x="0" y="0"/>
                </a:moveTo>
                <a:lnTo>
                  <a:pt x="29659795" y="0"/>
                </a:lnTo>
                <a:lnTo>
                  <a:pt x="29659795" y="5061911"/>
                </a:lnTo>
                <a:lnTo>
                  <a:pt x="0" y="5061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2071" b="-1207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37743" y="4048099"/>
            <a:ext cx="17777537" cy="188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01"/>
              </a:lnSpc>
            </a:pPr>
            <a:r>
              <a:rPr lang="en-US" sz="109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Do they trust you?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87655"/>
            <a:ext cx="8191862" cy="102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4"/>
              </a:lnSpc>
            </a:pPr>
            <a:r>
              <a:rPr lang="en-US" sz="9080">
                <a:solidFill>
                  <a:srgbClr val="FFFFFF"/>
                </a:solidFill>
                <a:latin typeface="Brittany"/>
                <a:ea typeface="Brittany"/>
                <a:cs typeface="Brittany"/>
                <a:sym typeface="Brittany"/>
              </a:rPr>
              <a:t>the real gap!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8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0362" y="726348"/>
            <a:ext cx="16688788" cy="8782474"/>
          </a:xfrm>
          <a:custGeom>
            <a:avLst/>
            <a:gdLst/>
            <a:ahLst/>
            <a:cxnLst/>
            <a:rect l="l" t="t" r="r" b="b"/>
            <a:pathLst>
              <a:path w="16688788" h="8782474">
                <a:moveTo>
                  <a:pt x="0" y="0"/>
                </a:moveTo>
                <a:lnTo>
                  <a:pt x="16688788" y="0"/>
                </a:lnTo>
                <a:lnTo>
                  <a:pt x="16688788" y="8782475"/>
                </a:lnTo>
                <a:lnTo>
                  <a:pt x="0" y="8782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6737663" y="292926"/>
            <a:ext cx="1043275" cy="1043275"/>
            <a:chOff x="0" y="0"/>
            <a:chExt cx="1391033" cy="139103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91033" cy="1391033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71519" y="271519"/>
              <a:ext cx="847994" cy="84799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14113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695516" y="10884"/>
              <a:ext cx="541979" cy="530897"/>
              <a:chOff x="0" y="0"/>
              <a:chExt cx="6350000" cy="622015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220159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220159">
                    <a:moveTo>
                      <a:pt x="3175000" y="0"/>
                    </a:moveTo>
                    <a:cubicBezTo>
                      <a:pt x="1421496" y="0"/>
                      <a:pt x="0" y="1392430"/>
                      <a:pt x="0" y="3110080"/>
                    </a:cubicBezTo>
                    <a:cubicBezTo>
                      <a:pt x="0" y="4827729"/>
                      <a:pt x="1421496" y="6220159"/>
                      <a:pt x="3175000" y="6220159"/>
                    </a:cubicBezTo>
                    <a:cubicBezTo>
                      <a:pt x="4928504" y="6220159"/>
                      <a:pt x="6350000" y="4827729"/>
                      <a:pt x="6350000" y="3110080"/>
                    </a:cubicBezTo>
                    <a:cubicBezTo>
                      <a:pt x="6350000" y="1392430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3858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750362" y="9744247"/>
            <a:ext cx="10864886" cy="235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78"/>
              </a:lnSpc>
            </a:pPr>
            <a:r>
              <a:rPr lang="en-US" sz="1549" b="1" spc="-63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Here is a graphic and a blog post I really liked. -   https://blog.jostle.me/blog/trust-equation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64827" y="478715"/>
            <a:ext cx="1371726" cy="13717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632578" y="746466"/>
            <a:ext cx="836224" cy="8362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411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114092" y="478715"/>
            <a:ext cx="534457" cy="523529"/>
            <a:chOff x="0" y="0"/>
            <a:chExt cx="6350000" cy="62201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220159"/>
            </a:xfrm>
            <a:custGeom>
              <a:avLst/>
              <a:gdLst/>
              <a:ahLst/>
              <a:cxnLst/>
              <a:rect l="l" t="t" r="r" b="b"/>
              <a:pathLst>
                <a:path w="6350000" h="6220159">
                  <a:moveTo>
                    <a:pt x="3175000" y="0"/>
                  </a:moveTo>
                  <a:cubicBezTo>
                    <a:pt x="1421496" y="0"/>
                    <a:pt x="0" y="1392430"/>
                    <a:pt x="0" y="3110080"/>
                  </a:cubicBezTo>
                  <a:cubicBezTo>
                    <a:pt x="0" y="4827729"/>
                    <a:pt x="1421496" y="6220159"/>
                    <a:pt x="3175000" y="6220159"/>
                  </a:cubicBezTo>
                  <a:cubicBezTo>
                    <a:pt x="4928504" y="6220159"/>
                    <a:pt x="6350000" y="4827729"/>
                    <a:pt x="6350000" y="3110080"/>
                  </a:cubicBezTo>
                  <a:cubicBezTo>
                    <a:pt x="6350000" y="1392430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3858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7069" y="3257650"/>
            <a:ext cx="13997124" cy="6339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0"/>
              </a:lnSpc>
            </a:pPr>
            <a:r>
              <a:rPr lang="en-US" sz="9760" spc="-46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“</a:t>
            </a:r>
          </a:p>
          <a:p>
            <a:pPr algn="l">
              <a:lnSpc>
                <a:spcPts val="11713"/>
              </a:lnSpc>
              <a:spcBef>
                <a:spcPct val="0"/>
              </a:spcBef>
            </a:pPr>
            <a:r>
              <a:rPr lang="en-US" sz="9760" spc="-46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You aren’t learning anything when you’re talking.”</a:t>
            </a:r>
          </a:p>
          <a:p>
            <a:pPr algn="l">
              <a:lnSpc>
                <a:spcPts val="11713"/>
              </a:lnSpc>
              <a:spcBef>
                <a:spcPct val="0"/>
              </a:spcBef>
            </a:pPr>
            <a:endParaRPr lang="en-US" sz="9760" spc="-468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11713"/>
              </a:lnSpc>
              <a:spcBef>
                <a:spcPct val="0"/>
              </a:spcBef>
            </a:pPr>
            <a:endParaRPr lang="en-US" sz="9760" spc="-468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0" y="9343840"/>
            <a:ext cx="18288000" cy="877384"/>
            <a:chOff x="0" y="0"/>
            <a:chExt cx="24384000" cy="11698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97069" y="1092904"/>
            <a:ext cx="6120178" cy="1023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4"/>
              </a:lnSpc>
            </a:pPr>
            <a:r>
              <a:rPr lang="en-US" sz="9080">
                <a:solidFill>
                  <a:srgbClr val="FFFFFF"/>
                </a:solidFill>
                <a:latin typeface="Brittany"/>
                <a:ea typeface="Brittany"/>
                <a:cs typeface="Brittany"/>
                <a:sym typeface="Brittany"/>
              </a:rPr>
              <a:t>the real gap!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-88535"/>
            <a:ext cx="18455486" cy="10375535"/>
            <a:chOff x="0" y="0"/>
            <a:chExt cx="24389237" cy="137114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389207" cy="13711428"/>
            </a:xfrm>
            <a:custGeom>
              <a:avLst/>
              <a:gdLst/>
              <a:ahLst/>
              <a:cxnLst/>
              <a:rect l="l" t="t" r="r" b="b"/>
              <a:pathLst>
                <a:path w="24389207" h="13711428">
                  <a:moveTo>
                    <a:pt x="0" y="0"/>
                  </a:moveTo>
                  <a:lnTo>
                    <a:pt x="24389207" y="0"/>
                  </a:lnTo>
                  <a:lnTo>
                    <a:pt x="24389207" y="13711428"/>
                  </a:lnTo>
                  <a:lnTo>
                    <a:pt x="0" y="13711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97069" y="6812536"/>
            <a:ext cx="3096070" cy="477557"/>
            <a:chOff x="0" y="0"/>
            <a:chExt cx="4128094" cy="63674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28094" cy="636743"/>
            </a:xfrm>
            <a:custGeom>
              <a:avLst/>
              <a:gdLst/>
              <a:ahLst/>
              <a:cxnLst/>
              <a:rect l="l" t="t" r="r" b="b"/>
              <a:pathLst>
                <a:path w="4128094" h="636743">
                  <a:moveTo>
                    <a:pt x="0" y="0"/>
                  </a:moveTo>
                  <a:lnTo>
                    <a:pt x="4128094" y="0"/>
                  </a:lnTo>
                  <a:lnTo>
                    <a:pt x="4128094" y="636743"/>
                  </a:lnTo>
                  <a:lnTo>
                    <a:pt x="0" y="6367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0"/>
              <a:ext cx="4128094" cy="7319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576"/>
                </a:lnSpc>
              </a:pPr>
              <a:r>
                <a:rPr lang="en-US" sz="2554">
                  <a:solidFill>
                    <a:srgbClr val="FFFFFF"/>
                  </a:solidFill>
                  <a:latin typeface="Carlito"/>
                  <a:ea typeface="Carlito"/>
                  <a:cs typeface="Carlito"/>
                  <a:sym typeface="Carlito"/>
                </a:rPr>
                <a:t>Lyndon Johnson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928" y="-47685"/>
            <a:ext cx="18455486" cy="10375535"/>
            <a:chOff x="0" y="0"/>
            <a:chExt cx="24389237" cy="137114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9207" cy="13711428"/>
            </a:xfrm>
            <a:custGeom>
              <a:avLst/>
              <a:gdLst/>
              <a:ahLst/>
              <a:cxnLst/>
              <a:rect l="l" t="t" r="r" b="b"/>
              <a:pathLst>
                <a:path w="24389207" h="13711428">
                  <a:moveTo>
                    <a:pt x="0" y="0"/>
                  </a:moveTo>
                  <a:lnTo>
                    <a:pt x="24389207" y="0"/>
                  </a:lnTo>
                  <a:lnTo>
                    <a:pt x="24389207" y="13711428"/>
                  </a:lnTo>
                  <a:lnTo>
                    <a:pt x="0" y="13711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>
            <a:off x="1832855" y="5179534"/>
            <a:ext cx="3151964" cy="2694620"/>
          </a:xfrm>
          <a:custGeom>
            <a:avLst/>
            <a:gdLst/>
            <a:ahLst/>
            <a:cxnLst/>
            <a:rect l="l" t="t" r="r" b="b"/>
            <a:pathLst>
              <a:path w="3151964" h="2694620">
                <a:moveTo>
                  <a:pt x="0" y="0"/>
                </a:moveTo>
                <a:lnTo>
                  <a:pt x="3151963" y="0"/>
                </a:lnTo>
                <a:lnTo>
                  <a:pt x="3151963" y="2694619"/>
                </a:lnTo>
                <a:lnTo>
                  <a:pt x="0" y="26946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542256" y="5179534"/>
            <a:ext cx="3147844" cy="2694620"/>
          </a:xfrm>
          <a:custGeom>
            <a:avLst/>
            <a:gdLst/>
            <a:ahLst/>
            <a:cxnLst/>
            <a:rect l="l" t="t" r="r" b="b"/>
            <a:pathLst>
              <a:path w="3147844" h="2694620">
                <a:moveTo>
                  <a:pt x="0" y="0"/>
                </a:moveTo>
                <a:lnTo>
                  <a:pt x="3147845" y="0"/>
                </a:lnTo>
                <a:lnTo>
                  <a:pt x="3147845" y="2694619"/>
                </a:lnTo>
                <a:lnTo>
                  <a:pt x="0" y="26946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2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189616" y="3815744"/>
            <a:ext cx="3147844" cy="2694619"/>
          </a:xfrm>
          <a:custGeom>
            <a:avLst/>
            <a:gdLst/>
            <a:ahLst/>
            <a:cxnLst/>
            <a:rect l="l" t="t" r="r" b="b"/>
            <a:pathLst>
              <a:path w="3147844" h="2694619">
                <a:moveTo>
                  <a:pt x="0" y="0"/>
                </a:moveTo>
                <a:lnTo>
                  <a:pt x="3147844" y="0"/>
                </a:lnTo>
                <a:lnTo>
                  <a:pt x="3147844" y="2694620"/>
                </a:lnTo>
                <a:lnTo>
                  <a:pt x="0" y="26946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2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894900" y="3823984"/>
            <a:ext cx="3147844" cy="2694620"/>
          </a:xfrm>
          <a:custGeom>
            <a:avLst/>
            <a:gdLst/>
            <a:ahLst/>
            <a:cxnLst/>
            <a:rect l="l" t="t" r="r" b="b"/>
            <a:pathLst>
              <a:path w="3147844" h="2694620">
                <a:moveTo>
                  <a:pt x="0" y="0"/>
                </a:moveTo>
                <a:lnTo>
                  <a:pt x="3147844" y="0"/>
                </a:lnTo>
                <a:lnTo>
                  <a:pt x="3147844" y="2694619"/>
                </a:lnTo>
                <a:lnTo>
                  <a:pt x="0" y="26946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12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243421" y="5187773"/>
            <a:ext cx="3147844" cy="2694620"/>
          </a:xfrm>
          <a:custGeom>
            <a:avLst/>
            <a:gdLst/>
            <a:ahLst/>
            <a:cxnLst/>
            <a:rect l="l" t="t" r="r" b="b"/>
            <a:pathLst>
              <a:path w="3147844" h="2694620">
                <a:moveTo>
                  <a:pt x="0" y="0"/>
                </a:moveTo>
                <a:lnTo>
                  <a:pt x="3147845" y="0"/>
                </a:lnTo>
                <a:lnTo>
                  <a:pt x="3147845" y="2694620"/>
                </a:lnTo>
                <a:lnTo>
                  <a:pt x="0" y="26946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12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357332" y="4198919"/>
            <a:ext cx="48492" cy="1016749"/>
          </a:xfrm>
          <a:custGeom>
            <a:avLst/>
            <a:gdLst/>
            <a:ahLst/>
            <a:cxnLst/>
            <a:rect l="l" t="t" r="r" b="b"/>
            <a:pathLst>
              <a:path w="48492" h="1016749">
                <a:moveTo>
                  <a:pt x="0" y="0"/>
                </a:moveTo>
                <a:lnTo>
                  <a:pt x="48492" y="0"/>
                </a:lnTo>
                <a:lnTo>
                  <a:pt x="48492" y="1016750"/>
                </a:lnTo>
                <a:lnTo>
                  <a:pt x="0" y="10167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1757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5703342" y="6500306"/>
            <a:ext cx="48492" cy="1020873"/>
          </a:xfrm>
          <a:custGeom>
            <a:avLst/>
            <a:gdLst/>
            <a:ahLst/>
            <a:cxnLst/>
            <a:rect l="l" t="t" r="r" b="b"/>
            <a:pathLst>
              <a:path w="48492" h="1020873">
                <a:moveTo>
                  <a:pt x="0" y="0"/>
                </a:moveTo>
                <a:lnTo>
                  <a:pt x="48492" y="0"/>
                </a:lnTo>
                <a:lnTo>
                  <a:pt x="48492" y="1020873"/>
                </a:lnTo>
                <a:lnTo>
                  <a:pt x="0" y="10208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69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8083217" y="4198919"/>
            <a:ext cx="48492" cy="1016749"/>
          </a:xfrm>
          <a:custGeom>
            <a:avLst/>
            <a:gdLst/>
            <a:ahLst/>
            <a:cxnLst/>
            <a:rect l="l" t="t" r="r" b="b"/>
            <a:pathLst>
              <a:path w="48492" h="1016749">
                <a:moveTo>
                  <a:pt x="0" y="0"/>
                </a:moveTo>
                <a:lnTo>
                  <a:pt x="48492" y="0"/>
                </a:lnTo>
                <a:lnTo>
                  <a:pt x="48492" y="1016750"/>
                </a:lnTo>
                <a:lnTo>
                  <a:pt x="0" y="10167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r="-1757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0444567" y="6510364"/>
            <a:ext cx="48510" cy="1020873"/>
          </a:xfrm>
          <a:custGeom>
            <a:avLst/>
            <a:gdLst/>
            <a:ahLst/>
            <a:cxnLst/>
            <a:rect l="l" t="t" r="r" b="b"/>
            <a:pathLst>
              <a:path w="48510" h="1020873">
                <a:moveTo>
                  <a:pt x="0" y="0"/>
                </a:moveTo>
                <a:lnTo>
                  <a:pt x="48510" y="0"/>
                </a:lnTo>
                <a:lnTo>
                  <a:pt x="48510" y="1020873"/>
                </a:lnTo>
                <a:lnTo>
                  <a:pt x="0" y="10208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r="-169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2706097" y="4198919"/>
            <a:ext cx="48492" cy="1016749"/>
          </a:xfrm>
          <a:custGeom>
            <a:avLst/>
            <a:gdLst/>
            <a:ahLst/>
            <a:cxnLst/>
            <a:rect l="l" t="t" r="r" b="b"/>
            <a:pathLst>
              <a:path w="48492" h="1016749">
                <a:moveTo>
                  <a:pt x="0" y="0"/>
                </a:moveTo>
                <a:lnTo>
                  <a:pt x="48492" y="0"/>
                </a:lnTo>
                <a:lnTo>
                  <a:pt x="48492" y="1016750"/>
                </a:lnTo>
                <a:lnTo>
                  <a:pt x="0" y="10167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r="-1757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1273127" y="2783119"/>
            <a:ext cx="2910610" cy="1021724"/>
            <a:chOff x="0" y="0"/>
            <a:chExt cx="3880814" cy="13622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80814" cy="1362298"/>
            </a:xfrm>
            <a:custGeom>
              <a:avLst/>
              <a:gdLst/>
              <a:ahLst/>
              <a:cxnLst/>
              <a:rect l="l" t="t" r="r" b="b"/>
              <a:pathLst>
                <a:path w="3880814" h="1362298">
                  <a:moveTo>
                    <a:pt x="0" y="0"/>
                  </a:moveTo>
                  <a:lnTo>
                    <a:pt x="3880814" y="0"/>
                  </a:lnTo>
                  <a:lnTo>
                    <a:pt x="3880814" y="1362298"/>
                  </a:lnTo>
                  <a:lnTo>
                    <a:pt x="0" y="13622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3880814" cy="13908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700"/>
                </a:lnSpc>
              </a:pPr>
              <a:r>
                <a:rPr lang="en-US" sz="2100" spc="-82">
                  <a:solidFill>
                    <a:srgbClr val="000000"/>
                  </a:solidFill>
                  <a:latin typeface="Antic Bold"/>
                  <a:ea typeface="Antic Bold"/>
                  <a:cs typeface="Antic Bold"/>
                  <a:sym typeface="Antic Bold"/>
                </a:rPr>
                <a:t>an expansion of capacity, capability or understanding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3596066" y="3832223"/>
            <a:ext cx="3147845" cy="2694620"/>
          </a:xfrm>
          <a:custGeom>
            <a:avLst/>
            <a:gdLst/>
            <a:ahLst/>
            <a:cxnLst/>
            <a:rect l="l" t="t" r="r" b="b"/>
            <a:pathLst>
              <a:path w="3147845" h="2694620">
                <a:moveTo>
                  <a:pt x="0" y="0"/>
                </a:moveTo>
                <a:lnTo>
                  <a:pt x="3147845" y="0"/>
                </a:lnTo>
                <a:lnTo>
                  <a:pt x="3147845" y="2694620"/>
                </a:lnTo>
                <a:lnTo>
                  <a:pt x="0" y="269462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r="-12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5156180" y="6500306"/>
            <a:ext cx="48510" cy="1020873"/>
          </a:xfrm>
          <a:custGeom>
            <a:avLst/>
            <a:gdLst/>
            <a:ahLst/>
            <a:cxnLst/>
            <a:rect l="l" t="t" r="r" b="b"/>
            <a:pathLst>
              <a:path w="48510" h="1020873">
                <a:moveTo>
                  <a:pt x="0" y="0"/>
                </a:moveTo>
                <a:lnTo>
                  <a:pt x="48510" y="0"/>
                </a:lnTo>
                <a:lnTo>
                  <a:pt x="48510" y="1020873"/>
                </a:lnTo>
                <a:lnTo>
                  <a:pt x="0" y="10208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r="-1691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19"/>
          <p:cNvGrpSpPr/>
          <p:nvPr/>
        </p:nvGrpSpPr>
        <p:grpSpPr>
          <a:xfrm>
            <a:off x="1916999" y="2783119"/>
            <a:ext cx="2910610" cy="732815"/>
            <a:chOff x="0" y="0"/>
            <a:chExt cx="3880814" cy="97708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880814" cy="977087"/>
            </a:xfrm>
            <a:custGeom>
              <a:avLst/>
              <a:gdLst/>
              <a:ahLst/>
              <a:cxnLst/>
              <a:rect l="l" t="t" r="r" b="b"/>
              <a:pathLst>
                <a:path w="3880814" h="977087">
                  <a:moveTo>
                    <a:pt x="0" y="0"/>
                  </a:moveTo>
                  <a:lnTo>
                    <a:pt x="3880814" y="0"/>
                  </a:lnTo>
                  <a:lnTo>
                    <a:pt x="3880814" y="977087"/>
                  </a:lnTo>
                  <a:lnTo>
                    <a:pt x="0" y="9770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880814" cy="100566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700"/>
                </a:lnSpc>
              </a:pPr>
              <a:r>
                <a:rPr lang="en-US" sz="2100" spc="-82">
                  <a:solidFill>
                    <a:srgbClr val="000000"/>
                  </a:solidFill>
                  <a:latin typeface="Antic Bold"/>
                  <a:ea typeface="Antic Bold"/>
                  <a:cs typeface="Antic Bold"/>
                  <a:sym typeface="Antic Bold"/>
                </a:rPr>
                <a:t> assurance you can avoid pain and gain pleasure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680265" y="2252243"/>
            <a:ext cx="1509351" cy="660921"/>
            <a:chOff x="0" y="0"/>
            <a:chExt cx="2012468" cy="88122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012468" cy="881228"/>
            </a:xfrm>
            <a:custGeom>
              <a:avLst/>
              <a:gdLst/>
              <a:ahLst/>
              <a:cxnLst/>
              <a:rect l="l" t="t" r="r" b="b"/>
              <a:pathLst>
                <a:path w="2012468" h="881228">
                  <a:moveTo>
                    <a:pt x="0" y="0"/>
                  </a:moveTo>
                  <a:lnTo>
                    <a:pt x="2012468" y="0"/>
                  </a:lnTo>
                  <a:lnTo>
                    <a:pt x="2012468" y="881228"/>
                  </a:lnTo>
                  <a:lnTo>
                    <a:pt x="0" y="8812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2012468" cy="8907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spc="-130">
                  <a:solidFill>
                    <a:srgbClr val="44546A"/>
                  </a:solidFill>
                  <a:latin typeface="Anton"/>
                  <a:ea typeface="Anton"/>
                  <a:cs typeface="Anton"/>
                  <a:sym typeface="Anton"/>
                </a:rPr>
                <a:t>Certainty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312980" y="8040329"/>
            <a:ext cx="2910610" cy="677113"/>
            <a:chOff x="0" y="0"/>
            <a:chExt cx="3880814" cy="90281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880814" cy="902818"/>
            </a:xfrm>
            <a:custGeom>
              <a:avLst/>
              <a:gdLst/>
              <a:ahLst/>
              <a:cxnLst/>
              <a:rect l="l" t="t" r="r" b="b"/>
              <a:pathLst>
                <a:path w="3880814" h="902818">
                  <a:moveTo>
                    <a:pt x="0" y="0"/>
                  </a:moveTo>
                  <a:lnTo>
                    <a:pt x="3880814" y="0"/>
                  </a:lnTo>
                  <a:lnTo>
                    <a:pt x="3880814" y="902818"/>
                  </a:lnTo>
                  <a:lnTo>
                    <a:pt x="0" y="9028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3880814" cy="9694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700"/>
                </a:lnSpc>
              </a:pPr>
              <a:r>
                <a:rPr lang="en-US" sz="1800" spc="-70">
                  <a:solidFill>
                    <a:srgbClr val="000000"/>
                  </a:solidFill>
                  <a:latin typeface="Antic Bold"/>
                  <a:ea typeface="Antic Bold"/>
                  <a:cs typeface="Antic Bold"/>
                  <a:sym typeface="Antic Bold"/>
                </a:rPr>
                <a:t>the need for the unknown, change, new stimuli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621119" y="7557904"/>
            <a:ext cx="1909198" cy="660921"/>
            <a:chOff x="0" y="0"/>
            <a:chExt cx="2545598" cy="88122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545598" cy="881228"/>
            </a:xfrm>
            <a:custGeom>
              <a:avLst/>
              <a:gdLst/>
              <a:ahLst/>
              <a:cxnLst/>
              <a:rect l="l" t="t" r="r" b="b"/>
              <a:pathLst>
                <a:path w="2545598" h="881228">
                  <a:moveTo>
                    <a:pt x="0" y="0"/>
                  </a:moveTo>
                  <a:lnTo>
                    <a:pt x="2545598" y="0"/>
                  </a:lnTo>
                  <a:lnTo>
                    <a:pt x="2545598" y="881228"/>
                  </a:lnTo>
                  <a:lnTo>
                    <a:pt x="0" y="8812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9525"/>
              <a:ext cx="2545598" cy="8907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spc="-130">
                  <a:solidFill>
                    <a:srgbClr val="44546A"/>
                  </a:solidFill>
                  <a:latin typeface="Anton"/>
                  <a:ea typeface="Anton"/>
                  <a:cs typeface="Anton"/>
                  <a:sym typeface="Anton"/>
                </a:rPr>
                <a:t>Uncertainty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652635" y="2783119"/>
            <a:ext cx="2910610" cy="1021724"/>
            <a:chOff x="0" y="0"/>
            <a:chExt cx="3880814" cy="136229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80814" cy="1362298"/>
            </a:xfrm>
            <a:custGeom>
              <a:avLst/>
              <a:gdLst/>
              <a:ahLst/>
              <a:cxnLst/>
              <a:rect l="l" t="t" r="r" b="b"/>
              <a:pathLst>
                <a:path w="3880814" h="1362298">
                  <a:moveTo>
                    <a:pt x="0" y="0"/>
                  </a:moveTo>
                  <a:lnTo>
                    <a:pt x="3880814" y="0"/>
                  </a:lnTo>
                  <a:lnTo>
                    <a:pt x="3880814" y="1362298"/>
                  </a:lnTo>
                  <a:lnTo>
                    <a:pt x="0" y="13622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3880814" cy="13908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700"/>
                </a:lnSpc>
              </a:pPr>
              <a:r>
                <a:rPr lang="en-US" sz="2100" spc="-82">
                  <a:solidFill>
                    <a:srgbClr val="000000"/>
                  </a:solidFill>
                  <a:latin typeface="Antic Bold"/>
                  <a:ea typeface="Antic Bold"/>
                  <a:cs typeface="Antic Bold"/>
                  <a:sym typeface="Antic Bold"/>
                </a:rPr>
                <a:t>feeling unique, important, special or needed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7143755" y="2252243"/>
            <a:ext cx="1944848" cy="660921"/>
            <a:chOff x="0" y="0"/>
            <a:chExt cx="2593130" cy="88122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593130" cy="881228"/>
            </a:xfrm>
            <a:custGeom>
              <a:avLst/>
              <a:gdLst/>
              <a:ahLst/>
              <a:cxnLst/>
              <a:rect l="l" t="t" r="r" b="b"/>
              <a:pathLst>
                <a:path w="2593130" h="881228">
                  <a:moveTo>
                    <a:pt x="0" y="0"/>
                  </a:moveTo>
                  <a:lnTo>
                    <a:pt x="2593130" y="0"/>
                  </a:lnTo>
                  <a:lnTo>
                    <a:pt x="2593130" y="881228"/>
                  </a:lnTo>
                  <a:lnTo>
                    <a:pt x="0" y="8812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9525"/>
              <a:ext cx="2593130" cy="8907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spc="-130">
                  <a:solidFill>
                    <a:srgbClr val="44546A"/>
                  </a:solidFill>
                  <a:latin typeface="Anton"/>
                  <a:ea typeface="Anton"/>
                  <a:cs typeface="Anton"/>
                  <a:sym typeface="Anton"/>
                </a:rPr>
                <a:t>Significance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063017" y="8068903"/>
            <a:ext cx="2910610" cy="1075715"/>
            <a:chOff x="0" y="0"/>
            <a:chExt cx="3880814" cy="143428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880814" cy="1434287"/>
            </a:xfrm>
            <a:custGeom>
              <a:avLst/>
              <a:gdLst/>
              <a:ahLst/>
              <a:cxnLst/>
              <a:rect l="l" t="t" r="r" b="b"/>
              <a:pathLst>
                <a:path w="3880814" h="1434287">
                  <a:moveTo>
                    <a:pt x="0" y="0"/>
                  </a:moveTo>
                  <a:lnTo>
                    <a:pt x="3880814" y="0"/>
                  </a:lnTo>
                  <a:lnTo>
                    <a:pt x="3880814" y="1434287"/>
                  </a:lnTo>
                  <a:lnTo>
                    <a:pt x="0" y="14342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880814" cy="146286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700"/>
                </a:lnSpc>
              </a:pPr>
              <a:r>
                <a:rPr lang="en-US" sz="2100" spc="-82">
                  <a:solidFill>
                    <a:srgbClr val="000000"/>
                  </a:solidFill>
                  <a:latin typeface="Antic Bold"/>
                  <a:ea typeface="Antic Bold"/>
                  <a:cs typeface="Antic Bold"/>
                  <a:sym typeface="Antic Bold"/>
                </a:rPr>
                <a:t>a strong feeling of closeness or union with someone or something.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547902" y="7538027"/>
            <a:ext cx="1840409" cy="660921"/>
            <a:chOff x="0" y="0"/>
            <a:chExt cx="2453878" cy="88122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453878" cy="881228"/>
            </a:xfrm>
            <a:custGeom>
              <a:avLst/>
              <a:gdLst/>
              <a:ahLst/>
              <a:cxnLst/>
              <a:rect l="l" t="t" r="r" b="b"/>
              <a:pathLst>
                <a:path w="2453878" h="881228">
                  <a:moveTo>
                    <a:pt x="0" y="0"/>
                  </a:moveTo>
                  <a:lnTo>
                    <a:pt x="2453878" y="0"/>
                  </a:lnTo>
                  <a:lnTo>
                    <a:pt x="2453878" y="881228"/>
                  </a:lnTo>
                  <a:lnTo>
                    <a:pt x="0" y="8812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9525"/>
              <a:ext cx="2453878" cy="8907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spc="-130">
                  <a:solidFill>
                    <a:srgbClr val="44546A"/>
                  </a:solidFill>
                  <a:latin typeface="Anton"/>
                  <a:ea typeface="Anton"/>
                  <a:cs typeface="Anton"/>
                  <a:sym typeface="Anton"/>
                </a:rPr>
                <a:t>Connection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146136" y="2252243"/>
            <a:ext cx="1291382" cy="660921"/>
            <a:chOff x="0" y="0"/>
            <a:chExt cx="1721842" cy="88122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721842" cy="881228"/>
            </a:xfrm>
            <a:custGeom>
              <a:avLst/>
              <a:gdLst/>
              <a:ahLst/>
              <a:cxnLst/>
              <a:rect l="l" t="t" r="r" b="b"/>
              <a:pathLst>
                <a:path w="1721842" h="881228">
                  <a:moveTo>
                    <a:pt x="0" y="0"/>
                  </a:moveTo>
                  <a:lnTo>
                    <a:pt x="1721842" y="0"/>
                  </a:lnTo>
                  <a:lnTo>
                    <a:pt x="1721842" y="881228"/>
                  </a:lnTo>
                  <a:lnTo>
                    <a:pt x="0" y="8812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1721842" cy="8907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spc="-130">
                  <a:solidFill>
                    <a:srgbClr val="44546A"/>
                  </a:solidFill>
                  <a:latin typeface="Anton"/>
                  <a:ea typeface="Anton"/>
                  <a:cs typeface="Anton"/>
                  <a:sym typeface="Anton"/>
                </a:rPr>
                <a:t>Growth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3043092" y="5328608"/>
            <a:ext cx="676971" cy="2209419"/>
            <a:chOff x="0" y="0"/>
            <a:chExt cx="902628" cy="2945892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902628" cy="2945892"/>
            </a:xfrm>
            <a:custGeom>
              <a:avLst/>
              <a:gdLst/>
              <a:ahLst/>
              <a:cxnLst/>
              <a:rect l="l" t="t" r="r" b="b"/>
              <a:pathLst>
                <a:path w="902628" h="2945892">
                  <a:moveTo>
                    <a:pt x="0" y="0"/>
                  </a:moveTo>
                  <a:lnTo>
                    <a:pt x="902628" y="0"/>
                  </a:lnTo>
                  <a:lnTo>
                    <a:pt x="902628" y="2945892"/>
                  </a:lnTo>
                  <a:lnTo>
                    <a:pt x="0" y="29458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9525"/>
              <a:ext cx="902628" cy="295541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0800"/>
                </a:lnSpc>
              </a:pPr>
              <a:r>
                <a:rPr lang="en-US" sz="9000" spc="-57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C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351653" y="3960614"/>
            <a:ext cx="833265" cy="2209419"/>
            <a:chOff x="0" y="0"/>
            <a:chExt cx="1111020" cy="2945892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111020" cy="2945892"/>
            </a:xfrm>
            <a:custGeom>
              <a:avLst/>
              <a:gdLst/>
              <a:ahLst/>
              <a:cxnLst/>
              <a:rect l="l" t="t" r="r" b="b"/>
              <a:pathLst>
                <a:path w="1111020" h="2945892">
                  <a:moveTo>
                    <a:pt x="0" y="0"/>
                  </a:moveTo>
                  <a:lnTo>
                    <a:pt x="1111020" y="0"/>
                  </a:lnTo>
                  <a:lnTo>
                    <a:pt x="1111020" y="2945892"/>
                  </a:lnTo>
                  <a:lnTo>
                    <a:pt x="0" y="29458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9525"/>
              <a:ext cx="1111020" cy="295541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0800"/>
                </a:lnSpc>
              </a:pPr>
              <a:r>
                <a:rPr lang="en-US" sz="9000" spc="-57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U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7835177" y="5328608"/>
            <a:ext cx="612048" cy="2209419"/>
            <a:chOff x="0" y="0"/>
            <a:chExt cx="816064" cy="2945892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6064" cy="2945892"/>
            </a:xfrm>
            <a:custGeom>
              <a:avLst/>
              <a:gdLst/>
              <a:ahLst/>
              <a:cxnLst/>
              <a:rect l="l" t="t" r="r" b="b"/>
              <a:pathLst>
                <a:path w="816064" h="2945892">
                  <a:moveTo>
                    <a:pt x="0" y="0"/>
                  </a:moveTo>
                  <a:lnTo>
                    <a:pt x="816064" y="0"/>
                  </a:lnTo>
                  <a:lnTo>
                    <a:pt x="816064" y="2945892"/>
                  </a:lnTo>
                  <a:lnTo>
                    <a:pt x="0" y="29458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9525"/>
              <a:ext cx="816064" cy="295541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0800"/>
                </a:lnSpc>
              </a:pPr>
              <a:r>
                <a:rPr lang="en-US" sz="9000" spc="-57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S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0130336" y="3910420"/>
            <a:ext cx="676971" cy="2209419"/>
            <a:chOff x="0" y="0"/>
            <a:chExt cx="902628" cy="2945892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902628" cy="2945892"/>
            </a:xfrm>
            <a:custGeom>
              <a:avLst/>
              <a:gdLst/>
              <a:ahLst/>
              <a:cxnLst/>
              <a:rect l="l" t="t" r="r" b="b"/>
              <a:pathLst>
                <a:path w="902628" h="2945892">
                  <a:moveTo>
                    <a:pt x="0" y="0"/>
                  </a:moveTo>
                  <a:lnTo>
                    <a:pt x="902628" y="0"/>
                  </a:lnTo>
                  <a:lnTo>
                    <a:pt x="902628" y="2945892"/>
                  </a:lnTo>
                  <a:lnTo>
                    <a:pt x="0" y="29458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9525"/>
              <a:ext cx="902628" cy="295541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0800"/>
                </a:lnSpc>
              </a:pPr>
              <a:r>
                <a:rPr lang="en-US" sz="9000" spc="-57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C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2353586" y="5328608"/>
            <a:ext cx="802007" cy="2209419"/>
            <a:chOff x="0" y="0"/>
            <a:chExt cx="1069342" cy="2945892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069342" cy="2945892"/>
            </a:xfrm>
            <a:custGeom>
              <a:avLst/>
              <a:gdLst/>
              <a:ahLst/>
              <a:cxnLst/>
              <a:rect l="l" t="t" r="r" b="b"/>
              <a:pathLst>
                <a:path w="1069342" h="2945892">
                  <a:moveTo>
                    <a:pt x="0" y="0"/>
                  </a:moveTo>
                  <a:lnTo>
                    <a:pt x="1069342" y="0"/>
                  </a:lnTo>
                  <a:lnTo>
                    <a:pt x="1069342" y="2945892"/>
                  </a:lnTo>
                  <a:lnTo>
                    <a:pt x="0" y="29458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9525"/>
              <a:ext cx="1069342" cy="295541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0800"/>
                </a:lnSpc>
              </a:pPr>
              <a:r>
                <a:rPr lang="en-US" sz="9000" spc="-57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G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4817695" y="3938462"/>
            <a:ext cx="676971" cy="2209419"/>
            <a:chOff x="0" y="0"/>
            <a:chExt cx="902628" cy="2945892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902628" cy="2945892"/>
            </a:xfrm>
            <a:custGeom>
              <a:avLst/>
              <a:gdLst/>
              <a:ahLst/>
              <a:cxnLst/>
              <a:rect l="l" t="t" r="r" b="b"/>
              <a:pathLst>
                <a:path w="902628" h="2945892">
                  <a:moveTo>
                    <a:pt x="0" y="0"/>
                  </a:moveTo>
                  <a:lnTo>
                    <a:pt x="902628" y="0"/>
                  </a:lnTo>
                  <a:lnTo>
                    <a:pt x="902628" y="2945892"/>
                  </a:lnTo>
                  <a:lnTo>
                    <a:pt x="0" y="29458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9525"/>
              <a:ext cx="902628" cy="295541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0800"/>
                </a:lnSpc>
              </a:pPr>
              <a:r>
                <a:rPr lang="en-US" sz="9000" spc="-57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C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3721535" y="8108290"/>
            <a:ext cx="2910610" cy="1075715"/>
            <a:chOff x="0" y="0"/>
            <a:chExt cx="3880814" cy="143428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3880814" cy="1434287"/>
            </a:xfrm>
            <a:custGeom>
              <a:avLst/>
              <a:gdLst/>
              <a:ahLst/>
              <a:cxnLst/>
              <a:rect l="l" t="t" r="r" b="b"/>
              <a:pathLst>
                <a:path w="3880814" h="1434287">
                  <a:moveTo>
                    <a:pt x="0" y="0"/>
                  </a:moveTo>
                  <a:lnTo>
                    <a:pt x="3880814" y="0"/>
                  </a:lnTo>
                  <a:lnTo>
                    <a:pt x="3880814" y="1434287"/>
                  </a:lnTo>
                  <a:lnTo>
                    <a:pt x="0" y="14342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28575"/>
              <a:ext cx="3880814" cy="146286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700"/>
                </a:lnSpc>
              </a:pPr>
              <a:r>
                <a:rPr lang="en-US" sz="2100" spc="-82">
                  <a:solidFill>
                    <a:srgbClr val="000000"/>
                  </a:solidFill>
                  <a:latin typeface="Antic Bold"/>
                  <a:ea typeface="Antic Bold"/>
                  <a:cs typeface="Antic Bold"/>
                  <a:sym typeface="Antic Bold"/>
                </a:rPr>
                <a:t>a sense of service and focus on helping, giving to and supporting others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4236181" y="7577413"/>
            <a:ext cx="2080561" cy="660921"/>
            <a:chOff x="0" y="0"/>
            <a:chExt cx="2774082" cy="881228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2774082" cy="881228"/>
            </a:xfrm>
            <a:custGeom>
              <a:avLst/>
              <a:gdLst/>
              <a:ahLst/>
              <a:cxnLst/>
              <a:rect l="l" t="t" r="r" b="b"/>
              <a:pathLst>
                <a:path w="2774082" h="881228">
                  <a:moveTo>
                    <a:pt x="0" y="0"/>
                  </a:moveTo>
                  <a:lnTo>
                    <a:pt x="2774082" y="0"/>
                  </a:lnTo>
                  <a:lnTo>
                    <a:pt x="2774082" y="881228"/>
                  </a:lnTo>
                  <a:lnTo>
                    <a:pt x="0" y="8812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9525"/>
              <a:ext cx="2774082" cy="8907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spc="-130">
                  <a:solidFill>
                    <a:srgbClr val="44546A"/>
                  </a:solidFill>
                  <a:latin typeface="Anton"/>
                  <a:ea typeface="Anton"/>
                  <a:cs typeface="Anton"/>
                  <a:sym typeface="Anton"/>
                </a:rPr>
                <a:t>Contribution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 rot="-5400000">
            <a:off x="8942349" y="-383356"/>
            <a:ext cx="17685796" cy="220904"/>
            <a:chOff x="0" y="0"/>
            <a:chExt cx="23581062" cy="294539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23581061" cy="294539"/>
            </a:xfrm>
            <a:custGeom>
              <a:avLst/>
              <a:gdLst/>
              <a:ahLst/>
              <a:cxnLst/>
              <a:rect l="l" t="t" r="r" b="b"/>
              <a:pathLst>
                <a:path w="23581061" h="294539">
                  <a:moveTo>
                    <a:pt x="0" y="0"/>
                  </a:moveTo>
                  <a:lnTo>
                    <a:pt x="23581061" y="0"/>
                  </a:lnTo>
                  <a:lnTo>
                    <a:pt x="23581061" y="294539"/>
                  </a:lnTo>
                  <a:lnTo>
                    <a:pt x="0" y="2945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23581062" cy="29453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440"/>
                </a:lnSpc>
              </a:pPr>
              <a:r>
                <a:rPr lang="en-US" sz="1200">
                  <a:solidFill>
                    <a:srgbClr val="000000"/>
                  </a:solidFill>
                  <a:latin typeface="Antic Bold"/>
                  <a:ea typeface="Antic Bold"/>
                  <a:cs typeface="Antic Bold"/>
                  <a:sym typeface="Antic Bold"/>
                </a:rPr>
                <a:t> Robbins Research International -https://www.tonyrobbins.com/mind-meaning/do-you-need-to-feel-significant/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749330" y="76929"/>
            <a:ext cx="9571444" cy="2519247"/>
            <a:chOff x="-1" y="0"/>
            <a:chExt cx="12761925" cy="3358996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12761924" cy="2538055"/>
            </a:xfrm>
            <a:custGeom>
              <a:avLst/>
              <a:gdLst/>
              <a:ahLst/>
              <a:cxnLst/>
              <a:rect l="l" t="t" r="r" b="b"/>
              <a:pathLst>
                <a:path w="12761924" h="2538055">
                  <a:moveTo>
                    <a:pt x="0" y="0"/>
                  </a:moveTo>
                  <a:lnTo>
                    <a:pt x="12761924" y="0"/>
                  </a:lnTo>
                  <a:lnTo>
                    <a:pt x="12761924" y="2538055"/>
                  </a:lnTo>
                  <a:lnTo>
                    <a:pt x="0" y="25380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-1" y="820941"/>
              <a:ext cx="12761924" cy="25380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313"/>
                </a:lnSpc>
              </a:pPr>
              <a:r>
                <a:rPr lang="en-US" sz="7761" spc="-309" dirty="0">
                  <a:solidFill>
                    <a:srgbClr val="3E3E4E"/>
                  </a:solidFill>
                  <a:latin typeface="Anton"/>
                  <a:ea typeface="Anton"/>
                  <a:cs typeface="Anton"/>
                  <a:sym typeface="Anton"/>
                </a:rPr>
                <a:t>The 6 Human Needs</a:t>
              </a:r>
            </a:p>
          </p:txBody>
        </p:sp>
      </p:grpSp>
      <p:grpSp>
        <p:nvGrpSpPr>
          <p:cNvPr id="76" name="Group 76"/>
          <p:cNvGrpSpPr>
            <a:grpSpLocks noChangeAspect="1"/>
          </p:cNvGrpSpPr>
          <p:nvPr/>
        </p:nvGrpSpPr>
        <p:grpSpPr>
          <a:xfrm>
            <a:off x="0" y="9409616"/>
            <a:ext cx="18288000" cy="877384"/>
            <a:chOff x="0" y="0"/>
            <a:chExt cx="24384000" cy="1169845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B36E-5E3F-5E56-8637-4142D0E1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259" y="1003600"/>
            <a:ext cx="11575142" cy="2165804"/>
          </a:xfrm>
        </p:spPr>
        <p:txBody>
          <a:bodyPr>
            <a:normAutofit fontScale="90000"/>
          </a:bodyPr>
          <a:lstStyle/>
          <a:p>
            <a:r>
              <a:rPr lang="en-GB" dirty="0"/>
              <a:t>Elevating excellence! Turning the ordinary into extraordinary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E782C-7100-7D79-1228-9F7C2355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259" y="3887307"/>
            <a:ext cx="16507282" cy="1256194"/>
          </a:xfrm>
        </p:spPr>
        <p:txBody>
          <a:bodyPr/>
          <a:lstStyle/>
          <a:p>
            <a:r>
              <a:rPr lang="en-US" dirty="0"/>
              <a:t>Michelle Hoskin</a:t>
            </a:r>
          </a:p>
          <a:p>
            <a:r>
              <a:rPr lang="en-US" sz="3600" i="1" dirty="0"/>
              <a:t>Standards International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CDA5B-40E7-B88A-A073-6C171B307D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76" t="8449" r="31518" b="17481"/>
          <a:stretch>
            <a:fillRect/>
          </a:stretch>
        </p:blipFill>
        <p:spPr>
          <a:xfrm>
            <a:off x="12729436" y="606648"/>
            <a:ext cx="4547104" cy="4863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33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8" t="-40668" r="-1034" b="-406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36165"/>
            <a:ext cx="18287996" cy="10323165"/>
          </a:xfrm>
          <a:custGeom>
            <a:avLst/>
            <a:gdLst/>
            <a:ahLst/>
            <a:cxnLst/>
            <a:rect l="l" t="t" r="r" b="b"/>
            <a:pathLst>
              <a:path w="18287996" h="10323165">
                <a:moveTo>
                  <a:pt x="0" y="0"/>
                </a:moveTo>
                <a:lnTo>
                  <a:pt x="18287996" y="0"/>
                </a:lnTo>
                <a:lnTo>
                  <a:pt x="18287996" y="10323165"/>
                </a:lnTo>
                <a:lnTo>
                  <a:pt x="0" y="103231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5400000">
            <a:off x="11926855" y="3968045"/>
            <a:ext cx="6170096" cy="6102786"/>
          </a:xfrm>
          <a:custGeom>
            <a:avLst/>
            <a:gdLst/>
            <a:ahLst/>
            <a:cxnLst/>
            <a:rect l="l" t="t" r="r" b="b"/>
            <a:pathLst>
              <a:path w="6170096" h="6102786">
                <a:moveTo>
                  <a:pt x="0" y="0"/>
                </a:moveTo>
                <a:lnTo>
                  <a:pt x="6170096" y="0"/>
                </a:lnTo>
                <a:lnTo>
                  <a:pt x="6170096" y="6102786"/>
                </a:lnTo>
                <a:lnTo>
                  <a:pt x="0" y="6102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11" r="-61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1248744" y="1680671"/>
            <a:ext cx="6281726" cy="6309882"/>
          </a:xfrm>
          <a:custGeom>
            <a:avLst/>
            <a:gdLst/>
            <a:ahLst/>
            <a:cxnLst/>
            <a:rect l="l" t="t" r="r" b="b"/>
            <a:pathLst>
              <a:path w="6281726" h="6309882">
                <a:moveTo>
                  <a:pt x="0" y="0"/>
                </a:moveTo>
                <a:lnTo>
                  <a:pt x="6281726" y="0"/>
                </a:lnTo>
                <a:lnTo>
                  <a:pt x="6281726" y="6309882"/>
                </a:lnTo>
                <a:lnTo>
                  <a:pt x="0" y="6309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3" b="-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532722" y="1965921"/>
            <a:ext cx="5713770" cy="5739381"/>
          </a:xfrm>
          <a:custGeom>
            <a:avLst/>
            <a:gdLst/>
            <a:ahLst/>
            <a:cxnLst/>
            <a:rect l="l" t="t" r="r" b="b"/>
            <a:pathLst>
              <a:path w="5713770" h="5739381">
                <a:moveTo>
                  <a:pt x="0" y="0"/>
                </a:moveTo>
                <a:lnTo>
                  <a:pt x="5713770" y="0"/>
                </a:lnTo>
                <a:lnTo>
                  <a:pt x="5713770" y="5739381"/>
                </a:lnTo>
                <a:lnTo>
                  <a:pt x="0" y="57393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5" b="-2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50615" y="3491841"/>
            <a:ext cx="12290432" cy="3122265"/>
          </a:xfrm>
          <a:custGeom>
            <a:avLst/>
            <a:gdLst/>
            <a:ahLst/>
            <a:cxnLst/>
            <a:rect l="l" t="t" r="r" b="b"/>
            <a:pathLst>
              <a:path w="12290432" h="3122265">
                <a:moveTo>
                  <a:pt x="0" y="0"/>
                </a:moveTo>
                <a:lnTo>
                  <a:pt x="12290432" y="0"/>
                </a:lnTo>
                <a:lnTo>
                  <a:pt x="12290432" y="3122265"/>
                </a:lnTo>
                <a:lnTo>
                  <a:pt x="0" y="3122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5" b="-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06186" y="4469756"/>
            <a:ext cx="17124280" cy="1166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0"/>
              </a:lnSpc>
            </a:pPr>
            <a:r>
              <a:rPr lang="en-US" sz="9200" spc="-288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Which needs are in YOUR driving seat?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06186" y="8135091"/>
            <a:ext cx="17124284" cy="4376147"/>
            <a:chOff x="-5" y="104775"/>
            <a:chExt cx="19773043" cy="5834863"/>
          </a:xfrm>
        </p:grpSpPr>
        <p:sp>
          <p:nvSpPr>
            <p:cNvPr id="10" name="Freeform 10"/>
            <p:cNvSpPr/>
            <p:nvPr/>
          </p:nvSpPr>
          <p:spPr>
            <a:xfrm>
              <a:off x="-5" y="747255"/>
              <a:ext cx="17841308" cy="5192383"/>
            </a:xfrm>
            <a:custGeom>
              <a:avLst/>
              <a:gdLst/>
              <a:ahLst/>
              <a:cxnLst/>
              <a:rect l="l" t="t" r="r" b="b"/>
              <a:pathLst>
                <a:path w="17841308" h="5192383">
                  <a:moveTo>
                    <a:pt x="0" y="0"/>
                  </a:moveTo>
                  <a:lnTo>
                    <a:pt x="17841308" y="0"/>
                  </a:lnTo>
                  <a:lnTo>
                    <a:pt x="17841308" y="5192383"/>
                  </a:lnTo>
                  <a:lnTo>
                    <a:pt x="0" y="5192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4775"/>
              <a:ext cx="19773038" cy="50876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8668"/>
                </a:lnSpc>
              </a:pPr>
              <a:r>
                <a:rPr lang="en-US" sz="8200" dirty="0">
                  <a:solidFill>
                    <a:srgbClr val="FFFFFF"/>
                  </a:solidFill>
                  <a:latin typeface="Brittany"/>
                  <a:ea typeface="Brittany"/>
                  <a:cs typeface="Brittany"/>
                  <a:sym typeface="Brittany"/>
                </a:rPr>
                <a:t>... and how are they calling the shots!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8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57418"/>
            <a:ext cx="18288000" cy="11244418"/>
            <a:chOff x="0" y="0"/>
            <a:chExt cx="24384000" cy="149925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992552"/>
            </a:xfrm>
            <a:custGeom>
              <a:avLst/>
              <a:gdLst/>
              <a:ahLst/>
              <a:cxnLst/>
              <a:rect l="l" t="t" r="r" b="b"/>
              <a:pathLst>
                <a:path w="24384000" h="14992552">
                  <a:moveTo>
                    <a:pt x="0" y="0"/>
                  </a:moveTo>
                  <a:lnTo>
                    <a:pt x="24384000" y="0"/>
                  </a:lnTo>
                  <a:lnTo>
                    <a:pt x="24384000" y="14992552"/>
                  </a:lnTo>
                  <a:lnTo>
                    <a:pt x="0" y="14992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1310" r="-24951" b="-2408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409616"/>
            <a:ext cx="18288000" cy="877384"/>
            <a:chOff x="0" y="0"/>
            <a:chExt cx="24384000" cy="11698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9692" y="1093883"/>
            <a:ext cx="9594326" cy="227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33"/>
              </a:lnSpc>
            </a:pPr>
            <a:r>
              <a:rPr lang="en-US" sz="17840" spc="-55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Your </a:t>
            </a:r>
            <a:r>
              <a:rPr lang="en-US" sz="17840" spc="-558">
                <a:solidFill>
                  <a:srgbClr val="F14113"/>
                </a:solidFill>
                <a:latin typeface="Anton"/>
                <a:ea typeface="Anton"/>
                <a:cs typeface="Anton"/>
                <a:sym typeface="Anton"/>
              </a:rPr>
              <a:t>move</a:t>
            </a:r>
            <a:r>
              <a:rPr lang="en-US" sz="17840" spc="-55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5769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7518965" y="1341852"/>
            <a:ext cx="10016486" cy="1222583"/>
            <a:chOff x="0" y="0"/>
            <a:chExt cx="13355315" cy="16301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355194" cy="1630172"/>
            </a:xfrm>
            <a:custGeom>
              <a:avLst/>
              <a:gdLst/>
              <a:ahLst/>
              <a:cxnLst/>
              <a:rect l="l" t="t" r="r" b="b"/>
              <a:pathLst>
                <a:path w="13355194" h="1630172">
                  <a:moveTo>
                    <a:pt x="3683" y="0"/>
                  </a:moveTo>
                  <a:lnTo>
                    <a:pt x="13351511" y="0"/>
                  </a:lnTo>
                  <a:cubicBezTo>
                    <a:pt x="13353543" y="0"/>
                    <a:pt x="13355194" y="2413"/>
                    <a:pt x="13355194" y="5461"/>
                  </a:cubicBezTo>
                  <a:lnTo>
                    <a:pt x="13355194" y="1624711"/>
                  </a:lnTo>
                  <a:cubicBezTo>
                    <a:pt x="13355194" y="1627759"/>
                    <a:pt x="13353543" y="1630172"/>
                    <a:pt x="13351511" y="1630172"/>
                  </a:cubicBezTo>
                  <a:lnTo>
                    <a:pt x="3683" y="1630172"/>
                  </a:lnTo>
                  <a:cubicBezTo>
                    <a:pt x="1651" y="1630172"/>
                    <a:pt x="0" y="1627759"/>
                    <a:pt x="0" y="1624711"/>
                  </a:cubicBezTo>
                  <a:lnTo>
                    <a:pt x="0" y="5461"/>
                  </a:lnTo>
                  <a:cubicBezTo>
                    <a:pt x="0" y="2413"/>
                    <a:pt x="1651" y="0"/>
                    <a:pt x="3683" y="0"/>
                  </a:cubicBezTo>
                  <a:close/>
                </a:path>
              </a:pathLst>
            </a:custGeom>
            <a:solidFill>
              <a:srgbClr val="F1411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18965" y="2692010"/>
            <a:ext cx="10016486" cy="1312766"/>
            <a:chOff x="0" y="0"/>
            <a:chExt cx="13355315" cy="17503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55321" cy="1750314"/>
            </a:xfrm>
            <a:custGeom>
              <a:avLst/>
              <a:gdLst/>
              <a:ahLst/>
              <a:cxnLst/>
              <a:rect l="l" t="t" r="r" b="b"/>
              <a:pathLst>
                <a:path w="13355321" h="1750314">
                  <a:moveTo>
                    <a:pt x="3683" y="0"/>
                  </a:moveTo>
                  <a:lnTo>
                    <a:pt x="13351638" y="0"/>
                  </a:lnTo>
                  <a:cubicBezTo>
                    <a:pt x="13353670" y="0"/>
                    <a:pt x="13355321" y="2667"/>
                    <a:pt x="13355321" y="5842"/>
                  </a:cubicBezTo>
                  <a:lnTo>
                    <a:pt x="13355321" y="1744472"/>
                  </a:lnTo>
                  <a:cubicBezTo>
                    <a:pt x="13355321" y="1747774"/>
                    <a:pt x="13353670" y="1750314"/>
                    <a:pt x="13351638" y="1750314"/>
                  </a:cubicBezTo>
                  <a:lnTo>
                    <a:pt x="3683" y="1750314"/>
                  </a:lnTo>
                  <a:cubicBezTo>
                    <a:pt x="1651" y="1750314"/>
                    <a:pt x="0" y="1747647"/>
                    <a:pt x="0" y="1744472"/>
                  </a:cubicBezTo>
                  <a:lnTo>
                    <a:pt x="0" y="5842"/>
                  </a:lnTo>
                  <a:cubicBezTo>
                    <a:pt x="0" y="2667"/>
                    <a:pt x="1651" y="0"/>
                    <a:pt x="3683" y="0"/>
                  </a:cubicBezTo>
                  <a:close/>
                </a:path>
              </a:pathLst>
            </a:custGeom>
            <a:solidFill>
              <a:srgbClr val="53858D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518965" y="5656143"/>
            <a:ext cx="10016483" cy="1243962"/>
            <a:chOff x="0" y="0"/>
            <a:chExt cx="13355311" cy="16586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355321" cy="1658620"/>
            </a:xfrm>
            <a:custGeom>
              <a:avLst/>
              <a:gdLst/>
              <a:ahLst/>
              <a:cxnLst/>
              <a:rect l="l" t="t" r="r" b="b"/>
              <a:pathLst>
                <a:path w="13355321" h="1658620">
                  <a:moveTo>
                    <a:pt x="3683" y="0"/>
                  </a:moveTo>
                  <a:lnTo>
                    <a:pt x="13351638" y="0"/>
                  </a:lnTo>
                  <a:cubicBezTo>
                    <a:pt x="13353670" y="0"/>
                    <a:pt x="13355321" y="2540"/>
                    <a:pt x="13355321" y="5588"/>
                  </a:cubicBezTo>
                  <a:lnTo>
                    <a:pt x="13355321" y="1653032"/>
                  </a:lnTo>
                  <a:cubicBezTo>
                    <a:pt x="13355321" y="1656080"/>
                    <a:pt x="13353670" y="1658620"/>
                    <a:pt x="13351638" y="1658620"/>
                  </a:cubicBezTo>
                  <a:lnTo>
                    <a:pt x="3683" y="1658620"/>
                  </a:lnTo>
                  <a:cubicBezTo>
                    <a:pt x="1651" y="1658620"/>
                    <a:pt x="0" y="1656080"/>
                    <a:pt x="0" y="1653032"/>
                  </a:cubicBezTo>
                  <a:lnTo>
                    <a:pt x="0" y="5588"/>
                  </a:lnTo>
                  <a:cubicBezTo>
                    <a:pt x="0" y="2540"/>
                    <a:pt x="1651" y="0"/>
                    <a:pt x="3683" y="0"/>
                  </a:cubicBezTo>
                  <a:close/>
                </a:path>
              </a:pathLst>
            </a:custGeom>
            <a:solidFill>
              <a:srgbClr val="53858D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17184" y="4175649"/>
            <a:ext cx="10016484" cy="1312766"/>
            <a:chOff x="0" y="0"/>
            <a:chExt cx="13355312" cy="17503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55320" cy="1750314"/>
            </a:xfrm>
            <a:custGeom>
              <a:avLst/>
              <a:gdLst/>
              <a:ahLst/>
              <a:cxnLst/>
              <a:rect l="l" t="t" r="r" b="b"/>
              <a:pathLst>
                <a:path w="13355320" h="1750314">
                  <a:moveTo>
                    <a:pt x="2794" y="0"/>
                  </a:moveTo>
                  <a:lnTo>
                    <a:pt x="13352526" y="0"/>
                  </a:lnTo>
                  <a:cubicBezTo>
                    <a:pt x="13354050" y="0"/>
                    <a:pt x="13355320" y="1905"/>
                    <a:pt x="13355320" y="4191"/>
                  </a:cubicBezTo>
                  <a:lnTo>
                    <a:pt x="13355320" y="1746123"/>
                  </a:lnTo>
                  <a:cubicBezTo>
                    <a:pt x="13355320" y="1747266"/>
                    <a:pt x="13355065" y="1748282"/>
                    <a:pt x="13354558" y="1749044"/>
                  </a:cubicBezTo>
                  <a:cubicBezTo>
                    <a:pt x="13354050" y="1749806"/>
                    <a:pt x="13353289" y="1750314"/>
                    <a:pt x="13352526" y="1750314"/>
                  </a:cubicBezTo>
                  <a:lnTo>
                    <a:pt x="2794" y="1750314"/>
                  </a:lnTo>
                  <a:cubicBezTo>
                    <a:pt x="1270" y="1750314"/>
                    <a:pt x="0" y="1748409"/>
                    <a:pt x="0" y="1746123"/>
                  </a:cubicBezTo>
                  <a:lnTo>
                    <a:pt x="0" y="4191"/>
                  </a:lnTo>
                  <a:cubicBezTo>
                    <a:pt x="0" y="3048"/>
                    <a:pt x="254" y="2032"/>
                    <a:pt x="762" y="1270"/>
                  </a:cubicBezTo>
                  <a:cubicBezTo>
                    <a:pt x="1270" y="508"/>
                    <a:pt x="2032" y="0"/>
                    <a:pt x="2794" y="0"/>
                  </a:cubicBezTo>
                  <a:close/>
                </a:path>
              </a:pathLst>
            </a:custGeom>
            <a:solidFill>
              <a:srgbClr val="F1411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17184" y="7058018"/>
            <a:ext cx="10016486" cy="1312766"/>
            <a:chOff x="0" y="0"/>
            <a:chExt cx="13355315" cy="17503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55320" cy="1750314"/>
            </a:xfrm>
            <a:custGeom>
              <a:avLst/>
              <a:gdLst/>
              <a:ahLst/>
              <a:cxnLst/>
              <a:rect l="l" t="t" r="r" b="b"/>
              <a:pathLst>
                <a:path w="13355320" h="1750314">
                  <a:moveTo>
                    <a:pt x="2794" y="0"/>
                  </a:moveTo>
                  <a:lnTo>
                    <a:pt x="13352526" y="0"/>
                  </a:lnTo>
                  <a:cubicBezTo>
                    <a:pt x="13354050" y="0"/>
                    <a:pt x="13355320" y="1905"/>
                    <a:pt x="13355320" y="4318"/>
                  </a:cubicBezTo>
                  <a:lnTo>
                    <a:pt x="13355320" y="1745996"/>
                  </a:lnTo>
                  <a:cubicBezTo>
                    <a:pt x="13355320" y="1748409"/>
                    <a:pt x="13354050" y="1750314"/>
                    <a:pt x="13352526" y="1750314"/>
                  </a:cubicBezTo>
                  <a:lnTo>
                    <a:pt x="2794" y="1750314"/>
                  </a:lnTo>
                  <a:cubicBezTo>
                    <a:pt x="1270" y="1750314"/>
                    <a:pt x="0" y="1748409"/>
                    <a:pt x="0" y="1745996"/>
                  </a:cubicBezTo>
                  <a:lnTo>
                    <a:pt x="0" y="4318"/>
                  </a:lnTo>
                  <a:cubicBezTo>
                    <a:pt x="0" y="1905"/>
                    <a:pt x="1270" y="0"/>
                    <a:pt x="2794" y="0"/>
                  </a:cubicBezTo>
                  <a:close/>
                </a:path>
              </a:pathLst>
            </a:custGeom>
            <a:solidFill>
              <a:srgbClr val="F14113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Freeform 13"/>
          <p:cNvSpPr/>
          <p:nvPr/>
        </p:nvSpPr>
        <p:spPr>
          <a:xfrm>
            <a:off x="6652043" y="2005554"/>
            <a:ext cx="1134037" cy="772563"/>
          </a:xfrm>
          <a:custGeom>
            <a:avLst/>
            <a:gdLst/>
            <a:ahLst/>
            <a:cxnLst/>
            <a:rect l="l" t="t" r="r" b="b"/>
            <a:pathLst>
              <a:path w="1134037" h="772563">
                <a:moveTo>
                  <a:pt x="0" y="0"/>
                </a:moveTo>
                <a:lnTo>
                  <a:pt x="1134037" y="0"/>
                </a:lnTo>
                <a:lnTo>
                  <a:pt x="1134037" y="772563"/>
                </a:lnTo>
                <a:lnTo>
                  <a:pt x="0" y="772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2525426" y="8586842"/>
            <a:ext cx="4986669" cy="28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2000" spc="126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www.leadersinbusinessoperations.com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68554" y="1541622"/>
            <a:ext cx="932214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 Business planning &amp; communications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96128" y="2896287"/>
            <a:ext cx="954261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 Team engagement &amp; productivity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03606" y="5869415"/>
            <a:ext cx="961819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 Service innovation &amp; client proposition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94346" y="4410584"/>
            <a:ext cx="1064736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FEFFFE"/>
                </a:solidFill>
                <a:latin typeface="PT Sans Bold"/>
                <a:ea typeface="PT Sans Bold"/>
                <a:cs typeface="PT Sans Bold"/>
                <a:sym typeface="PT Sans Bold"/>
              </a:rPr>
              <a:t> Operational &amp; technology frameworks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41276" y="7330363"/>
            <a:ext cx="828146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 Brand strategy &amp; marketing</a:t>
            </a:r>
          </a:p>
        </p:txBody>
      </p:sp>
      <p:sp>
        <p:nvSpPr>
          <p:cNvPr id="20" name="TextBox 20"/>
          <p:cNvSpPr txBox="1"/>
          <p:nvPr/>
        </p:nvSpPr>
        <p:spPr>
          <a:xfrm rot="-5400000">
            <a:off x="1001550" y="2147284"/>
            <a:ext cx="8800452" cy="467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68"/>
              </a:lnSpc>
            </a:pPr>
            <a:r>
              <a:rPr lang="en-US" sz="8919">
                <a:solidFill>
                  <a:srgbClr val="F14113"/>
                </a:solidFill>
                <a:latin typeface="Anton"/>
                <a:ea typeface="Anton"/>
                <a:cs typeface="Anton"/>
                <a:sym typeface="Anton"/>
              </a:rPr>
              <a:t>The 5 Elements of </a:t>
            </a:r>
          </a:p>
          <a:p>
            <a:pPr algn="l">
              <a:lnSpc>
                <a:spcPts val="13298"/>
              </a:lnSpc>
            </a:pPr>
            <a:r>
              <a:rPr lang="en-US" sz="11664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EXCELLENCE™</a:t>
            </a:r>
          </a:p>
          <a:p>
            <a:pPr algn="l">
              <a:lnSpc>
                <a:spcPts val="13298"/>
              </a:lnSpc>
            </a:pPr>
            <a:endParaRPr lang="en-US" sz="11664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652043" y="3465479"/>
            <a:ext cx="1134037" cy="772563"/>
          </a:xfrm>
          <a:custGeom>
            <a:avLst/>
            <a:gdLst/>
            <a:ahLst/>
            <a:cxnLst/>
            <a:rect l="l" t="t" r="r" b="b"/>
            <a:pathLst>
              <a:path w="1134037" h="772563">
                <a:moveTo>
                  <a:pt x="0" y="0"/>
                </a:moveTo>
                <a:lnTo>
                  <a:pt x="1134037" y="0"/>
                </a:lnTo>
                <a:lnTo>
                  <a:pt x="1134037" y="772563"/>
                </a:lnTo>
                <a:lnTo>
                  <a:pt x="0" y="772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6652043" y="4925405"/>
            <a:ext cx="1134037" cy="772563"/>
          </a:xfrm>
          <a:custGeom>
            <a:avLst/>
            <a:gdLst/>
            <a:ahLst/>
            <a:cxnLst/>
            <a:rect l="l" t="t" r="r" b="b"/>
            <a:pathLst>
              <a:path w="1134037" h="772563">
                <a:moveTo>
                  <a:pt x="0" y="0"/>
                </a:moveTo>
                <a:lnTo>
                  <a:pt x="1134037" y="0"/>
                </a:lnTo>
                <a:lnTo>
                  <a:pt x="1134037" y="772563"/>
                </a:lnTo>
                <a:lnTo>
                  <a:pt x="0" y="772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6652043" y="6385330"/>
            <a:ext cx="1134037" cy="772563"/>
          </a:xfrm>
          <a:custGeom>
            <a:avLst/>
            <a:gdLst/>
            <a:ahLst/>
            <a:cxnLst/>
            <a:rect l="l" t="t" r="r" b="b"/>
            <a:pathLst>
              <a:path w="1134037" h="772563">
                <a:moveTo>
                  <a:pt x="0" y="0"/>
                </a:moveTo>
                <a:lnTo>
                  <a:pt x="1134037" y="0"/>
                </a:lnTo>
                <a:lnTo>
                  <a:pt x="1134037" y="772563"/>
                </a:lnTo>
                <a:lnTo>
                  <a:pt x="0" y="772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6652043" y="7845255"/>
            <a:ext cx="1134037" cy="772563"/>
          </a:xfrm>
          <a:custGeom>
            <a:avLst/>
            <a:gdLst/>
            <a:ahLst/>
            <a:cxnLst/>
            <a:rect l="l" t="t" r="r" b="b"/>
            <a:pathLst>
              <a:path w="1134037" h="772563">
                <a:moveTo>
                  <a:pt x="0" y="0"/>
                </a:moveTo>
                <a:lnTo>
                  <a:pt x="1134037" y="0"/>
                </a:lnTo>
                <a:lnTo>
                  <a:pt x="1134037" y="772563"/>
                </a:lnTo>
                <a:lnTo>
                  <a:pt x="0" y="772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0" y="9429302"/>
            <a:ext cx="18288000" cy="877384"/>
            <a:chOff x="0" y="0"/>
            <a:chExt cx="24384000" cy="116984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02241" y="321049"/>
            <a:ext cx="1371726" cy="1371726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411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69992" y="588800"/>
            <a:ext cx="836224" cy="83622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51506" y="321049"/>
            <a:ext cx="534457" cy="523529"/>
            <a:chOff x="0" y="0"/>
            <a:chExt cx="6350000" cy="622015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220159"/>
            </a:xfrm>
            <a:custGeom>
              <a:avLst/>
              <a:gdLst/>
              <a:ahLst/>
              <a:cxnLst/>
              <a:rect l="l" t="t" r="r" b="b"/>
              <a:pathLst>
                <a:path w="6350000" h="6220159">
                  <a:moveTo>
                    <a:pt x="3175000" y="0"/>
                  </a:moveTo>
                  <a:cubicBezTo>
                    <a:pt x="1421496" y="0"/>
                    <a:pt x="0" y="1392430"/>
                    <a:pt x="0" y="3110080"/>
                  </a:cubicBezTo>
                  <a:cubicBezTo>
                    <a:pt x="0" y="4827729"/>
                    <a:pt x="1421496" y="6220159"/>
                    <a:pt x="3175000" y="6220159"/>
                  </a:cubicBezTo>
                  <a:cubicBezTo>
                    <a:pt x="4928504" y="6220159"/>
                    <a:pt x="6350000" y="4827729"/>
                    <a:pt x="6350000" y="3110080"/>
                  </a:cubicBezTo>
                  <a:cubicBezTo>
                    <a:pt x="6350000" y="1392430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3858D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4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18744" y="2793512"/>
            <a:ext cx="9636775" cy="49544"/>
          </a:xfrm>
          <a:prstGeom prst="line">
            <a:avLst/>
          </a:prstGeom>
          <a:ln w="47625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530267" y="397693"/>
            <a:ext cx="6249033" cy="4475870"/>
          </a:xfrm>
          <a:custGeom>
            <a:avLst/>
            <a:gdLst/>
            <a:ahLst/>
            <a:cxnLst/>
            <a:rect l="l" t="t" r="r" b="b"/>
            <a:pathLst>
              <a:path w="6249033" h="4475870">
                <a:moveTo>
                  <a:pt x="0" y="0"/>
                </a:moveTo>
                <a:lnTo>
                  <a:pt x="6249033" y="0"/>
                </a:lnTo>
                <a:lnTo>
                  <a:pt x="6249033" y="4475870"/>
                </a:lnTo>
                <a:lnTo>
                  <a:pt x="0" y="4475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366897" y="7878637"/>
            <a:ext cx="1412403" cy="2133539"/>
          </a:xfrm>
          <a:custGeom>
            <a:avLst/>
            <a:gdLst/>
            <a:ahLst/>
            <a:cxnLst/>
            <a:rect l="l" t="t" r="r" b="b"/>
            <a:pathLst>
              <a:path w="1412403" h="2133539">
                <a:moveTo>
                  <a:pt x="0" y="0"/>
                </a:moveTo>
                <a:lnTo>
                  <a:pt x="1412403" y="0"/>
                </a:lnTo>
                <a:lnTo>
                  <a:pt x="1412403" y="2133539"/>
                </a:lnTo>
                <a:lnTo>
                  <a:pt x="0" y="2133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818744" y="1215768"/>
            <a:ext cx="16650990" cy="141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TEAMSHIP</a:t>
            </a:r>
            <a:r>
              <a:rPr lang="en-US" sz="41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= A SHIFT TO COLLABORATION OVER </a:t>
            </a:r>
          </a:p>
          <a:p>
            <a:pPr algn="l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COMPETITION AND MUTUALLY ACCOUNTABLE UNITS.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8505" y="3094672"/>
            <a:ext cx="7811254" cy="622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endParaRPr/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1. The Four Key Behaviours of Teamship: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Co-Elevation: </a:t>
            </a:r>
            <a:r>
              <a:rPr lang="en-US" sz="21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Team members lift each other to achieve common goals, prioritising collective success over individual ambitions.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Candour: </a:t>
            </a:r>
            <a:r>
              <a:rPr lang="en-US" sz="21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Open, honest communication is encouraged, fostering trust and enabling constructive feedback.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Accountability: </a:t>
            </a:r>
            <a:r>
              <a:rPr lang="en-US" sz="21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Members hold themselves and each other responsible for their contributions and commitments.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Generosity: </a:t>
            </a:r>
            <a:r>
              <a:rPr lang="en-US" sz="21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 willingness to support and invest in each other’s success without hesitation.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44000" y="4844988"/>
            <a:ext cx="9099541" cy="544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2. Creating an environment where everyone feels safe </a:t>
            </a:r>
            <a:r>
              <a:rPr lang="en-US" sz="2199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(Psychological Safety).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3E3E4E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3. </a:t>
            </a:r>
            <a:r>
              <a:rPr lang="en-US" sz="2199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We are all Leaders,</a:t>
            </a:r>
            <a:r>
              <a:rPr lang="en-US" sz="21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facilitators and role models, creating the conditions for team’ship to flourish. NO MORE I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4. Building a Culture of </a:t>
            </a:r>
            <a:r>
              <a:rPr lang="en-US" sz="2199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"Continuous Transformation".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3E3E4E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5. Be clear on our </a:t>
            </a:r>
            <a:r>
              <a:rPr lang="en-US" sz="2199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Purpose.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3E3E4E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6. </a:t>
            </a:r>
            <a:r>
              <a:rPr lang="en-US" sz="2199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Healthy conflict</a:t>
            </a:r>
            <a:r>
              <a:rPr lang="en-US" sz="21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is essential for growth and innovation.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7.  Measure and </a:t>
            </a:r>
            <a:r>
              <a:rPr lang="en-US" sz="2199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celebrate success.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>
              <a:solidFill>
                <a:srgbClr val="3E3E4E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3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7255" y="257466"/>
            <a:ext cx="17893491" cy="9500974"/>
            <a:chOff x="0" y="0"/>
            <a:chExt cx="4712689" cy="2502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2689" cy="2502314"/>
            </a:xfrm>
            <a:custGeom>
              <a:avLst/>
              <a:gdLst/>
              <a:ahLst/>
              <a:cxnLst/>
              <a:rect l="l" t="t" r="r" b="b"/>
              <a:pathLst>
                <a:path w="4712689" h="2502314">
                  <a:moveTo>
                    <a:pt x="0" y="0"/>
                  </a:moveTo>
                  <a:lnTo>
                    <a:pt x="4712689" y="0"/>
                  </a:lnTo>
                  <a:lnTo>
                    <a:pt x="4712689" y="2502314"/>
                  </a:lnTo>
                  <a:lnTo>
                    <a:pt x="0" y="25023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712689" cy="2549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374177" y="1936429"/>
            <a:ext cx="298809" cy="298809"/>
          </a:xfrm>
          <a:custGeom>
            <a:avLst/>
            <a:gdLst/>
            <a:ahLst/>
            <a:cxnLst/>
            <a:rect l="l" t="t" r="r" b="b"/>
            <a:pathLst>
              <a:path w="298809" h="298809">
                <a:moveTo>
                  <a:pt x="0" y="0"/>
                </a:moveTo>
                <a:lnTo>
                  <a:pt x="298809" y="0"/>
                </a:lnTo>
                <a:lnTo>
                  <a:pt x="298809" y="298809"/>
                </a:lnTo>
                <a:lnTo>
                  <a:pt x="0" y="298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0203100" y="2671679"/>
            <a:ext cx="4905268" cy="4905268"/>
          </a:xfrm>
          <a:custGeom>
            <a:avLst/>
            <a:gdLst/>
            <a:ahLst/>
            <a:cxnLst/>
            <a:rect l="l" t="t" r="r" b="b"/>
            <a:pathLst>
              <a:path w="4905268" h="4905268">
                <a:moveTo>
                  <a:pt x="0" y="0"/>
                </a:moveTo>
                <a:lnTo>
                  <a:pt x="4905267" y="0"/>
                </a:lnTo>
                <a:lnTo>
                  <a:pt x="4905267" y="4905268"/>
                </a:lnTo>
                <a:lnTo>
                  <a:pt x="0" y="4905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9334345" y="7122787"/>
            <a:ext cx="2807440" cy="735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9"/>
              </a:lnSpc>
            </a:pPr>
            <a:r>
              <a:rPr lang="en-US" sz="4291" b="1">
                <a:solidFill>
                  <a:srgbClr val="3E3E4E"/>
                </a:solidFill>
                <a:latin typeface="Arimo Bold"/>
                <a:ea typeface="Arimo Bold"/>
                <a:cs typeface="Arimo Bold"/>
                <a:sym typeface="Arimo Bold"/>
              </a:rPr>
              <a:t>Elevate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30625" y="3872245"/>
            <a:ext cx="2807440" cy="735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9"/>
              </a:lnSpc>
            </a:pPr>
            <a:r>
              <a:rPr lang="en-US" sz="4291" b="1">
                <a:solidFill>
                  <a:srgbClr val="3E3E4E"/>
                </a:solidFill>
                <a:latin typeface="Arimo Bold"/>
                <a:ea typeface="Arimo Bold"/>
                <a:cs typeface="Arimo Bold"/>
                <a:sym typeface="Arimo Bold"/>
              </a:rPr>
              <a:t>Endless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91217" y="7710735"/>
            <a:ext cx="3423766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3E3E4E"/>
                </a:solidFill>
                <a:latin typeface="Arimo Bold"/>
                <a:ea typeface="Arimo Bold"/>
                <a:cs typeface="Arimo Bold"/>
                <a:sym typeface="Arimo Bold"/>
              </a:rPr>
              <a:t>continual improvement</a:t>
            </a:r>
          </a:p>
        </p:txBody>
      </p:sp>
      <p:sp>
        <p:nvSpPr>
          <p:cNvPr id="10" name="Freeform 10"/>
          <p:cNvSpPr/>
          <p:nvPr/>
        </p:nvSpPr>
        <p:spPr>
          <a:xfrm rot="3600059" flipV="1">
            <a:off x="14894845" y="2648348"/>
            <a:ext cx="1665017" cy="470367"/>
          </a:xfrm>
          <a:custGeom>
            <a:avLst/>
            <a:gdLst/>
            <a:ahLst/>
            <a:cxnLst/>
            <a:rect l="l" t="t" r="r" b="b"/>
            <a:pathLst>
              <a:path w="1665017" h="470367">
                <a:moveTo>
                  <a:pt x="0" y="470367"/>
                </a:moveTo>
                <a:lnTo>
                  <a:pt x="1665017" y="470367"/>
                </a:lnTo>
                <a:lnTo>
                  <a:pt x="1665017" y="0"/>
                </a:lnTo>
                <a:lnTo>
                  <a:pt x="0" y="0"/>
                </a:lnTo>
                <a:lnTo>
                  <a:pt x="0" y="47036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6374634" flipV="1">
            <a:off x="15353515" y="6118440"/>
            <a:ext cx="1665017" cy="470367"/>
          </a:xfrm>
          <a:custGeom>
            <a:avLst/>
            <a:gdLst/>
            <a:ahLst/>
            <a:cxnLst/>
            <a:rect l="l" t="t" r="r" b="b"/>
            <a:pathLst>
              <a:path w="1665017" h="470367">
                <a:moveTo>
                  <a:pt x="0" y="470367"/>
                </a:moveTo>
                <a:lnTo>
                  <a:pt x="1665017" y="470367"/>
                </a:lnTo>
                <a:lnTo>
                  <a:pt x="1665017" y="0"/>
                </a:lnTo>
                <a:lnTo>
                  <a:pt x="0" y="0"/>
                </a:lnTo>
                <a:lnTo>
                  <a:pt x="0" y="47036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10506887" flipV="1">
            <a:off x="11871261" y="8131443"/>
            <a:ext cx="1665017" cy="470367"/>
          </a:xfrm>
          <a:custGeom>
            <a:avLst/>
            <a:gdLst/>
            <a:ahLst/>
            <a:cxnLst/>
            <a:rect l="l" t="t" r="r" b="b"/>
            <a:pathLst>
              <a:path w="1665017" h="470367">
                <a:moveTo>
                  <a:pt x="0" y="470367"/>
                </a:moveTo>
                <a:lnTo>
                  <a:pt x="1665017" y="470367"/>
                </a:lnTo>
                <a:lnTo>
                  <a:pt x="1665017" y="0"/>
                </a:lnTo>
                <a:lnTo>
                  <a:pt x="0" y="0"/>
                </a:lnTo>
                <a:lnTo>
                  <a:pt x="0" y="47036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-6429557" flipV="1">
            <a:off x="8501836" y="6037610"/>
            <a:ext cx="1665017" cy="470367"/>
          </a:xfrm>
          <a:custGeom>
            <a:avLst/>
            <a:gdLst/>
            <a:ahLst/>
            <a:cxnLst/>
            <a:rect l="l" t="t" r="r" b="b"/>
            <a:pathLst>
              <a:path w="1665017" h="470367">
                <a:moveTo>
                  <a:pt x="0" y="470367"/>
                </a:moveTo>
                <a:lnTo>
                  <a:pt x="1665018" y="470367"/>
                </a:lnTo>
                <a:lnTo>
                  <a:pt x="1665018" y="0"/>
                </a:lnTo>
                <a:lnTo>
                  <a:pt x="0" y="0"/>
                </a:lnTo>
                <a:lnTo>
                  <a:pt x="0" y="47036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 rot="1816864">
            <a:off x="10493923" y="3760702"/>
            <a:ext cx="242084" cy="328840"/>
            <a:chOff x="0" y="0"/>
            <a:chExt cx="63759" cy="866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759" cy="86608"/>
            </a:xfrm>
            <a:custGeom>
              <a:avLst/>
              <a:gdLst/>
              <a:ahLst/>
              <a:cxnLst/>
              <a:rect l="l" t="t" r="r" b="b"/>
              <a:pathLst>
                <a:path w="63759" h="86608">
                  <a:moveTo>
                    <a:pt x="0" y="0"/>
                  </a:moveTo>
                  <a:lnTo>
                    <a:pt x="63759" y="0"/>
                  </a:lnTo>
                  <a:lnTo>
                    <a:pt x="63759" y="86608"/>
                  </a:lnTo>
                  <a:lnTo>
                    <a:pt x="0" y="86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63759" cy="134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1222304" flipV="1">
            <a:off x="9606244" y="3793060"/>
            <a:ext cx="1665017" cy="470367"/>
          </a:xfrm>
          <a:custGeom>
            <a:avLst/>
            <a:gdLst/>
            <a:ahLst/>
            <a:cxnLst/>
            <a:rect l="l" t="t" r="r" b="b"/>
            <a:pathLst>
              <a:path w="1665017" h="470367">
                <a:moveTo>
                  <a:pt x="0" y="470368"/>
                </a:moveTo>
                <a:lnTo>
                  <a:pt x="1665017" y="470368"/>
                </a:lnTo>
                <a:lnTo>
                  <a:pt x="1665017" y="0"/>
                </a:lnTo>
                <a:lnTo>
                  <a:pt x="0" y="0"/>
                </a:lnTo>
                <a:lnTo>
                  <a:pt x="0" y="470368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11373857" y="1319351"/>
            <a:ext cx="2807440" cy="85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8"/>
              </a:lnSpc>
            </a:pPr>
            <a:r>
              <a:rPr lang="en-US" sz="5006" b="1">
                <a:solidFill>
                  <a:srgbClr val="3E3E4E"/>
                </a:solidFill>
                <a:latin typeface="Arimo Bold"/>
                <a:ea typeface="Arimo Bold"/>
                <a:cs typeface="Arimo Bold"/>
                <a:sym typeface="Arimo Bold"/>
              </a:rPr>
              <a:t>Educate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643564" y="2089384"/>
            <a:ext cx="412041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3E3E4E"/>
                </a:solidFill>
                <a:latin typeface="Arimo Bold"/>
                <a:ea typeface="Arimo Bold"/>
                <a:cs typeface="Arimo Bold"/>
                <a:sym typeface="Arimo Bold"/>
              </a:rPr>
              <a:t>awareness and understanding</a:t>
            </a:r>
          </a:p>
        </p:txBody>
      </p:sp>
      <p:grpSp>
        <p:nvGrpSpPr>
          <p:cNvPr id="20" name="Group 20"/>
          <p:cNvGrpSpPr/>
          <p:nvPr/>
        </p:nvGrpSpPr>
        <p:grpSpPr>
          <a:xfrm rot="2845649">
            <a:off x="11038027" y="3089552"/>
            <a:ext cx="281876" cy="387259"/>
            <a:chOff x="0" y="0"/>
            <a:chExt cx="74239" cy="10199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239" cy="101994"/>
            </a:xfrm>
            <a:custGeom>
              <a:avLst/>
              <a:gdLst/>
              <a:ahLst/>
              <a:cxnLst/>
              <a:rect l="l" t="t" r="r" b="b"/>
              <a:pathLst>
                <a:path w="74239" h="101994">
                  <a:moveTo>
                    <a:pt x="0" y="0"/>
                  </a:moveTo>
                  <a:lnTo>
                    <a:pt x="74239" y="0"/>
                  </a:lnTo>
                  <a:lnTo>
                    <a:pt x="74239" y="101994"/>
                  </a:lnTo>
                  <a:lnTo>
                    <a:pt x="0" y="1019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74239" cy="149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6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7831107">
            <a:off x="10908938" y="2490859"/>
            <a:ext cx="827942" cy="1564840"/>
          </a:xfrm>
          <a:custGeom>
            <a:avLst/>
            <a:gdLst/>
            <a:ahLst/>
            <a:cxnLst/>
            <a:rect l="l" t="t" r="r" b="b"/>
            <a:pathLst>
              <a:path w="827942" h="1564840">
                <a:moveTo>
                  <a:pt x="0" y="0"/>
                </a:moveTo>
                <a:lnTo>
                  <a:pt x="827943" y="0"/>
                </a:lnTo>
                <a:lnTo>
                  <a:pt x="827943" y="1564840"/>
                </a:lnTo>
                <a:lnTo>
                  <a:pt x="0" y="15648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/>
          <p:cNvSpPr txBox="1"/>
          <p:nvPr/>
        </p:nvSpPr>
        <p:spPr>
          <a:xfrm>
            <a:off x="787389" y="682701"/>
            <a:ext cx="6865715" cy="271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840"/>
              </a:lnSpc>
            </a:pPr>
            <a:r>
              <a:rPr lang="en-US" sz="8071" dirty="0">
                <a:solidFill>
                  <a:srgbClr val="53858D"/>
                </a:solidFill>
                <a:latin typeface="Anton"/>
                <a:ea typeface="Anton"/>
                <a:cs typeface="Anton"/>
                <a:sym typeface="Anton"/>
              </a:rPr>
              <a:t>The Evolution of </a:t>
            </a:r>
          </a:p>
          <a:p>
            <a:pPr algn="just">
              <a:lnSpc>
                <a:spcPts val="10841"/>
              </a:lnSpc>
            </a:pPr>
            <a:r>
              <a:rPr lang="en-US" sz="8071" dirty="0">
                <a:solidFill>
                  <a:srgbClr val="53858D"/>
                </a:solidFill>
                <a:latin typeface="Anton"/>
                <a:ea typeface="Anton"/>
                <a:cs typeface="Anton"/>
                <a:sym typeface="Anton"/>
              </a:rPr>
              <a:t>Excellence™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91177" y="4634503"/>
            <a:ext cx="3972798" cy="965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66"/>
              </a:lnSpc>
            </a:pPr>
            <a:r>
              <a:rPr lang="en-US" sz="5722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Excellence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117781" y="3802950"/>
            <a:ext cx="2807440" cy="735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9"/>
              </a:lnSpc>
            </a:pPr>
            <a:r>
              <a:rPr lang="en-US" sz="4291" b="1">
                <a:solidFill>
                  <a:srgbClr val="3E3E4E"/>
                </a:solidFill>
                <a:latin typeface="Arimo Bold"/>
                <a:ea typeface="Arimo Bold"/>
                <a:cs typeface="Arimo Bold"/>
                <a:sym typeface="Arimo Bold"/>
              </a:rPr>
              <a:t>Establish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015471" y="7199635"/>
            <a:ext cx="2807440" cy="735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9"/>
              </a:lnSpc>
            </a:pPr>
            <a:r>
              <a:rPr lang="en-US" sz="4291" b="1">
                <a:solidFill>
                  <a:srgbClr val="3E3E4E"/>
                </a:solidFill>
                <a:latin typeface="Arimo Bold"/>
                <a:ea typeface="Arimo Bold"/>
                <a:cs typeface="Arimo Bold"/>
                <a:sym typeface="Arimo Bold"/>
              </a:rPr>
              <a:t>Embed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227236" y="4405125"/>
            <a:ext cx="3423766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3E3E4E"/>
                </a:solidFill>
                <a:latin typeface="Arimo Bold"/>
                <a:ea typeface="Arimo Bold"/>
                <a:cs typeface="Arimo Bold"/>
                <a:sym typeface="Arimo Bold"/>
              </a:rPr>
              <a:t>your practices &amp; principles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015471" y="7878058"/>
            <a:ext cx="3423766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3E3E4E"/>
                </a:solidFill>
                <a:latin typeface="Arimo Bold"/>
                <a:ea typeface="Arimo Bold"/>
                <a:cs typeface="Arimo Bold"/>
                <a:sym typeface="Arimo Bold"/>
              </a:rPr>
              <a:t>to the next level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014987" y="4481372"/>
            <a:ext cx="3423766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3E3E4E"/>
                </a:solidFill>
                <a:latin typeface="Arimo Bold"/>
                <a:ea typeface="Arimo Bold"/>
                <a:cs typeface="Arimo Bold"/>
                <a:sym typeface="Arimo Bold"/>
              </a:rPr>
              <a:t>your ways of working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6364827" y="478715"/>
            <a:ext cx="1371726" cy="1371726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411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6632578" y="746466"/>
            <a:ext cx="836224" cy="836224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7114092" y="478715"/>
            <a:ext cx="534457" cy="523529"/>
            <a:chOff x="0" y="0"/>
            <a:chExt cx="6350000" cy="622015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220159"/>
            </a:xfrm>
            <a:custGeom>
              <a:avLst/>
              <a:gdLst/>
              <a:ahLst/>
              <a:cxnLst/>
              <a:rect l="l" t="t" r="r" b="b"/>
              <a:pathLst>
                <a:path w="6350000" h="6220159">
                  <a:moveTo>
                    <a:pt x="3175000" y="0"/>
                  </a:moveTo>
                  <a:cubicBezTo>
                    <a:pt x="1421496" y="0"/>
                    <a:pt x="0" y="1392430"/>
                    <a:pt x="0" y="3110080"/>
                  </a:cubicBezTo>
                  <a:cubicBezTo>
                    <a:pt x="0" y="4827729"/>
                    <a:pt x="1421496" y="6220159"/>
                    <a:pt x="3175000" y="6220159"/>
                  </a:cubicBezTo>
                  <a:cubicBezTo>
                    <a:pt x="4928504" y="6220159"/>
                    <a:pt x="6350000" y="4827729"/>
                    <a:pt x="6350000" y="3110080"/>
                  </a:cubicBezTo>
                  <a:cubicBezTo>
                    <a:pt x="6350000" y="1392430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3858D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34489" y="6092987"/>
            <a:ext cx="13462554" cy="4625406"/>
            <a:chOff x="0" y="0"/>
            <a:chExt cx="17950072" cy="616720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7841308" cy="4466395"/>
            </a:xfrm>
            <a:custGeom>
              <a:avLst/>
              <a:gdLst/>
              <a:ahLst/>
              <a:cxnLst/>
              <a:rect l="l" t="t" r="r" b="b"/>
              <a:pathLst>
                <a:path w="17841308" h="4466395">
                  <a:moveTo>
                    <a:pt x="0" y="0"/>
                  </a:moveTo>
                  <a:lnTo>
                    <a:pt x="17841308" y="0"/>
                  </a:lnTo>
                  <a:lnTo>
                    <a:pt x="17841308" y="4466395"/>
                  </a:lnTo>
                  <a:lnTo>
                    <a:pt x="0" y="446639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08763" y="1843688"/>
              <a:ext cx="17841309" cy="43235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0366"/>
                </a:lnSpc>
              </a:pPr>
              <a:r>
                <a:rPr lang="en-US" sz="9800" dirty="0">
                  <a:solidFill>
                    <a:srgbClr val="3E3E4E"/>
                  </a:solidFill>
                  <a:latin typeface="Brittany"/>
                  <a:ea typeface="Brittany"/>
                  <a:cs typeface="Brittany"/>
                  <a:sym typeface="Brittany"/>
                </a:rPr>
                <a:t>Just start...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64747" y="9759558"/>
            <a:ext cx="11794659" cy="653352"/>
            <a:chOff x="0" y="0"/>
            <a:chExt cx="15726211" cy="87113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5726211" cy="615554"/>
            </a:xfrm>
            <a:custGeom>
              <a:avLst/>
              <a:gdLst/>
              <a:ahLst/>
              <a:cxnLst/>
              <a:rect l="l" t="t" r="r" b="b"/>
              <a:pathLst>
                <a:path w="15726211" h="615554">
                  <a:moveTo>
                    <a:pt x="0" y="0"/>
                  </a:moveTo>
                  <a:lnTo>
                    <a:pt x="15726211" y="0"/>
                  </a:lnTo>
                  <a:lnTo>
                    <a:pt x="15726211" y="615554"/>
                  </a:lnTo>
                  <a:lnTo>
                    <a:pt x="0" y="615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246056"/>
              <a:ext cx="15726210" cy="62507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 spc="-58" dirty="0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© Standards International Ltd 2025. All rights reserved. Standards International, WOWW! and The Paraplanner Standard are all trademarks.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13689" y="-738469"/>
            <a:ext cx="25715379" cy="11025469"/>
          </a:xfrm>
          <a:custGeom>
            <a:avLst/>
            <a:gdLst/>
            <a:ahLst/>
            <a:cxnLst/>
            <a:rect l="l" t="t" r="r" b="b"/>
            <a:pathLst>
              <a:path w="25715379" h="11025469">
                <a:moveTo>
                  <a:pt x="0" y="0"/>
                </a:moveTo>
                <a:lnTo>
                  <a:pt x="25715378" y="0"/>
                </a:lnTo>
                <a:lnTo>
                  <a:pt x="25715378" y="11025469"/>
                </a:lnTo>
                <a:lnTo>
                  <a:pt x="0" y="1102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9409616"/>
            <a:ext cx="18288000" cy="877384"/>
            <a:chOff x="0" y="0"/>
            <a:chExt cx="24384000" cy="1169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5528282"/>
            <a:ext cx="16230600" cy="2998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Operations is the unseen force behind every business. It's the bridge between strategy and delivery...</a:t>
            </a:r>
          </a:p>
          <a:p>
            <a:pPr algn="ctr">
              <a:lnSpc>
                <a:spcPts val="7979"/>
              </a:lnSpc>
              <a:spcBef>
                <a:spcPct val="0"/>
              </a:spcBef>
            </a:pPr>
            <a:endParaRPr lang="en-US" sz="5699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7595965" y="7732074"/>
            <a:ext cx="3096070" cy="477557"/>
            <a:chOff x="0" y="0"/>
            <a:chExt cx="4128094" cy="6367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28094" cy="636743"/>
            </a:xfrm>
            <a:custGeom>
              <a:avLst/>
              <a:gdLst/>
              <a:ahLst/>
              <a:cxnLst/>
              <a:rect l="l" t="t" r="r" b="b"/>
              <a:pathLst>
                <a:path w="4128094" h="636743">
                  <a:moveTo>
                    <a:pt x="0" y="0"/>
                  </a:moveTo>
                  <a:lnTo>
                    <a:pt x="4128094" y="0"/>
                  </a:lnTo>
                  <a:lnTo>
                    <a:pt x="4128094" y="636743"/>
                  </a:lnTo>
                  <a:lnTo>
                    <a:pt x="0" y="6367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4128094" cy="7319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576"/>
                </a:lnSpc>
              </a:pPr>
              <a:r>
                <a:rPr lang="en-US" sz="2554">
                  <a:solidFill>
                    <a:srgbClr val="FFFFFF"/>
                  </a:solidFill>
                  <a:latin typeface="Carlito"/>
                  <a:ea typeface="Carlito"/>
                  <a:cs typeface="Carlito"/>
                  <a:sym typeface="Carlito"/>
                </a:rPr>
                <a:t>Michelle Hoskin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22" b="-92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2247900"/>
            <a:ext cx="16199142" cy="1230821"/>
          </a:xfrm>
          <a:custGeom>
            <a:avLst/>
            <a:gdLst/>
            <a:ahLst/>
            <a:cxnLst/>
            <a:rect l="l" t="t" r="r" b="b"/>
            <a:pathLst>
              <a:path w="16199142" h="943136">
                <a:moveTo>
                  <a:pt x="0" y="0"/>
                </a:moveTo>
                <a:lnTo>
                  <a:pt x="16199142" y="0"/>
                </a:lnTo>
                <a:lnTo>
                  <a:pt x="16199142" y="943136"/>
                </a:lnTo>
                <a:lnTo>
                  <a:pt x="0" y="9431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620517" y="2468910"/>
            <a:ext cx="8743524" cy="1104710"/>
            <a:chOff x="0" y="0"/>
            <a:chExt cx="11658032" cy="14729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58032" cy="1472946"/>
            </a:xfrm>
            <a:custGeom>
              <a:avLst/>
              <a:gdLst/>
              <a:ahLst/>
              <a:cxnLst/>
              <a:rect l="l" t="t" r="r" b="b"/>
              <a:pathLst>
                <a:path w="11658032" h="1472946">
                  <a:moveTo>
                    <a:pt x="0" y="0"/>
                  </a:moveTo>
                  <a:lnTo>
                    <a:pt x="11658032" y="0"/>
                  </a:lnTo>
                  <a:lnTo>
                    <a:pt x="11658032" y="1472946"/>
                  </a:lnTo>
                  <a:lnTo>
                    <a:pt x="0" y="14729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11658032" cy="155867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299"/>
                </a:lnSpc>
              </a:pPr>
              <a:r>
                <a:rPr lang="en-US" sz="4500">
                  <a:solidFill>
                    <a:srgbClr val="44546B"/>
                  </a:solidFill>
                  <a:latin typeface="Anton"/>
                  <a:ea typeface="Anton"/>
                  <a:cs typeface="Anton"/>
                  <a:sym typeface="Anton"/>
                </a:rPr>
                <a:t>Find your ‘real’ gaps!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627093"/>
            <a:ext cx="15235249" cy="1747203"/>
          </a:xfrm>
          <a:custGeom>
            <a:avLst/>
            <a:gdLst/>
            <a:ahLst/>
            <a:cxnLst/>
            <a:rect l="l" t="t" r="r" b="b"/>
            <a:pathLst>
              <a:path w="15235249" h="1944659">
                <a:moveTo>
                  <a:pt x="0" y="0"/>
                </a:moveTo>
                <a:lnTo>
                  <a:pt x="15235249" y="0"/>
                </a:lnTo>
                <a:lnTo>
                  <a:pt x="15235249" y="1944659"/>
                </a:lnTo>
                <a:lnTo>
                  <a:pt x="0" y="19446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379504" y="857656"/>
            <a:ext cx="11439442" cy="2685644"/>
            <a:chOff x="0" y="-152400"/>
            <a:chExt cx="15252589" cy="3580858"/>
          </a:xfrm>
        </p:grpSpPr>
        <p:sp>
          <p:nvSpPr>
            <p:cNvPr id="10" name="Freeform 10"/>
            <p:cNvSpPr/>
            <p:nvPr/>
          </p:nvSpPr>
          <p:spPr>
            <a:xfrm>
              <a:off x="1" y="637701"/>
              <a:ext cx="15252588" cy="2790757"/>
            </a:xfrm>
            <a:custGeom>
              <a:avLst/>
              <a:gdLst/>
              <a:ahLst/>
              <a:cxnLst/>
              <a:rect l="l" t="t" r="r" b="b"/>
              <a:pathLst>
                <a:path w="15252588" h="2790757">
                  <a:moveTo>
                    <a:pt x="0" y="0"/>
                  </a:moveTo>
                  <a:lnTo>
                    <a:pt x="15252588" y="0"/>
                  </a:lnTo>
                  <a:lnTo>
                    <a:pt x="15252588" y="2790757"/>
                  </a:lnTo>
                  <a:lnTo>
                    <a:pt x="0" y="27907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52400"/>
              <a:ext cx="15252589" cy="29431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1965"/>
                </a:lnSpc>
              </a:pPr>
              <a:r>
                <a:rPr lang="en-US" sz="8547" dirty="0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An insight like no other...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099225" y="-1555865"/>
            <a:ext cx="18561680" cy="12993176"/>
            <a:chOff x="0" y="0"/>
            <a:chExt cx="24748906" cy="173242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748871" cy="17324197"/>
            </a:xfrm>
            <a:custGeom>
              <a:avLst/>
              <a:gdLst/>
              <a:ahLst/>
              <a:cxnLst/>
              <a:rect l="l" t="t" r="r" b="b"/>
              <a:pathLst>
                <a:path w="24748871" h="17324197">
                  <a:moveTo>
                    <a:pt x="0" y="0"/>
                  </a:moveTo>
                  <a:lnTo>
                    <a:pt x="24748871" y="0"/>
                  </a:lnTo>
                  <a:lnTo>
                    <a:pt x="24748871" y="17324197"/>
                  </a:lnTo>
                  <a:lnTo>
                    <a:pt x="0" y="17324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2723" y="4133175"/>
            <a:ext cx="5577258" cy="5577258"/>
          </a:xfrm>
          <a:custGeom>
            <a:avLst/>
            <a:gdLst/>
            <a:ahLst/>
            <a:cxnLst/>
            <a:rect l="l" t="t" r="r" b="b"/>
            <a:pathLst>
              <a:path w="5577258" h="5577258">
                <a:moveTo>
                  <a:pt x="0" y="0"/>
                </a:moveTo>
                <a:lnTo>
                  <a:pt x="5577258" y="0"/>
                </a:lnTo>
                <a:lnTo>
                  <a:pt x="5577258" y="5577258"/>
                </a:lnTo>
                <a:lnTo>
                  <a:pt x="0" y="5577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8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891261"/>
            <a:ext cx="18288000" cy="950016"/>
          </a:xfrm>
          <a:custGeom>
            <a:avLst/>
            <a:gdLst/>
            <a:ahLst/>
            <a:cxnLst/>
            <a:rect l="l" t="t" r="r" b="b"/>
            <a:pathLst>
              <a:path w="18288000" h="950016">
                <a:moveTo>
                  <a:pt x="0" y="0"/>
                </a:moveTo>
                <a:lnTo>
                  <a:pt x="18288000" y="0"/>
                </a:lnTo>
                <a:lnTo>
                  <a:pt x="18288000" y="950016"/>
                </a:lnTo>
                <a:lnTo>
                  <a:pt x="0" y="950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335937" y="132347"/>
            <a:ext cx="6513596" cy="10154652"/>
            <a:chOff x="0" y="0"/>
            <a:chExt cx="8684795" cy="135395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84768" cy="13539597"/>
            </a:xfrm>
            <a:custGeom>
              <a:avLst/>
              <a:gdLst/>
              <a:ahLst/>
              <a:cxnLst/>
              <a:rect l="l" t="t" r="r" b="b"/>
              <a:pathLst>
                <a:path w="8684768" h="13539597">
                  <a:moveTo>
                    <a:pt x="0" y="0"/>
                  </a:moveTo>
                  <a:lnTo>
                    <a:pt x="8684768" y="0"/>
                  </a:lnTo>
                  <a:lnTo>
                    <a:pt x="8684768" y="13539597"/>
                  </a:lnTo>
                  <a:lnTo>
                    <a:pt x="0" y="13539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48" r="-114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40175" y="1831530"/>
            <a:ext cx="10744200" cy="6385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22"/>
              </a:lnSpc>
            </a:pPr>
            <a:r>
              <a:rPr lang="en-US" sz="1215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We are building </a:t>
            </a:r>
          </a:p>
          <a:p>
            <a:pPr algn="ctr">
              <a:lnSpc>
                <a:spcPts val="17023"/>
              </a:lnSpc>
            </a:pPr>
            <a:r>
              <a:rPr lang="en-US" sz="1215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 global community!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58979" y="8567757"/>
            <a:ext cx="12725396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00"/>
              </a:lnSpc>
            </a:pPr>
            <a:r>
              <a:rPr lang="en-US" sz="400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Community . Connection . Collaboration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35078"/>
            <a:ext cx="18753104" cy="851922"/>
          </a:xfrm>
          <a:custGeom>
            <a:avLst/>
            <a:gdLst/>
            <a:ahLst/>
            <a:cxnLst/>
            <a:rect l="l" t="t" r="r" b="b"/>
            <a:pathLst>
              <a:path w="18753104" h="851922">
                <a:moveTo>
                  <a:pt x="0" y="0"/>
                </a:moveTo>
                <a:lnTo>
                  <a:pt x="18753104" y="0"/>
                </a:lnTo>
                <a:lnTo>
                  <a:pt x="18753104" y="851922"/>
                </a:lnTo>
                <a:lnTo>
                  <a:pt x="0" y="851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3186" b="-30519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6323381" y="349247"/>
            <a:ext cx="1380875" cy="1380875"/>
            <a:chOff x="0" y="0"/>
            <a:chExt cx="1841167" cy="184116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841167" cy="1841167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14113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59382" y="359382"/>
              <a:ext cx="1122402" cy="112240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123805" y="14749"/>
              <a:ext cx="717362" cy="702694"/>
              <a:chOff x="0" y="0"/>
              <a:chExt cx="6350000" cy="622015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220159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220159">
                    <a:moveTo>
                      <a:pt x="3175000" y="0"/>
                    </a:moveTo>
                    <a:cubicBezTo>
                      <a:pt x="1421496" y="0"/>
                      <a:pt x="0" y="1392430"/>
                      <a:pt x="0" y="3110080"/>
                    </a:cubicBezTo>
                    <a:cubicBezTo>
                      <a:pt x="0" y="4827729"/>
                      <a:pt x="1421496" y="6220159"/>
                      <a:pt x="3175000" y="6220159"/>
                    </a:cubicBezTo>
                    <a:cubicBezTo>
                      <a:pt x="4928504" y="6220159"/>
                      <a:pt x="6350000" y="4827729"/>
                      <a:pt x="6350000" y="3110080"/>
                    </a:cubicBezTo>
                    <a:cubicBezTo>
                      <a:pt x="6350000" y="1392430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3858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558755" y="356158"/>
            <a:ext cx="3559881" cy="505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282837"/>
                </a:solidFill>
                <a:latin typeface="Anton"/>
                <a:ea typeface="Anton"/>
                <a:cs typeface="Anton"/>
                <a:sym typeface="Anton"/>
              </a:rPr>
              <a:t>We’ve been busy...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07050" y="1027444"/>
            <a:ext cx="924887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Full business plan and strategy signed off!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07050" y="643616"/>
            <a:ext cx="5165396" cy="41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8"/>
              </a:lnSpc>
              <a:spcBef>
                <a:spcPct val="0"/>
              </a:spcBef>
            </a:pPr>
            <a:r>
              <a:rPr lang="en-US" sz="2441" b="1">
                <a:solidFill>
                  <a:srgbClr val="F1411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Strategy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07050" y="1716328"/>
            <a:ext cx="516539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F1411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Community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07050" y="5360593"/>
            <a:ext cx="6990996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Empowering Excellence Conference and Awards - a resounding </a:t>
            </a:r>
            <a:r>
              <a:rPr lang="en-US" sz="2400" b="1">
                <a:solidFill>
                  <a:srgbClr val="53858D"/>
                </a:solidFill>
                <a:latin typeface="DM Sans Bold"/>
                <a:ea typeface="DM Sans Bold"/>
                <a:cs typeface="DM Sans Bold"/>
                <a:sym typeface="DM Sans Bold"/>
              </a:rPr>
              <a:t>SUCCESS</a:t>
            </a: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! 2026 bookings open!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07050" y="4992928"/>
            <a:ext cx="516539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F1411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Conference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80573" y="6819168"/>
            <a:ext cx="7278833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Videos launched! 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53858D"/>
              </a:solidFill>
              <a:latin typeface="DM Sans 14pt"/>
              <a:ea typeface="DM Sans 14pt"/>
              <a:cs typeface="DM Sans 14pt"/>
              <a:sym typeface="DM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80573" y="6380066"/>
            <a:ext cx="516539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F1411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Knowledge Works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86485" y="2114473"/>
            <a:ext cx="5372815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53858D"/>
                </a:solidFill>
                <a:latin typeface="DM Sans Bold"/>
                <a:ea typeface="DM Sans Bold"/>
                <a:cs typeface="DM Sans Bold"/>
                <a:sym typeface="DM Sans Bold"/>
              </a:rPr>
              <a:t>12 Week Programme </a:t>
            </a: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- Feb 2026 intake live!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86485" y="1716328"/>
            <a:ext cx="570490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F1411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Training programme(s)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886485" y="3019121"/>
            <a:ext cx="6169719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sng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Approved, Certified and Advanced Certified</a:t>
            </a: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 Business Management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07050" y="2083993"/>
            <a:ext cx="6581402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We’ve hit over </a:t>
            </a:r>
            <a:r>
              <a:rPr lang="en-US" sz="2400" b="1">
                <a:solidFill>
                  <a:srgbClr val="53858D"/>
                </a:solidFill>
                <a:latin typeface="DM Sans Bold"/>
                <a:ea typeface="DM Sans Bold"/>
                <a:cs typeface="DM Sans Bold"/>
                <a:sym typeface="DM Sans Bold"/>
              </a:rPr>
              <a:t>450 members </a:t>
            </a: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in our LinkedIn group and over </a:t>
            </a:r>
            <a:r>
              <a:rPr lang="en-US" sz="2400" b="1">
                <a:solidFill>
                  <a:srgbClr val="53858D"/>
                </a:solidFill>
                <a:latin typeface="DM Sans Bold"/>
                <a:ea typeface="DM Sans Bold"/>
                <a:cs typeface="DM Sans Bold"/>
                <a:sym typeface="DM Sans Bold"/>
              </a:rPr>
              <a:t>160 inside</a:t>
            </a: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 of The Vault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80573" y="3171521"/>
            <a:ext cx="516539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F1411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Ambassadors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107050" y="3539186"/>
            <a:ext cx="6873855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53858D"/>
                </a:solidFill>
                <a:latin typeface="DM Sans Bold"/>
                <a:ea typeface="DM Sans Bold"/>
                <a:cs typeface="DM Sans Bold"/>
                <a:sym typeface="DM Sans Bold"/>
              </a:rPr>
              <a:t>11 global ambassadors</a:t>
            </a: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 in place and committed to supporting/growing the membership - Ambassador enrolment </a:t>
            </a:r>
            <a:r>
              <a:rPr lang="en-US" sz="2400" b="1" i="1">
                <a:solidFill>
                  <a:srgbClr val="53858D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opens</a:t>
            </a: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 January 2026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07050" y="7593098"/>
            <a:ext cx="570490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F1411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Member Check -ins!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118636" y="8036963"/>
            <a:ext cx="7240770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Bi - weekly </a:t>
            </a:r>
            <a:r>
              <a:rPr lang="en-US" sz="2400" b="1">
                <a:solidFill>
                  <a:srgbClr val="53858D"/>
                </a:solidFill>
                <a:latin typeface="DM Sans Bold"/>
                <a:ea typeface="DM Sans Bold"/>
                <a:cs typeface="DM Sans Bold"/>
                <a:sym typeface="DM Sans Bold"/>
              </a:rPr>
              <a:t>‘The Vault Check - ins’ </a:t>
            </a: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well and truely underway with Masterclass sessions schedule too!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78024" y="8029796"/>
            <a:ext cx="7890713" cy="104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6"/>
              </a:lnSpc>
              <a:spcBef>
                <a:spcPct val="0"/>
              </a:spcBef>
            </a:pPr>
            <a:r>
              <a:rPr lang="en-US" sz="6118">
                <a:solidFill>
                  <a:srgbClr val="53858D"/>
                </a:solidFill>
                <a:latin typeface="Brittany"/>
                <a:ea typeface="Brittany"/>
                <a:cs typeface="Brittany"/>
                <a:sym typeface="Brittany"/>
              </a:rPr>
              <a:t>... and so much more!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886485" y="5073676"/>
            <a:ext cx="570490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F1411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Business Unbound Podcast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86485" y="6890606"/>
            <a:ext cx="5127333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The Leadership Unbound retreat - planning underway!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886485" y="3977336"/>
            <a:ext cx="421798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Partnership with Skills Edge in motion!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86485" y="5479441"/>
            <a:ext cx="474976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53858D"/>
                </a:solidFill>
                <a:latin typeface="DM Sans 14pt"/>
                <a:ea typeface="DM Sans 14pt"/>
                <a:cs typeface="DM Sans 14pt"/>
                <a:sym typeface="DM Sans"/>
              </a:rPr>
              <a:t>Scheduled for </a:t>
            </a:r>
            <a:r>
              <a:rPr lang="en-US" sz="2400" b="1">
                <a:solidFill>
                  <a:srgbClr val="53858D"/>
                </a:solidFill>
                <a:latin typeface="DM Sans Bold"/>
                <a:ea typeface="DM Sans Bold"/>
                <a:cs typeface="DM Sans Bold"/>
                <a:sym typeface="DM Sans Bold"/>
              </a:rPr>
              <a:t>launch Q1 2026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886485" y="6380066"/>
            <a:ext cx="570490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F1411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Leadership Unbound Retreat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450" y="9134844"/>
            <a:ext cx="18934383" cy="983594"/>
          </a:xfrm>
          <a:custGeom>
            <a:avLst/>
            <a:gdLst/>
            <a:ahLst/>
            <a:cxnLst/>
            <a:rect l="l" t="t" r="r" b="b"/>
            <a:pathLst>
              <a:path w="18934383" h="983594">
                <a:moveTo>
                  <a:pt x="0" y="0"/>
                </a:moveTo>
                <a:lnTo>
                  <a:pt x="18934383" y="0"/>
                </a:lnTo>
                <a:lnTo>
                  <a:pt x="18934383" y="983594"/>
                </a:lnTo>
                <a:lnTo>
                  <a:pt x="0" y="983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6737663" y="292926"/>
            <a:ext cx="1043275" cy="1043275"/>
            <a:chOff x="0" y="0"/>
            <a:chExt cx="1391033" cy="139103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91033" cy="1391033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71519" y="271519"/>
              <a:ext cx="847994" cy="84799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14113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695516" y="10884"/>
              <a:ext cx="541979" cy="530897"/>
              <a:chOff x="0" y="0"/>
              <a:chExt cx="6350000" cy="622015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220159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220159">
                    <a:moveTo>
                      <a:pt x="3175000" y="0"/>
                    </a:moveTo>
                    <a:cubicBezTo>
                      <a:pt x="1421496" y="0"/>
                      <a:pt x="0" y="1392430"/>
                      <a:pt x="0" y="3110080"/>
                    </a:cubicBezTo>
                    <a:cubicBezTo>
                      <a:pt x="0" y="4827729"/>
                      <a:pt x="1421496" y="6220159"/>
                      <a:pt x="3175000" y="6220159"/>
                    </a:cubicBezTo>
                    <a:cubicBezTo>
                      <a:pt x="4928504" y="6220159"/>
                      <a:pt x="6350000" y="4827729"/>
                      <a:pt x="6350000" y="3110080"/>
                    </a:cubicBezTo>
                    <a:cubicBezTo>
                      <a:pt x="6350000" y="1392430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3858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856340" y="1579783"/>
            <a:ext cx="12881323" cy="7169793"/>
            <a:chOff x="0" y="0"/>
            <a:chExt cx="13462000" cy="7493000"/>
          </a:xfrm>
        </p:grpSpPr>
        <p:sp>
          <p:nvSpPr>
            <p:cNvPr id="11" name="Freeform 11"/>
            <p:cNvSpPr/>
            <p:nvPr/>
          </p:nvSpPr>
          <p:spPr>
            <a:xfrm>
              <a:off x="1280160" y="402590"/>
              <a:ext cx="10581640" cy="5863590"/>
            </a:xfrm>
            <a:custGeom>
              <a:avLst/>
              <a:gdLst/>
              <a:ahLst/>
              <a:cxnLst/>
              <a:rect l="l" t="t" r="r" b="b"/>
              <a:pathLst>
                <a:path w="10581640" h="5863590">
                  <a:moveTo>
                    <a:pt x="0" y="0"/>
                  </a:moveTo>
                  <a:lnTo>
                    <a:pt x="10581640" y="0"/>
                  </a:lnTo>
                  <a:lnTo>
                    <a:pt x="10581640" y="5863590"/>
                  </a:lnTo>
                  <a:lnTo>
                    <a:pt x="0" y="5863590"/>
                  </a:lnTo>
                  <a:close/>
                </a:path>
              </a:pathLst>
            </a:custGeom>
            <a:blipFill>
              <a:blip r:embed="rId5"/>
              <a:stretch>
                <a:fillRect t="-3800" b="-380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3462000" cy="7493000"/>
            </a:xfrm>
            <a:custGeom>
              <a:avLst/>
              <a:gdLst/>
              <a:ahLst/>
              <a:cxnLst/>
              <a:rect l="l" t="t" r="r" b="b"/>
              <a:pathLst>
                <a:path w="13462000" h="7493000">
                  <a:moveTo>
                    <a:pt x="0" y="0"/>
                  </a:moveTo>
                  <a:lnTo>
                    <a:pt x="13462000" y="0"/>
                  </a:lnTo>
                  <a:lnTo>
                    <a:pt x="13462000" y="7493000"/>
                  </a:lnTo>
                  <a:lnTo>
                    <a:pt x="0" y="74930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701186" y="2717864"/>
            <a:ext cx="3036476" cy="5788129"/>
            <a:chOff x="0" y="0"/>
            <a:chExt cx="8624570" cy="16440150"/>
          </a:xfrm>
        </p:grpSpPr>
        <p:sp>
          <p:nvSpPr>
            <p:cNvPr id="14" name="Freeform 14"/>
            <p:cNvSpPr/>
            <p:nvPr/>
          </p:nvSpPr>
          <p:spPr>
            <a:xfrm>
              <a:off x="410210" y="269240"/>
              <a:ext cx="7757160" cy="14293849"/>
            </a:xfrm>
            <a:custGeom>
              <a:avLst/>
              <a:gdLst/>
              <a:ahLst/>
              <a:cxnLst/>
              <a:rect l="l" t="t" r="r" b="b"/>
              <a:pathLst>
                <a:path w="7757160" h="14293849">
                  <a:moveTo>
                    <a:pt x="7757160" y="791210"/>
                  </a:moveTo>
                  <a:lnTo>
                    <a:pt x="7757160" y="14293849"/>
                  </a:lnTo>
                  <a:lnTo>
                    <a:pt x="0" y="14293849"/>
                  </a:lnTo>
                  <a:lnTo>
                    <a:pt x="0" y="791210"/>
                  </a:lnTo>
                  <a:cubicBezTo>
                    <a:pt x="0" y="354330"/>
                    <a:pt x="354330" y="0"/>
                    <a:pt x="791210" y="0"/>
                  </a:cubicBezTo>
                  <a:lnTo>
                    <a:pt x="6965950" y="0"/>
                  </a:lnTo>
                  <a:cubicBezTo>
                    <a:pt x="7402830" y="0"/>
                    <a:pt x="7757160" y="354330"/>
                    <a:pt x="7757160" y="791210"/>
                  </a:cubicBezTo>
                  <a:close/>
                </a:path>
              </a:pathLst>
            </a:custGeom>
            <a:blipFill>
              <a:blip r:embed="rId5"/>
              <a:stretch>
                <a:fillRect t="-7387" r="-332050" b="-3244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8636000" cy="16446500"/>
            </a:xfrm>
            <a:custGeom>
              <a:avLst/>
              <a:gdLst/>
              <a:ahLst/>
              <a:cxnLst/>
              <a:rect l="l" t="t" r="r" b="b"/>
              <a:pathLst>
                <a:path w="8636000" h="16446500">
                  <a:moveTo>
                    <a:pt x="0" y="0"/>
                  </a:moveTo>
                  <a:lnTo>
                    <a:pt x="8636000" y="0"/>
                  </a:lnTo>
                  <a:lnTo>
                    <a:pt x="8636000" y="16446500"/>
                  </a:lnTo>
                  <a:lnTo>
                    <a:pt x="0" y="16446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337253" y="8828128"/>
            <a:ext cx="12725396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00"/>
              </a:lnSpc>
            </a:pPr>
            <a:r>
              <a:rPr lang="en-US" sz="400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Community . Connection . Collaboration</a:t>
            </a:r>
          </a:p>
        </p:txBody>
      </p:sp>
      <p:sp>
        <p:nvSpPr>
          <p:cNvPr id="17" name="TextBox 17"/>
          <p:cNvSpPr txBox="1"/>
          <p:nvPr/>
        </p:nvSpPr>
        <p:spPr>
          <a:xfrm rot="-5400000">
            <a:off x="-1715109" y="2244405"/>
            <a:ext cx="7959090" cy="4543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257"/>
              </a:lnSpc>
            </a:pPr>
            <a:r>
              <a:rPr lang="en-US" sz="12902" spc="-593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Membership</a:t>
            </a:r>
          </a:p>
          <a:p>
            <a:pPr algn="ctr">
              <a:lnSpc>
                <a:spcPts val="18261"/>
              </a:lnSpc>
            </a:pPr>
            <a:r>
              <a:rPr lang="en-US" sz="12902" spc="-606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EXCLUSIVE!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81111" y="660400"/>
            <a:ext cx="3891439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14113"/>
                </a:solidFill>
                <a:latin typeface="Anton"/>
                <a:ea typeface="Anton"/>
                <a:cs typeface="Anton"/>
                <a:sym typeface="Anton"/>
              </a:rPr>
              <a:t>The Members Vault</a:t>
            </a:r>
          </a:p>
        </p:txBody>
      </p:sp>
      <p:sp>
        <p:nvSpPr>
          <p:cNvPr id="19" name="TextBox 19"/>
          <p:cNvSpPr txBox="1"/>
          <p:nvPr/>
        </p:nvSpPr>
        <p:spPr>
          <a:xfrm rot="-5400000">
            <a:off x="-1381400" y="3845056"/>
            <a:ext cx="7477293" cy="860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7"/>
              </a:lnSpc>
              <a:spcBef>
                <a:spcPct val="0"/>
              </a:spcBef>
            </a:pPr>
            <a:r>
              <a:rPr lang="en-US" sz="5133">
                <a:solidFill>
                  <a:srgbClr val="F14113"/>
                </a:solidFill>
                <a:latin typeface="PT Sans"/>
                <a:ea typeface="PT Sans"/>
                <a:cs typeface="PT Sans"/>
                <a:sym typeface="PT Sans"/>
              </a:rPr>
              <a:t>Unlock your true potential.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09618"/>
            <a:ext cx="18288000" cy="877384"/>
            <a:chOff x="0" y="0"/>
            <a:chExt cx="24384000" cy="11698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36" y="3112"/>
            <a:ext cx="18291930" cy="10283586"/>
            <a:chOff x="0" y="0"/>
            <a:chExt cx="24389240" cy="137114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9207" cy="13711428"/>
            </a:xfrm>
            <a:custGeom>
              <a:avLst/>
              <a:gdLst/>
              <a:ahLst/>
              <a:cxnLst/>
              <a:rect l="l" t="t" r="r" b="b"/>
              <a:pathLst>
                <a:path w="24389207" h="13711428">
                  <a:moveTo>
                    <a:pt x="0" y="0"/>
                  </a:moveTo>
                  <a:lnTo>
                    <a:pt x="24389207" y="0"/>
                  </a:lnTo>
                  <a:lnTo>
                    <a:pt x="24389207" y="13711428"/>
                  </a:lnTo>
                  <a:lnTo>
                    <a:pt x="0" y="13711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9333" y="3761079"/>
            <a:ext cx="9447844" cy="1889088"/>
            <a:chOff x="-1909" y="-1507616"/>
            <a:chExt cx="13011799" cy="26016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09890" cy="1094082"/>
            </a:xfrm>
            <a:custGeom>
              <a:avLst/>
              <a:gdLst/>
              <a:ahLst/>
              <a:cxnLst/>
              <a:rect l="l" t="t" r="r" b="b"/>
              <a:pathLst>
                <a:path w="13009890" h="1094082">
                  <a:moveTo>
                    <a:pt x="0" y="0"/>
                  </a:moveTo>
                  <a:lnTo>
                    <a:pt x="13009890" y="0"/>
                  </a:lnTo>
                  <a:lnTo>
                    <a:pt x="13009890" y="1094082"/>
                  </a:lnTo>
                  <a:lnTo>
                    <a:pt x="0" y="10940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909" y="-1507616"/>
              <a:ext cx="13009890" cy="1160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960"/>
                </a:lnSpc>
              </a:pPr>
              <a:r>
                <a:rPr lang="en-US" sz="3300" b="1" i="1" dirty="0">
                  <a:solidFill>
                    <a:srgbClr val="FFFFFF"/>
                  </a:solidFill>
                  <a:latin typeface="Carlito Bold Italics"/>
                  <a:ea typeface="Carlito Bold Italics"/>
                  <a:cs typeface="Carlito Bold Italics"/>
                  <a:sym typeface="Carlito Bold Italics"/>
                </a:rPr>
                <a:t>Michelle Hoskin </a:t>
              </a:r>
            </a:p>
            <a:p>
              <a:pPr algn="just">
                <a:lnSpc>
                  <a:spcPts val="900"/>
                </a:lnSpc>
              </a:pPr>
              <a:endParaRPr lang="en-US" sz="3300" b="1" i="1" dirty="0">
                <a:solidFill>
                  <a:srgbClr val="FFFFFF"/>
                </a:solidFill>
                <a:latin typeface="Carlito Bold Italics"/>
                <a:ea typeface="Carlito Bold Italics"/>
                <a:cs typeface="Carlito Bold Italics"/>
                <a:sym typeface="Carlito Bold Itali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5619540" y="2931175"/>
            <a:ext cx="1975089" cy="1417914"/>
          </a:xfrm>
          <a:custGeom>
            <a:avLst/>
            <a:gdLst/>
            <a:ahLst/>
            <a:cxnLst/>
            <a:rect l="l" t="t" r="r" b="b"/>
            <a:pathLst>
              <a:path w="1975089" h="1417914">
                <a:moveTo>
                  <a:pt x="0" y="0"/>
                </a:moveTo>
                <a:lnTo>
                  <a:pt x="1975089" y="0"/>
                </a:lnTo>
                <a:lnTo>
                  <a:pt x="1975089" y="1417914"/>
                </a:lnTo>
                <a:lnTo>
                  <a:pt x="0" y="1417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750719" y="2005069"/>
            <a:ext cx="14405740" cy="3270126"/>
            <a:chOff x="0" y="0"/>
            <a:chExt cx="19207654" cy="43601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07652" cy="4360168"/>
            </a:xfrm>
            <a:custGeom>
              <a:avLst/>
              <a:gdLst/>
              <a:ahLst/>
              <a:cxnLst/>
              <a:rect l="l" t="t" r="r" b="b"/>
              <a:pathLst>
                <a:path w="19207652" h="4360168">
                  <a:moveTo>
                    <a:pt x="0" y="0"/>
                  </a:moveTo>
                  <a:lnTo>
                    <a:pt x="19207652" y="0"/>
                  </a:lnTo>
                  <a:lnTo>
                    <a:pt x="19207652" y="4360168"/>
                  </a:lnTo>
                  <a:lnTo>
                    <a:pt x="0" y="4360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19207654" cy="45030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0501"/>
                </a:lnSpc>
              </a:pPr>
              <a:r>
                <a:rPr lang="en-US" sz="7501">
                  <a:solidFill>
                    <a:srgbClr val="FFFFFF"/>
                  </a:solidFill>
                  <a:latin typeface="Brittany"/>
                  <a:ea typeface="Brittany"/>
                  <a:cs typeface="Brittany"/>
                  <a:sym typeface="Brittany"/>
                </a:rPr>
                <a:t>Turning the ordinary into the extraordinary!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4131701" y="4506293"/>
            <a:ext cx="4575493" cy="1143873"/>
          </a:xfrm>
          <a:custGeom>
            <a:avLst/>
            <a:gdLst/>
            <a:ahLst/>
            <a:cxnLst/>
            <a:rect l="l" t="t" r="r" b="b"/>
            <a:pathLst>
              <a:path w="4575493" h="1143873">
                <a:moveTo>
                  <a:pt x="0" y="0"/>
                </a:moveTo>
                <a:lnTo>
                  <a:pt x="4575493" y="0"/>
                </a:lnTo>
                <a:lnTo>
                  <a:pt x="4575493" y="1143874"/>
                </a:lnTo>
                <a:lnTo>
                  <a:pt x="0" y="11438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50719" y="863982"/>
            <a:ext cx="15529312" cy="2281608"/>
            <a:chOff x="0" y="0"/>
            <a:chExt cx="20705749" cy="30421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705749" cy="3042144"/>
            </a:xfrm>
            <a:custGeom>
              <a:avLst/>
              <a:gdLst/>
              <a:ahLst/>
              <a:cxnLst/>
              <a:rect l="l" t="t" r="r" b="b"/>
              <a:pathLst>
                <a:path w="20705749" h="3042144">
                  <a:moveTo>
                    <a:pt x="0" y="0"/>
                  </a:moveTo>
                  <a:lnTo>
                    <a:pt x="20705749" y="0"/>
                  </a:lnTo>
                  <a:lnTo>
                    <a:pt x="20705749" y="3042144"/>
                  </a:lnTo>
                  <a:lnTo>
                    <a:pt x="0" y="30421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23825"/>
              <a:ext cx="20705749" cy="291831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837"/>
                </a:lnSpc>
              </a:pPr>
              <a:r>
                <a:rPr lang="en-US" sz="9300" dirty="0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Elevating Excellence™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35028" y="455417"/>
            <a:ext cx="2778775" cy="277877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3E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FFFFFF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SUPPORT YOUR TEAM!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335028" y="3386667"/>
            <a:ext cx="2778775" cy="277877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411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FFFFFF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DEVELOP YOUR LEADERS!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514015" y="455417"/>
            <a:ext cx="14539202" cy="8350371"/>
          </a:xfrm>
          <a:custGeom>
            <a:avLst/>
            <a:gdLst/>
            <a:ahLst/>
            <a:cxnLst/>
            <a:rect l="l" t="t" r="r" b="b"/>
            <a:pathLst>
              <a:path w="14539202" h="8350371">
                <a:moveTo>
                  <a:pt x="0" y="0"/>
                </a:moveTo>
                <a:lnTo>
                  <a:pt x="14539202" y="0"/>
                </a:lnTo>
                <a:lnTo>
                  <a:pt x="14539202" y="8350371"/>
                </a:lnTo>
                <a:lnTo>
                  <a:pt x="0" y="83503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0" y="9043187"/>
            <a:ext cx="19707784" cy="1023770"/>
          </a:xfrm>
          <a:custGeom>
            <a:avLst/>
            <a:gdLst/>
            <a:ahLst/>
            <a:cxnLst/>
            <a:rect l="l" t="t" r="r" b="b"/>
            <a:pathLst>
              <a:path w="19707784" h="1023770">
                <a:moveTo>
                  <a:pt x="0" y="0"/>
                </a:moveTo>
                <a:lnTo>
                  <a:pt x="19707784" y="0"/>
                </a:lnTo>
                <a:lnTo>
                  <a:pt x="19707784" y="1023770"/>
                </a:lnTo>
                <a:lnTo>
                  <a:pt x="0" y="1023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15335028" y="6317842"/>
            <a:ext cx="2778775" cy="277877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58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FFFFFF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ELEVATE YOUR BUSINESS!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618790" y="7194212"/>
            <a:ext cx="2460425" cy="2460425"/>
          </a:xfrm>
          <a:custGeom>
            <a:avLst/>
            <a:gdLst/>
            <a:ahLst/>
            <a:cxnLst/>
            <a:rect l="l" t="t" r="r" b="b"/>
            <a:pathLst>
              <a:path w="2460425" h="2460425">
                <a:moveTo>
                  <a:pt x="0" y="0"/>
                </a:moveTo>
                <a:lnTo>
                  <a:pt x="2460425" y="0"/>
                </a:lnTo>
                <a:lnTo>
                  <a:pt x="2460425" y="2460424"/>
                </a:lnTo>
                <a:lnTo>
                  <a:pt x="0" y="2460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3212779" y="8586755"/>
            <a:ext cx="4155961" cy="912864"/>
            <a:chOff x="0" y="0"/>
            <a:chExt cx="1086850" cy="2387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86850" cy="238729"/>
            </a:xfrm>
            <a:custGeom>
              <a:avLst/>
              <a:gdLst/>
              <a:ahLst/>
              <a:cxnLst/>
              <a:rect l="l" t="t" r="r" b="b"/>
              <a:pathLst>
                <a:path w="1086850" h="238729">
                  <a:moveTo>
                    <a:pt x="95005" y="0"/>
                  </a:moveTo>
                  <a:lnTo>
                    <a:pt x="991845" y="0"/>
                  </a:lnTo>
                  <a:cubicBezTo>
                    <a:pt x="1044315" y="0"/>
                    <a:pt x="1086850" y="42535"/>
                    <a:pt x="1086850" y="95005"/>
                  </a:cubicBezTo>
                  <a:lnTo>
                    <a:pt x="1086850" y="143723"/>
                  </a:lnTo>
                  <a:cubicBezTo>
                    <a:pt x="1086850" y="196193"/>
                    <a:pt x="1044315" y="238729"/>
                    <a:pt x="991845" y="238729"/>
                  </a:cubicBezTo>
                  <a:lnTo>
                    <a:pt x="95005" y="238729"/>
                  </a:lnTo>
                  <a:cubicBezTo>
                    <a:pt x="42535" y="238729"/>
                    <a:pt x="0" y="196193"/>
                    <a:pt x="0" y="143723"/>
                  </a:cubicBezTo>
                  <a:lnTo>
                    <a:pt x="0" y="95005"/>
                  </a:lnTo>
                  <a:cubicBezTo>
                    <a:pt x="0" y="42535"/>
                    <a:pt x="42535" y="0"/>
                    <a:pt x="95005" y="0"/>
                  </a:cubicBezTo>
                  <a:close/>
                </a:path>
              </a:pathLst>
            </a:custGeom>
            <a:solidFill>
              <a:srgbClr val="3E3E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1086850" cy="3054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Join your community!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290760" y="8753717"/>
            <a:ext cx="12725396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00"/>
              </a:lnSpc>
            </a:pPr>
            <a:r>
              <a:rPr lang="en-US" sz="400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Community . Connection . Collaboration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891261"/>
            <a:ext cx="18288000" cy="950016"/>
          </a:xfrm>
          <a:custGeom>
            <a:avLst/>
            <a:gdLst/>
            <a:ahLst/>
            <a:cxnLst/>
            <a:rect l="l" t="t" r="r" b="b"/>
            <a:pathLst>
              <a:path w="18288000" h="950016">
                <a:moveTo>
                  <a:pt x="0" y="0"/>
                </a:moveTo>
                <a:lnTo>
                  <a:pt x="18288000" y="0"/>
                </a:lnTo>
                <a:lnTo>
                  <a:pt x="18288000" y="950016"/>
                </a:lnTo>
                <a:lnTo>
                  <a:pt x="0" y="950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38982" y="1936683"/>
            <a:ext cx="4112932" cy="5832094"/>
          </a:xfrm>
          <a:custGeom>
            <a:avLst/>
            <a:gdLst/>
            <a:ahLst/>
            <a:cxnLst/>
            <a:rect l="l" t="t" r="r" b="b"/>
            <a:pathLst>
              <a:path w="4112932" h="5832094">
                <a:moveTo>
                  <a:pt x="0" y="0"/>
                </a:moveTo>
                <a:lnTo>
                  <a:pt x="4112932" y="0"/>
                </a:lnTo>
                <a:lnTo>
                  <a:pt x="4112932" y="5832093"/>
                </a:lnTo>
                <a:lnTo>
                  <a:pt x="0" y="5832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976513" y="1972575"/>
            <a:ext cx="4046195" cy="5796202"/>
          </a:xfrm>
          <a:custGeom>
            <a:avLst/>
            <a:gdLst/>
            <a:ahLst/>
            <a:cxnLst/>
            <a:rect l="l" t="t" r="r" b="b"/>
            <a:pathLst>
              <a:path w="4046195" h="5796202">
                <a:moveTo>
                  <a:pt x="0" y="0"/>
                </a:moveTo>
                <a:lnTo>
                  <a:pt x="4046194" y="0"/>
                </a:lnTo>
                <a:lnTo>
                  <a:pt x="4046194" y="5796201"/>
                </a:lnTo>
                <a:lnTo>
                  <a:pt x="0" y="579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251307" y="1972575"/>
            <a:ext cx="4044944" cy="5800717"/>
          </a:xfrm>
          <a:custGeom>
            <a:avLst/>
            <a:gdLst/>
            <a:ahLst/>
            <a:cxnLst/>
            <a:rect l="l" t="t" r="r" b="b"/>
            <a:pathLst>
              <a:path w="4044944" h="5800717">
                <a:moveTo>
                  <a:pt x="0" y="0"/>
                </a:moveTo>
                <a:lnTo>
                  <a:pt x="4044944" y="0"/>
                </a:lnTo>
                <a:lnTo>
                  <a:pt x="4044944" y="5800716"/>
                </a:lnTo>
                <a:lnTo>
                  <a:pt x="0" y="58007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524851" y="1936683"/>
            <a:ext cx="4054793" cy="5805223"/>
          </a:xfrm>
          <a:custGeom>
            <a:avLst/>
            <a:gdLst/>
            <a:ahLst/>
            <a:cxnLst/>
            <a:rect l="l" t="t" r="r" b="b"/>
            <a:pathLst>
              <a:path w="4054793" h="5805223">
                <a:moveTo>
                  <a:pt x="0" y="0"/>
                </a:moveTo>
                <a:lnTo>
                  <a:pt x="4054794" y="0"/>
                </a:lnTo>
                <a:lnTo>
                  <a:pt x="4054794" y="5805223"/>
                </a:lnTo>
                <a:lnTo>
                  <a:pt x="0" y="5805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5258979" y="8567757"/>
            <a:ext cx="12725396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00"/>
              </a:lnSpc>
            </a:pPr>
            <a:r>
              <a:rPr lang="en-US" sz="4000" b="1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Community . Connection . Collaboration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221553" y="440585"/>
            <a:ext cx="18801198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33"/>
              </a:lnSpc>
            </a:pPr>
            <a:r>
              <a:rPr lang="en-US" sz="6100" spc="-286">
                <a:solidFill>
                  <a:srgbClr val="3E3E4E"/>
                </a:solidFill>
                <a:latin typeface="Anton"/>
                <a:ea typeface="Anton"/>
                <a:cs typeface="Anton"/>
                <a:sym typeface="Anton"/>
              </a:rPr>
              <a:t>Approved Business and Operations Managers Programme 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928" y="-47685"/>
            <a:ext cx="18455486" cy="10375535"/>
            <a:chOff x="0" y="0"/>
            <a:chExt cx="24389237" cy="137114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9207" cy="13711428"/>
            </a:xfrm>
            <a:custGeom>
              <a:avLst/>
              <a:gdLst/>
              <a:ahLst/>
              <a:cxnLst/>
              <a:rect l="l" t="t" r="r" b="b"/>
              <a:pathLst>
                <a:path w="24389207" h="13711428">
                  <a:moveTo>
                    <a:pt x="0" y="0"/>
                  </a:moveTo>
                  <a:lnTo>
                    <a:pt x="24389207" y="0"/>
                  </a:lnTo>
                  <a:lnTo>
                    <a:pt x="24389207" y="13711428"/>
                  </a:lnTo>
                  <a:lnTo>
                    <a:pt x="0" y="13711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1638525"/>
            <a:ext cx="16578431" cy="7393102"/>
            <a:chOff x="0" y="0"/>
            <a:chExt cx="22104575" cy="98574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104575" cy="9857469"/>
            </a:xfrm>
            <a:custGeom>
              <a:avLst/>
              <a:gdLst/>
              <a:ahLst/>
              <a:cxnLst/>
              <a:rect l="l" t="t" r="r" b="b"/>
              <a:pathLst>
                <a:path w="22104575" h="9857469">
                  <a:moveTo>
                    <a:pt x="0" y="0"/>
                  </a:moveTo>
                  <a:lnTo>
                    <a:pt x="22104575" y="0"/>
                  </a:lnTo>
                  <a:lnTo>
                    <a:pt x="22104575" y="9857469"/>
                  </a:lnTo>
                  <a:lnTo>
                    <a:pt x="0" y="98574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2104575" cy="98574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40"/>
                </a:lnSpc>
              </a:pPr>
              <a:endParaRPr/>
            </a:p>
            <a:p>
              <a:pPr marL="690881" lvl="1" indent="-345440" algn="l">
                <a:lnSpc>
                  <a:spcPts val="3840"/>
                </a:lnSpc>
                <a:buFont typeface="Arial"/>
                <a:buChar char="•"/>
              </a:pPr>
              <a:r>
                <a:rPr lang="en-US" sz="3200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Identify and </a:t>
              </a:r>
              <a:r>
                <a:rPr lang="en-US" sz="3200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eliminate </a:t>
              </a:r>
              <a:r>
                <a:rPr lang="en-US" sz="3200" u="none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operational complexities </a:t>
              </a:r>
              <a:r>
                <a:rPr lang="en-US" sz="3200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to create simpler, more effective ways of working.</a:t>
              </a:r>
            </a:p>
            <a:p>
              <a:pPr algn="l">
                <a:lnSpc>
                  <a:spcPts val="3840"/>
                </a:lnSpc>
              </a:pPr>
              <a:endParaRPr lang="en-US" sz="3200" spc="-124">
                <a:solidFill>
                  <a:srgbClr val="3E3E4E"/>
                </a:solidFill>
                <a:latin typeface="Antic"/>
                <a:ea typeface="Antic"/>
                <a:cs typeface="Antic"/>
                <a:sym typeface="Antic"/>
              </a:endParaRPr>
            </a:p>
            <a:p>
              <a:pPr marL="690881" lvl="1" indent="-345440" algn="l">
                <a:lnSpc>
                  <a:spcPts val="3840"/>
                </a:lnSpc>
                <a:buFont typeface="Arial"/>
                <a:buChar char="•"/>
              </a:pPr>
              <a:r>
                <a:rPr lang="en-US" sz="3200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Understand how </a:t>
              </a:r>
              <a:r>
                <a:rPr lang="en-US" sz="3200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beliefs, trust, and authenticity </a:t>
              </a:r>
              <a:r>
                <a:rPr lang="en-US" sz="3200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shape team culture, performance, and leadership impact.</a:t>
              </a:r>
            </a:p>
            <a:p>
              <a:pPr algn="l">
                <a:lnSpc>
                  <a:spcPts val="3840"/>
                </a:lnSpc>
              </a:pPr>
              <a:endParaRPr lang="en-US" sz="3200" spc="-124">
                <a:solidFill>
                  <a:srgbClr val="3E3E4E"/>
                </a:solidFill>
                <a:latin typeface="Antic"/>
                <a:ea typeface="Antic"/>
                <a:cs typeface="Antic"/>
                <a:sym typeface="Antic"/>
              </a:endParaRPr>
            </a:p>
            <a:p>
              <a:pPr marL="690881" lvl="1" indent="-345440" algn="l">
                <a:lnSpc>
                  <a:spcPts val="3840"/>
                </a:lnSpc>
                <a:buFont typeface="Arial"/>
                <a:buChar char="•"/>
              </a:pPr>
              <a:r>
                <a:rPr lang="en-US" sz="3200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Apply the </a:t>
              </a:r>
              <a:r>
                <a:rPr lang="en-US" sz="3200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6 Human Needs</a:t>
              </a:r>
              <a:r>
                <a:rPr lang="en-US" sz="3200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 </a:t>
              </a:r>
              <a:r>
                <a:rPr lang="en-US" sz="3200" u="none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f</a:t>
              </a:r>
              <a:r>
                <a:rPr lang="en-US" sz="3200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ramework to build stronger, more connected, and motivated teams.</a:t>
              </a:r>
            </a:p>
            <a:p>
              <a:pPr algn="l">
                <a:lnSpc>
                  <a:spcPts val="3840"/>
                </a:lnSpc>
              </a:pPr>
              <a:endParaRPr lang="en-US" sz="3200" spc="-124">
                <a:solidFill>
                  <a:srgbClr val="3E3E4E"/>
                </a:solidFill>
                <a:latin typeface="Antic"/>
                <a:ea typeface="Antic"/>
                <a:cs typeface="Antic"/>
                <a:sym typeface="Antic"/>
              </a:endParaRPr>
            </a:p>
            <a:p>
              <a:pPr marL="690881" lvl="1" indent="-345440" algn="l">
                <a:lnSpc>
                  <a:spcPts val="3840"/>
                </a:lnSpc>
                <a:buFont typeface="Arial"/>
                <a:buChar char="•"/>
              </a:pPr>
              <a:r>
                <a:rPr lang="en-US" sz="3200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Adopt the concept of ‘</a:t>
              </a:r>
              <a:r>
                <a:rPr lang="en-US" sz="3200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Te</a:t>
              </a:r>
              <a:r>
                <a:rPr lang="en-US" sz="3200" u="none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a</a:t>
              </a:r>
              <a:r>
                <a:rPr lang="en-US" sz="3200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msh</a:t>
              </a:r>
              <a:r>
                <a:rPr lang="en-US" sz="3200" u="none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i</a:t>
              </a:r>
              <a:r>
                <a:rPr lang="en-US" sz="3200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p</a:t>
              </a:r>
              <a:r>
                <a:rPr lang="en-US" sz="3200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’ as the foundation for sustainable collaboration and success.</a:t>
              </a:r>
            </a:p>
            <a:p>
              <a:pPr algn="l">
                <a:lnSpc>
                  <a:spcPts val="3840"/>
                </a:lnSpc>
              </a:pPr>
              <a:endParaRPr lang="en-US" sz="3200" spc="-124">
                <a:solidFill>
                  <a:srgbClr val="3E3E4E"/>
                </a:solidFill>
                <a:latin typeface="Antic"/>
                <a:ea typeface="Antic"/>
                <a:cs typeface="Antic"/>
                <a:sym typeface="Antic"/>
              </a:endParaRPr>
            </a:p>
            <a:p>
              <a:pPr marL="690881" lvl="1" indent="-345440" algn="l">
                <a:lnSpc>
                  <a:spcPts val="3840"/>
                </a:lnSpc>
                <a:buFont typeface="Arial"/>
                <a:buChar char="•"/>
              </a:pPr>
              <a:r>
                <a:rPr lang="en-US" sz="3200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Explore and implement </a:t>
              </a:r>
              <a:r>
                <a:rPr lang="en-US" sz="3200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The 5 Key Elem</a:t>
              </a:r>
              <a:r>
                <a:rPr lang="en-US" sz="3200" u="none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e</a:t>
              </a:r>
              <a:r>
                <a:rPr lang="en-US" sz="3200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nts of</a:t>
              </a:r>
              <a:r>
                <a:rPr lang="en-US" sz="3200" u="none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 Excellence™</a:t>
              </a:r>
              <a:r>
                <a:rPr lang="en-US" sz="3200" u="none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 as a focused</a:t>
              </a:r>
              <a:r>
                <a:rPr lang="en-US" sz="3200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 framework for operational growth.</a:t>
              </a:r>
            </a:p>
            <a:p>
              <a:pPr algn="l">
                <a:lnSpc>
                  <a:spcPts val="3840"/>
                </a:lnSpc>
              </a:pPr>
              <a:endParaRPr lang="en-US" sz="3200" spc="-124">
                <a:solidFill>
                  <a:srgbClr val="3E3E4E"/>
                </a:solidFill>
                <a:latin typeface="Antic"/>
                <a:ea typeface="Antic"/>
                <a:cs typeface="Antic"/>
                <a:sym typeface="Antic"/>
              </a:endParaRPr>
            </a:p>
            <a:p>
              <a:pPr marL="690881" lvl="1" indent="-345440" algn="l">
                <a:lnSpc>
                  <a:spcPts val="3840"/>
                </a:lnSpc>
                <a:buFont typeface="Arial"/>
                <a:buChar char="•"/>
              </a:pPr>
              <a:r>
                <a:rPr lang="en-US" sz="3200" spc="-126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Gain insig</a:t>
              </a:r>
              <a:r>
                <a:rPr lang="en-US" sz="3200" u="none" spc="-126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ht into w</a:t>
              </a:r>
              <a:r>
                <a:rPr lang="en-US" sz="3200" spc="-126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hat’s really going on in your business and feel inspired to </a:t>
              </a:r>
              <a:r>
                <a:rPr lang="en-US" sz="3200" spc="-126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take confident, next-step actions.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26662" y="332416"/>
            <a:ext cx="8933562" cy="1903541"/>
            <a:chOff x="0" y="0"/>
            <a:chExt cx="11911416" cy="25380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911416" cy="2538055"/>
            </a:xfrm>
            <a:custGeom>
              <a:avLst/>
              <a:gdLst/>
              <a:ahLst/>
              <a:cxnLst/>
              <a:rect l="l" t="t" r="r" b="b"/>
              <a:pathLst>
                <a:path w="11911416" h="2538055">
                  <a:moveTo>
                    <a:pt x="0" y="0"/>
                  </a:moveTo>
                  <a:lnTo>
                    <a:pt x="11911416" y="0"/>
                  </a:lnTo>
                  <a:lnTo>
                    <a:pt x="11911416" y="2538055"/>
                  </a:lnTo>
                  <a:lnTo>
                    <a:pt x="0" y="25380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1911416" cy="25380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313"/>
                </a:lnSpc>
              </a:pPr>
              <a:r>
                <a:rPr lang="en-US" sz="7761" spc="-309">
                  <a:solidFill>
                    <a:srgbClr val="02305F"/>
                  </a:solidFill>
                  <a:latin typeface="Anton"/>
                  <a:ea typeface="Anton"/>
                  <a:cs typeface="Anton"/>
                  <a:sym typeface="Anton"/>
                </a:rPr>
                <a:t>Learning Outcomes</a:t>
              </a: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0" y="9343840"/>
            <a:ext cx="18288000" cy="877384"/>
            <a:chOff x="0" y="0"/>
            <a:chExt cx="24384000" cy="11698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560752" y="9000827"/>
            <a:ext cx="9529794" cy="373014"/>
            <a:chOff x="0" y="0"/>
            <a:chExt cx="15726210" cy="6155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6211" cy="615554"/>
            </a:xfrm>
            <a:custGeom>
              <a:avLst/>
              <a:gdLst/>
              <a:ahLst/>
              <a:cxnLst/>
              <a:rect l="l" t="t" r="r" b="b"/>
              <a:pathLst>
                <a:path w="15726211" h="615554">
                  <a:moveTo>
                    <a:pt x="0" y="0"/>
                  </a:moveTo>
                  <a:lnTo>
                    <a:pt x="15726211" y="0"/>
                  </a:lnTo>
                  <a:lnTo>
                    <a:pt x="15726211" y="615554"/>
                  </a:lnTo>
                  <a:lnTo>
                    <a:pt x="0" y="615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15726210" cy="62507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 spc="-58">
                  <a:solidFill>
                    <a:srgbClr val="282837"/>
                  </a:solidFill>
                  <a:latin typeface="Anton"/>
                  <a:ea typeface="Anton"/>
                  <a:cs typeface="Anton"/>
                  <a:sym typeface="Anton"/>
                </a:rPr>
                <a:t>© Standards International Ltd 2025. All rights reserved. Standards International, WOWW! and The Paraplanner Standard are all trademarks.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09618"/>
            <a:ext cx="18288000" cy="877384"/>
            <a:chOff x="0" y="0"/>
            <a:chExt cx="24384000" cy="11698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36" y="3112"/>
            <a:ext cx="18291930" cy="10283586"/>
            <a:chOff x="0" y="0"/>
            <a:chExt cx="24389240" cy="137114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9207" cy="13711428"/>
            </a:xfrm>
            <a:custGeom>
              <a:avLst/>
              <a:gdLst/>
              <a:ahLst/>
              <a:cxnLst/>
              <a:rect l="l" t="t" r="r" b="b"/>
              <a:pathLst>
                <a:path w="24389207" h="13711428">
                  <a:moveTo>
                    <a:pt x="0" y="0"/>
                  </a:moveTo>
                  <a:lnTo>
                    <a:pt x="24389207" y="0"/>
                  </a:lnTo>
                  <a:lnTo>
                    <a:pt x="24389207" y="13711428"/>
                  </a:lnTo>
                  <a:lnTo>
                    <a:pt x="0" y="13711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59998" y="3602413"/>
            <a:ext cx="12921501" cy="784538"/>
            <a:chOff x="0" y="0"/>
            <a:chExt cx="17228668" cy="10460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228693" cy="1046094"/>
            </a:xfrm>
            <a:custGeom>
              <a:avLst/>
              <a:gdLst/>
              <a:ahLst/>
              <a:cxnLst/>
              <a:rect l="l" t="t" r="r" b="b"/>
              <a:pathLst>
                <a:path w="17228693" h="1046094">
                  <a:moveTo>
                    <a:pt x="0" y="0"/>
                  </a:moveTo>
                  <a:lnTo>
                    <a:pt x="17228693" y="0"/>
                  </a:lnTo>
                  <a:lnTo>
                    <a:pt x="17228693" y="1046094"/>
                  </a:lnTo>
                  <a:lnTo>
                    <a:pt x="0" y="1046094"/>
                  </a:lnTo>
                  <a:close/>
                </a:path>
              </a:pathLst>
            </a:custGeom>
            <a:solidFill>
              <a:srgbClr val="F1411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70025" y="2095500"/>
            <a:ext cx="5891497" cy="2761079"/>
            <a:chOff x="0" y="0"/>
            <a:chExt cx="7725425" cy="36205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25425" cy="3620559"/>
            </a:xfrm>
            <a:custGeom>
              <a:avLst/>
              <a:gdLst/>
              <a:ahLst/>
              <a:cxnLst/>
              <a:rect l="l" t="t" r="r" b="b"/>
              <a:pathLst>
                <a:path w="7725425" h="3620559">
                  <a:moveTo>
                    <a:pt x="0" y="0"/>
                  </a:moveTo>
                  <a:lnTo>
                    <a:pt x="7725425" y="0"/>
                  </a:lnTo>
                  <a:lnTo>
                    <a:pt x="7725425" y="3620559"/>
                  </a:lnTo>
                  <a:lnTo>
                    <a:pt x="0" y="36205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57175"/>
              <a:ext cx="7725425" cy="33633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0803"/>
                </a:lnSpc>
              </a:pPr>
              <a:r>
                <a:rPr lang="en-US" sz="11249" spc="9" dirty="0">
                  <a:solidFill>
                    <a:srgbClr val="F8F8F8"/>
                  </a:solidFill>
                  <a:latin typeface="Anton"/>
                  <a:ea typeface="Anton"/>
                  <a:cs typeface="Anton"/>
                  <a:sym typeface="Anton"/>
                </a:rPr>
                <a:t>THANK YOU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928" y="-47685"/>
            <a:ext cx="18455486" cy="10375535"/>
            <a:chOff x="0" y="0"/>
            <a:chExt cx="24389237" cy="137114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9207" cy="13711428"/>
            </a:xfrm>
            <a:custGeom>
              <a:avLst/>
              <a:gdLst/>
              <a:ahLst/>
              <a:cxnLst/>
              <a:rect l="l" t="t" r="r" b="b"/>
              <a:pathLst>
                <a:path w="24389207" h="13711428">
                  <a:moveTo>
                    <a:pt x="0" y="0"/>
                  </a:moveTo>
                  <a:lnTo>
                    <a:pt x="24389207" y="0"/>
                  </a:lnTo>
                  <a:lnTo>
                    <a:pt x="24389207" y="13711428"/>
                  </a:lnTo>
                  <a:lnTo>
                    <a:pt x="0" y="13711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1638525"/>
            <a:ext cx="16578431" cy="7393102"/>
            <a:chOff x="0" y="0"/>
            <a:chExt cx="22104575" cy="98574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104575" cy="9857469"/>
            </a:xfrm>
            <a:custGeom>
              <a:avLst/>
              <a:gdLst/>
              <a:ahLst/>
              <a:cxnLst/>
              <a:rect l="l" t="t" r="r" b="b"/>
              <a:pathLst>
                <a:path w="22104575" h="9857469">
                  <a:moveTo>
                    <a:pt x="0" y="0"/>
                  </a:moveTo>
                  <a:lnTo>
                    <a:pt x="22104575" y="0"/>
                  </a:lnTo>
                  <a:lnTo>
                    <a:pt x="22104575" y="9857469"/>
                  </a:lnTo>
                  <a:lnTo>
                    <a:pt x="0" y="98574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2104575" cy="98574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40"/>
                </a:lnSpc>
              </a:pPr>
              <a:endParaRPr dirty="0"/>
            </a:p>
            <a:p>
              <a:pPr marL="690881" lvl="1" indent="-345440" algn="l">
                <a:lnSpc>
                  <a:spcPts val="3840"/>
                </a:lnSpc>
                <a:buFont typeface="Arial"/>
                <a:buChar char="•"/>
              </a:pPr>
              <a:r>
                <a:rPr lang="en-US" sz="3200" spc="-124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Identify and </a:t>
              </a:r>
              <a:r>
                <a:rPr lang="en-US" sz="3200" spc="-124" dirty="0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eliminate </a:t>
              </a:r>
              <a:r>
                <a:rPr lang="en-US" sz="3200" u="none" spc="-124" dirty="0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operational complexities </a:t>
              </a:r>
              <a:r>
                <a:rPr lang="en-US" sz="3200" spc="-124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to create simpler, more effective ways of working.</a:t>
              </a:r>
            </a:p>
            <a:p>
              <a:pPr algn="l">
                <a:lnSpc>
                  <a:spcPts val="3840"/>
                </a:lnSpc>
              </a:pPr>
              <a:endParaRPr lang="en-US" sz="3200" spc="-124" dirty="0">
                <a:solidFill>
                  <a:srgbClr val="3E3E4E"/>
                </a:solidFill>
                <a:latin typeface="Antic"/>
                <a:ea typeface="Antic"/>
                <a:cs typeface="Antic"/>
                <a:sym typeface="Antic"/>
              </a:endParaRPr>
            </a:p>
            <a:p>
              <a:pPr marL="690881" lvl="1" indent="-345440" algn="l">
                <a:lnSpc>
                  <a:spcPts val="3840"/>
                </a:lnSpc>
                <a:buFont typeface="Arial"/>
                <a:buChar char="•"/>
              </a:pPr>
              <a:r>
                <a:rPr lang="en-US" sz="3200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Understand how </a:t>
              </a:r>
              <a:r>
                <a:rPr lang="en-US" sz="3200" spc="-124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beliefs, trust, and authenticity </a:t>
              </a:r>
              <a:r>
                <a:rPr lang="en-US" sz="3200" spc="-124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shape team culture, performance, and leadership impact.</a:t>
              </a:r>
            </a:p>
            <a:p>
              <a:pPr algn="l">
                <a:lnSpc>
                  <a:spcPts val="3840"/>
                </a:lnSpc>
              </a:pPr>
              <a:endParaRPr lang="en-US" sz="3200" spc="-124" dirty="0">
                <a:solidFill>
                  <a:srgbClr val="3E3E4E"/>
                </a:solidFill>
                <a:latin typeface="Antic"/>
                <a:ea typeface="Antic"/>
                <a:cs typeface="Antic"/>
                <a:sym typeface="Antic"/>
              </a:endParaRPr>
            </a:p>
            <a:p>
              <a:pPr marL="690881" lvl="1" indent="-345440" algn="l">
                <a:lnSpc>
                  <a:spcPts val="3840"/>
                </a:lnSpc>
                <a:buFont typeface="Arial"/>
                <a:buChar char="•"/>
              </a:pPr>
              <a:r>
                <a:rPr lang="en-US" sz="3200" spc="-124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Apply the </a:t>
              </a:r>
              <a:r>
                <a:rPr lang="en-US" sz="3200" spc="-124" dirty="0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6 Human Needs</a:t>
              </a:r>
              <a:r>
                <a:rPr lang="en-US" sz="3200" spc="-124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 </a:t>
              </a:r>
              <a:r>
                <a:rPr lang="en-US" sz="3200" u="none" spc="-124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f</a:t>
              </a:r>
              <a:r>
                <a:rPr lang="en-US" sz="3200" spc="-124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ramework to build stronger, more connected, and motivated teams.</a:t>
              </a:r>
            </a:p>
            <a:p>
              <a:pPr algn="l">
                <a:lnSpc>
                  <a:spcPts val="3840"/>
                </a:lnSpc>
              </a:pPr>
              <a:endParaRPr lang="en-US" sz="3200" spc="-124" dirty="0">
                <a:solidFill>
                  <a:srgbClr val="3E3E4E"/>
                </a:solidFill>
                <a:latin typeface="Antic"/>
                <a:ea typeface="Antic"/>
                <a:cs typeface="Antic"/>
                <a:sym typeface="Antic"/>
              </a:endParaRPr>
            </a:p>
            <a:p>
              <a:pPr marL="690881" lvl="1" indent="-345440" algn="l">
                <a:lnSpc>
                  <a:spcPts val="3840"/>
                </a:lnSpc>
                <a:buFont typeface="Arial"/>
                <a:buChar char="•"/>
              </a:pPr>
              <a:r>
                <a:rPr lang="en-US" sz="3200" spc="-124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Adopt the concept of ‘</a:t>
              </a:r>
              <a:r>
                <a:rPr lang="en-US" sz="3200" spc="-124" dirty="0" err="1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Te</a:t>
              </a:r>
              <a:r>
                <a:rPr lang="en-US" sz="3200" u="none" spc="-124" dirty="0" err="1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a</a:t>
              </a:r>
              <a:r>
                <a:rPr lang="en-US" sz="3200" spc="-124" dirty="0" err="1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msh</a:t>
              </a:r>
              <a:r>
                <a:rPr lang="en-US" sz="3200" u="none" spc="-124" dirty="0" err="1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i</a:t>
              </a:r>
              <a:r>
                <a:rPr lang="en-US" sz="3200" spc="-124" dirty="0" err="1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p</a:t>
              </a:r>
              <a:r>
                <a:rPr lang="en-US" sz="3200" spc="-124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’ as the foundation for sustainable collaboration and success.</a:t>
              </a:r>
            </a:p>
            <a:p>
              <a:pPr algn="l">
                <a:lnSpc>
                  <a:spcPts val="3840"/>
                </a:lnSpc>
              </a:pPr>
              <a:endParaRPr lang="en-US" sz="3200" spc="-124" dirty="0">
                <a:solidFill>
                  <a:srgbClr val="3E3E4E"/>
                </a:solidFill>
                <a:latin typeface="Antic"/>
                <a:ea typeface="Antic"/>
                <a:cs typeface="Antic"/>
                <a:sym typeface="Antic"/>
              </a:endParaRPr>
            </a:p>
            <a:p>
              <a:pPr marL="690881" lvl="1" indent="-345440" algn="l">
                <a:lnSpc>
                  <a:spcPts val="3840"/>
                </a:lnSpc>
                <a:buFont typeface="Arial"/>
                <a:buChar char="•"/>
              </a:pPr>
              <a:r>
                <a:rPr lang="en-US" sz="3200" spc="-124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Explore and implement </a:t>
              </a:r>
              <a:r>
                <a:rPr lang="en-US" sz="3200" spc="-124" dirty="0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The 5 Key Elem</a:t>
              </a:r>
              <a:r>
                <a:rPr lang="en-US" sz="3200" u="none" spc="-124" dirty="0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e</a:t>
              </a:r>
              <a:r>
                <a:rPr lang="en-US" sz="3200" spc="-124" dirty="0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nts of</a:t>
              </a:r>
              <a:r>
                <a:rPr lang="en-US" sz="3200" u="none" spc="-124" dirty="0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 Excellence™</a:t>
              </a:r>
              <a:r>
                <a:rPr lang="en-US" sz="3200" u="none" spc="-124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 as a focused</a:t>
              </a:r>
              <a:r>
                <a:rPr lang="en-US" sz="3200" spc="-124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 framework for operational growth.</a:t>
              </a:r>
            </a:p>
            <a:p>
              <a:pPr algn="l">
                <a:lnSpc>
                  <a:spcPts val="3840"/>
                </a:lnSpc>
              </a:pPr>
              <a:endParaRPr lang="en-US" sz="3200" spc="-124" dirty="0">
                <a:solidFill>
                  <a:srgbClr val="3E3E4E"/>
                </a:solidFill>
                <a:latin typeface="Antic"/>
                <a:ea typeface="Antic"/>
                <a:cs typeface="Antic"/>
                <a:sym typeface="Antic"/>
              </a:endParaRPr>
            </a:p>
            <a:p>
              <a:pPr marL="690881" lvl="1" indent="-345440" algn="l">
                <a:lnSpc>
                  <a:spcPts val="3840"/>
                </a:lnSpc>
                <a:buFont typeface="Arial"/>
                <a:buChar char="•"/>
              </a:pPr>
              <a:r>
                <a:rPr lang="en-US" sz="3200" spc="-126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Gain insig</a:t>
              </a:r>
              <a:r>
                <a:rPr lang="en-US" sz="3200" u="none" spc="-126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ht into w</a:t>
              </a:r>
              <a:r>
                <a:rPr lang="en-US" sz="3200" spc="-126" dirty="0">
                  <a:solidFill>
                    <a:srgbClr val="3E3E4E"/>
                  </a:solidFill>
                  <a:latin typeface="Antic"/>
                  <a:ea typeface="Antic"/>
                  <a:cs typeface="Antic"/>
                  <a:sym typeface="Antic"/>
                </a:rPr>
                <a:t>hat’s really going on in your business and feel inspired to </a:t>
              </a:r>
              <a:r>
                <a:rPr lang="en-US" sz="3200" spc="-126" dirty="0">
                  <a:solidFill>
                    <a:srgbClr val="3E3E4E"/>
                  </a:solidFill>
                  <a:latin typeface="Antic Bold"/>
                  <a:ea typeface="Antic Bold"/>
                  <a:cs typeface="Antic Bold"/>
                  <a:sym typeface="Antic Bold"/>
                </a:rPr>
                <a:t>take confident, next-step actions.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26662" y="332416"/>
            <a:ext cx="8933562" cy="1903541"/>
            <a:chOff x="0" y="0"/>
            <a:chExt cx="11911416" cy="25380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911416" cy="2538055"/>
            </a:xfrm>
            <a:custGeom>
              <a:avLst/>
              <a:gdLst/>
              <a:ahLst/>
              <a:cxnLst/>
              <a:rect l="l" t="t" r="r" b="b"/>
              <a:pathLst>
                <a:path w="11911416" h="2538055">
                  <a:moveTo>
                    <a:pt x="0" y="0"/>
                  </a:moveTo>
                  <a:lnTo>
                    <a:pt x="11911416" y="0"/>
                  </a:lnTo>
                  <a:lnTo>
                    <a:pt x="11911416" y="2538055"/>
                  </a:lnTo>
                  <a:lnTo>
                    <a:pt x="0" y="25380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1911416" cy="25380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313"/>
                </a:lnSpc>
              </a:pPr>
              <a:r>
                <a:rPr lang="en-US" sz="7761" spc="-309" dirty="0">
                  <a:solidFill>
                    <a:srgbClr val="02305F"/>
                  </a:solidFill>
                  <a:latin typeface="Anton"/>
                  <a:ea typeface="Anton"/>
                  <a:cs typeface="Anton"/>
                  <a:sym typeface="Anton"/>
                </a:rPr>
                <a:t>Learning Outcomes</a:t>
              </a: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0" y="9343840"/>
            <a:ext cx="18288000" cy="877384"/>
            <a:chOff x="0" y="0"/>
            <a:chExt cx="24384000" cy="11698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560752" y="9000827"/>
            <a:ext cx="9529794" cy="373014"/>
            <a:chOff x="0" y="0"/>
            <a:chExt cx="15726210" cy="6155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6211" cy="615554"/>
            </a:xfrm>
            <a:custGeom>
              <a:avLst/>
              <a:gdLst/>
              <a:ahLst/>
              <a:cxnLst/>
              <a:rect l="l" t="t" r="r" b="b"/>
              <a:pathLst>
                <a:path w="15726211" h="615554">
                  <a:moveTo>
                    <a:pt x="0" y="0"/>
                  </a:moveTo>
                  <a:lnTo>
                    <a:pt x="15726211" y="0"/>
                  </a:lnTo>
                  <a:lnTo>
                    <a:pt x="15726211" y="615554"/>
                  </a:lnTo>
                  <a:lnTo>
                    <a:pt x="0" y="6155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15726210" cy="62507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 spc="-58">
                  <a:solidFill>
                    <a:srgbClr val="282837"/>
                  </a:solidFill>
                  <a:latin typeface="Anton"/>
                  <a:ea typeface="Anton"/>
                  <a:cs typeface="Anton"/>
                  <a:sym typeface="Anton"/>
                </a:rPr>
                <a:t>© Standards International Ltd 2025. All rights reserved. Standards International, WOWW! and The Paraplanner Standard are all trademarks.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09618"/>
            <a:ext cx="18288000" cy="877384"/>
            <a:chOff x="0" y="0"/>
            <a:chExt cx="24384000" cy="11698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928" y="44266"/>
            <a:ext cx="18291928" cy="10283584"/>
            <a:chOff x="0" y="0"/>
            <a:chExt cx="24389237" cy="137114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9207" cy="13711428"/>
            </a:xfrm>
            <a:custGeom>
              <a:avLst/>
              <a:gdLst/>
              <a:ahLst/>
              <a:cxnLst/>
              <a:rect l="l" t="t" r="r" b="b"/>
              <a:pathLst>
                <a:path w="24389207" h="13711428">
                  <a:moveTo>
                    <a:pt x="0" y="0"/>
                  </a:moveTo>
                  <a:lnTo>
                    <a:pt x="24389207" y="0"/>
                  </a:lnTo>
                  <a:lnTo>
                    <a:pt x="24389207" y="13711428"/>
                  </a:lnTo>
                  <a:lnTo>
                    <a:pt x="0" y="13711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438400" y="2503933"/>
            <a:ext cx="10203542" cy="3415276"/>
            <a:chOff x="0" y="0"/>
            <a:chExt cx="13604723" cy="45537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604723" cy="4553702"/>
            </a:xfrm>
            <a:custGeom>
              <a:avLst/>
              <a:gdLst/>
              <a:ahLst/>
              <a:cxnLst/>
              <a:rect l="l" t="t" r="r" b="b"/>
              <a:pathLst>
                <a:path w="13604723" h="4553702">
                  <a:moveTo>
                    <a:pt x="0" y="0"/>
                  </a:moveTo>
                  <a:lnTo>
                    <a:pt x="13604723" y="0"/>
                  </a:lnTo>
                  <a:lnTo>
                    <a:pt x="13604723" y="4553702"/>
                  </a:lnTo>
                  <a:lnTo>
                    <a:pt x="0" y="45537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28625"/>
              <a:ext cx="13604723" cy="4125076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10332"/>
                </a:lnSpc>
              </a:pPr>
              <a:r>
                <a:rPr lang="en-US" sz="12398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Understand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52138" y="6304424"/>
            <a:ext cx="8191862" cy="1301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3"/>
              </a:lnSpc>
            </a:pPr>
            <a:r>
              <a:rPr lang="en-US" sz="11379">
                <a:solidFill>
                  <a:srgbClr val="FFFFFF"/>
                </a:solidFill>
                <a:latin typeface="Brittany"/>
                <a:ea typeface="Brittany"/>
                <a:cs typeface="Brittany"/>
                <a:sym typeface="Brittany"/>
              </a:rPr>
              <a:t>the real gaps!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0174" y="2018156"/>
            <a:ext cx="8191862" cy="1301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3"/>
              </a:lnSpc>
            </a:pPr>
            <a:r>
              <a:rPr lang="en-US" sz="11379">
                <a:solidFill>
                  <a:srgbClr val="FFFFFF"/>
                </a:solidFill>
                <a:latin typeface="Brittany"/>
                <a:ea typeface="Brittany"/>
                <a:cs typeface="Brittany"/>
                <a:sym typeface="Brittany"/>
              </a:rPr>
              <a:t>Help you to...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9600" y="0"/>
            <a:ext cx="20086816" cy="11273726"/>
          </a:xfrm>
          <a:custGeom>
            <a:avLst/>
            <a:gdLst/>
            <a:ahLst/>
            <a:cxnLst/>
            <a:rect l="l" t="t" r="r" b="b"/>
            <a:pathLst>
              <a:path w="20086816" h="11273726">
                <a:moveTo>
                  <a:pt x="0" y="0"/>
                </a:moveTo>
                <a:lnTo>
                  <a:pt x="20086816" y="0"/>
                </a:lnTo>
                <a:lnTo>
                  <a:pt x="20086816" y="11273725"/>
                </a:lnTo>
                <a:lnTo>
                  <a:pt x="0" y="11273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37" t="-38148" r="-6057" b="-574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4191000" y="495300"/>
            <a:ext cx="12609762" cy="7168300"/>
            <a:chOff x="-33252" y="0"/>
            <a:chExt cx="16813017" cy="95577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79765" cy="8181086"/>
            </a:xfrm>
            <a:custGeom>
              <a:avLst/>
              <a:gdLst/>
              <a:ahLst/>
              <a:cxnLst/>
              <a:rect l="l" t="t" r="r" b="b"/>
              <a:pathLst>
                <a:path w="16779765" h="8181086">
                  <a:moveTo>
                    <a:pt x="0" y="0"/>
                  </a:moveTo>
                  <a:lnTo>
                    <a:pt x="16779765" y="0"/>
                  </a:lnTo>
                  <a:lnTo>
                    <a:pt x="16779765" y="8181086"/>
                  </a:lnTo>
                  <a:lnTo>
                    <a:pt x="0" y="81810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3252" y="1376648"/>
              <a:ext cx="16779766" cy="818108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12821"/>
                </a:lnSpc>
              </a:pPr>
              <a:r>
                <a:rPr lang="en-US" sz="10685" i="1" spc="-424" dirty="0">
                  <a:solidFill>
                    <a:srgbClr val="FFFFFF"/>
                  </a:solidFill>
                  <a:latin typeface="Anton Italics"/>
                  <a:ea typeface="Anton Italics"/>
                  <a:cs typeface="Anton Italics"/>
                  <a:sym typeface="Anton Italics"/>
                </a:rPr>
                <a:t>Change is never a matter of ability; it's always a matter of motivation!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05680" y="5787931"/>
            <a:ext cx="3096070" cy="1122202"/>
            <a:chOff x="0" y="0"/>
            <a:chExt cx="4128094" cy="14962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28094" cy="636743"/>
            </a:xfrm>
            <a:custGeom>
              <a:avLst/>
              <a:gdLst/>
              <a:ahLst/>
              <a:cxnLst/>
              <a:rect l="l" t="t" r="r" b="b"/>
              <a:pathLst>
                <a:path w="4128094" h="636743">
                  <a:moveTo>
                    <a:pt x="0" y="0"/>
                  </a:moveTo>
                  <a:lnTo>
                    <a:pt x="4128094" y="0"/>
                  </a:lnTo>
                  <a:lnTo>
                    <a:pt x="4128094" y="636743"/>
                  </a:lnTo>
                  <a:lnTo>
                    <a:pt x="0" y="6367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4278"/>
              <a:ext cx="4128094" cy="73199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576"/>
                </a:lnSpc>
              </a:pPr>
              <a:r>
                <a:rPr lang="en-US" sz="2554" dirty="0">
                  <a:solidFill>
                    <a:srgbClr val="FFFFFF"/>
                  </a:solidFill>
                  <a:latin typeface="Carlito"/>
                  <a:ea typeface="Carlito"/>
                  <a:cs typeface="Carlito"/>
                  <a:sym typeface="Carlito"/>
                </a:rPr>
                <a:t>Tony Robbins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0" y="9343840"/>
            <a:ext cx="18288000" cy="877384"/>
            <a:chOff x="0" y="0"/>
            <a:chExt cx="24384000" cy="11698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2681" y="-2308092"/>
            <a:ext cx="19189356" cy="12784908"/>
          </a:xfrm>
          <a:custGeom>
            <a:avLst/>
            <a:gdLst/>
            <a:ahLst/>
            <a:cxnLst/>
            <a:rect l="l" t="t" r="r" b="b"/>
            <a:pathLst>
              <a:path w="19189356" h="12784908">
                <a:moveTo>
                  <a:pt x="0" y="0"/>
                </a:moveTo>
                <a:lnTo>
                  <a:pt x="19189355" y="0"/>
                </a:lnTo>
                <a:lnTo>
                  <a:pt x="19189355" y="12784909"/>
                </a:lnTo>
                <a:lnTo>
                  <a:pt x="0" y="127849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9409616"/>
            <a:ext cx="18288000" cy="877384"/>
            <a:chOff x="0" y="0"/>
            <a:chExt cx="24384000" cy="1169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510587" y="914472"/>
            <a:ext cx="14749670" cy="3122265"/>
          </a:xfrm>
          <a:custGeom>
            <a:avLst/>
            <a:gdLst/>
            <a:ahLst/>
            <a:cxnLst/>
            <a:rect l="l" t="t" r="r" b="b"/>
            <a:pathLst>
              <a:path w="14749670" h="3122265">
                <a:moveTo>
                  <a:pt x="0" y="0"/>
                </a:moveTo>
                <a:lnTo>
                  <a:pt x="14749669" y="0"/>
                </a:lnTo>
                <a:lnTo>
                  <a:pt x="14749669" y="3122265"/>
                </a:lnTo>
                <a:lnTo>
                  <a:pt x="0" y="3122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510587" y="651469"/>
            <a:ext cx="15989846" cy="2934752"/>
            <a:chOff x="0" y="0"/>
            <a:chExt cx="21319795" cy="39130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319795" cy="3312315"/>
            </a:xfrm>
            <a:custGeom>
              <a:avLst/>
              <a:gdLst/>
              <a:ahLst/>
              <a:cxnLst/>
              <a:rect l="l" t="t" r="r" b="b"/>
              <a:pathLst>
                <a:path w="21319795" h="3312315">
                  <a:moveTo>
                    <a:pt x="0" y="0"/>
                  </a:moveTo>
                  <a:lnTo>
                    <a:pt x="21319795" y="0"/>
                  </a:lnTo>
                  <a:lnTo>
                    <a:pt x="21319795" y="3312315"/>
                  </a:lnTo>
                  <a:lnTo>
                    <a:pt x="0" y="3312315"/>
                  </a:lnTo>
                  <a:close/>
                </a:path>
              </a:pathLst>
            </a:custGeom>
            <a:solidFill>
              <a:srgbClr val="98AD2F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00663"/>
              <a:ext cx="21319794" cy="351234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4235"/>
                </a:lnSpc>
              </a:pPr>
              <a:r>
                <a:rPr lang="en-US" sz="10150" dirty="0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The Great 're' Evaluation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0052"/>
            <a:ext cx="26433834" cy="11388410"/>
            <a:chOff x="0" y="0"/>
            <a:chExt cx="31897933" cy="137424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897932" cy="13742543"/>
            </a:xfrm>
            <a:custGeom>
              <a:avLst/>
              <a:gdLst/>
              <a:ahLst/>
              <a:cxnLst/>
              <a:rect l="l" t="t" r="r" b="b"/>
              <a:pathLst>
                <a:path w="31897932" h="13742543">
                  <a:moveTo>
                    <a:pt x="0" y="0"/>
                  </a:moveTo>
                  <a:lnTo>
                    <a:pt x="31897932" y="0"/>
                  </a:lnTo>
                  <a:lnTo>
                    <a:pt x="31897932" y="13742543"/>
                  </a:lnTo>
                  <a:lnTo>
                    <a:pt x="0" y="13742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7041" b="-3704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343840"/>
            <a:ext cx="18288000" cy="877384"/>
            <a:chOff x="0" y="0"/>
            <a:chExt cx="24384000" cy="11698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169797"/>
            </a:xfrm>
            <a:custGeom>
              <a:avLst/>
              <a:gdLst/>
              <a:ahLst/>
              <a:cxnLst/>
              <a:rect l="l" t="t" r="r" b="b"/>
              <a:pathLst>
                <a:path w="24384000" h="1169797">
                  <a:moveTo>
                    <a:pt x="0" y="0"/>
                  </a:moveTo>
                  <a:lnTo>
                    <a:pt x="24384000" y="0"/>
                  </a:lnTo>
                  <a:lnTo>
                    <a:pt x="24384000" y="1169797"/>
                  </a:lnTo>
                  <a:lnTo>
                    <a:pt x="0" y="116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302" b="-84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11924" y="2417802"/>
            <a:ext cx="15880165" cy="199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38"/>
              </a:lnSpc>
            </a:pPr>
            <a:r>
              <a:rPr lang="en-US" sz="11670">
                <a:solidFill>
                  <a:srgbClr val="BF4E81"/>
                </a:solidFill>
                <a:latin typeface="Anton"/>
                <a:ea typeface="Anton"/>
                <a:cs typeface="Anton"/>
                <a:sym typeface="Anton"/>
              </a:rPr>
              <a:t>Who’s showing up?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16572" y="5365894"/>
            <a:ext cx="16635412" cy="302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968"/>
              </a:lnSpc>
              <a:spcBef>
                <a:spcPct val="0"/>
              </a:spcBef>
            </a:pPr>
            <a:r>
              <a:rPr lang="en-US" sz="6640" spc="-31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Authenticity doesn't automatically guarantee success, </a:t>
            </a:r>
          </a:p>
          <a:p>
            <a:pPr algn="r">
              <a:lnSpc>
                <a:spcPts val="7968"/>
              </a:lnSpc>
              <a:spcBef>
                <a:spcPct val="0"/>
              </a:spcBef>
            </a:pPr>
            <a:r>
              <a:rPr lang="en-US" sz="6640" spc="-31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but inauthenticity guarantees failure. </a:t>
            </a:r>
          </a:p>
          <a:p>
            <a:pPr algn="r">
              <a:lnSpc>
                <a:spcPts val="7968"/>
              </a:lnSpc>
              <a:spcBef>
                <a:spcPct val="0"/>
              </a:spcBef>
            </a:pPr>
            <a:r>
              <a:rPr lang="en-US" sz="6640" spc="-32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Every time. Always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54794" y="8629520"/>
            <a:ext cx="3908141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9"/>
              </a:lnSpc>
              <a:spcBef>
                <a:spcPct val="0"/>
              </a:spcBef>
            </a:pPr>
            <a:r>
              <a:rPr lang="en-US" sz="2624" spc="-126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Jamie Kern Lima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87655"/>
            <a:ext cx="8191862" cy="102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4"/>
              </a:lnSpc>
            </a:pPr>
            <a:r>
              <a:rPr lang="en-US" sz="9080">
                <a:solidFill>
                  <a:srgbClr val="FFFFFF"/>
                </a:solidFill>
                <a:latin typeface="Brittany"/>
                <a:ea typeface="Brittany"/>
                <a:cs typeface="Brittany"/>
                <a:sym typeface="Brittany"/>
              </a:rPr>
              <a:t>the real gap!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6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39298" y="0"/>
            <a:ext cx="16230600" cy="10287000"/>
            <a:chOff x="0" y="0"/>
            <a:chExt cx="216408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40800" cy="13716000"/>
            </a:xfrm>
            <a:custGeom>
              <a:avLst/>
              <a:gdLst/>
              <a:ahLst/>
              <a:cxnLst/>
              <a:rect l="l" t="t" r="r" b="b"/>
              <a:pathLst>
                <a:path w="21640800" h="13716000">
                  <a:moveTo>
                    <a:pt x="0" y="0"/>
                  </a:moveTo>
                  <a:lnTo>
                    <a:pt x="21640800" y="0"/>
                  </a:lnTo>
                  <a:lnTo>
                    <a:pt x="216408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496" b="-249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789712" y="9902490"/>
            <a:ext cx="10864886" cy="16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4"/>
              </a:lnSpc>
            </a:pPr>
            <a:r>
              <a:rPr lang="en-US" sz="1150" b="1" spc="-47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© Standards International Ltd 2024</a:t>
            </a:r>
            <a:r>
              <a:rPr lang="en-US" sz="1150" b="1" spc="-47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93876" y="6368645"/>
            <a:ext cx="13380982" cy="5191416"/>
            <a:chOff x="0" y="0"/>
            <a:chExt cx="17841309" cy="69218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41308" cy="6548397"/>
            </a:xfrm>
            <a:custGeom>
              <a:avLst/>
              <a:gdLst/>
              <a:ahLst/>
              <a:cxnLst/>
              <a:rect l="l" t="t" r="r" b="b"/>
              <a:pathLst>
                <a:path w="17841308" h="6548397">
                  <a:moveTo>
                    <a:pt x="0" y="0"/>
                  </a:moveTo>
                  <a:lnTo>
                    <a:pt x="17841308" y="0"/>
                  </a:lnTo>
                  <a:lnTo>
                    <a:pt x="17841308" y="6548397"/>
                  </a:lnTo>
                  <a:lnTo>
                    <a:pt x="0" y="65483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68741"/>
              <a:ext cx="17841309" cy="64531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294"/>
                </a:lnSpc>
              </a:pPr>
              <a:r>
                <a:rPr lang="en-US" sz="6901" dirty="0">
                  <a:solidFill>
                    <a:srgbClr val="FFFFFF"/>
                  </a:solidFill>
                  <a:latin typeface="Brittany"/>
                  <a:ea typeface="Brittany"/>
                  <a:cs typeface="Brittany"/>
                  <a:sym typeface="Brittany"/>
                </a:rPr>
                <a:t>... how’s that </a:t>
              </a:r>
            </a:p>
            <a:p>
              <a:pPr algn="l">
                <a:lnSpc>
                  <a:spcPts val="7294"/>
                </a:lnSpc>
              </a:pPr>
              <a:r>
                <a:rPr lang="en-US" sz="6901" dirty="0">
                  <a:solidFill>
                    <a:srgbClr val="FFFFFF"/>
                  </a:solidFill>
                  <a:latin typeface="Brittany"/>
                  <a:ea typeface="Brittany"/>
                  <a:cs typeface="Brittany"/>
                  <a:sym typeface="Brittany"/>
                </a:rPr>
                <a:t>working out for you?</a:t>
              </a:r>
            </a:p>
            <a:p>
              <a:pPr algn="l">
                <a:lnSpc>
                  <a:spcPts val="13115"/>
                </a:lnSpc>
              </a:pPr>
              <a:endParaRPr lang="en-US" sz="6901" dirty="0">
                <a:solidFill>
                  <a:srgbClr val="FFFFFF"/>
                </a:solidFill>
                <a:latin typeface="Brittany"/>
                <a:ea typeface="Brittany"/>
                <a:cs typeface="Brittany"/>
                <a:sym typeface="Brittany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51532" y="1146869"/>
            <a:ext cx="10406123" cy="519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97"/>
              </a:lnSpc>
            </a:pPr>
            <a:endParaRPr/>
          </a:p>
          <a:p>
            <a:pPr algn="l">
              <a:lnSpc>
                <a:spcPts val="13797"/>
              </a:lnSpc>
            </a:pPr>
            <a:r>
              <a:rPr lang="en-US" sz="10737" spc="-418">
                <a:solidFill>
                  <a:srgbClr val="98AD2F"/>
                </a:solidFill>
                <a:latin typeface="Anton"/>
                <a:ea typeface="Anton"/>
                <a:cs typeface="Anton"/>
                <a:sym typeface="Anton"/>
              </a:rPr>
              <a:t>WHAT DO </a:t>
            </a:r>
          </a:p>
          <a:p>
            <a:pPr algn="l">
              <a:lnSpc>
                <a:spcPts val="13805"/>
              </a:lnSpc>
            </a:pPr>
            <a:r>
              <a:rPr lang="en-US" sz="10737" spc="-427">
                <a:solidFill>
                  <a:srgbClr val="98AD2F"/>
                </a:solidFill>
                <a:latin typeface="Anton"/>
                <a:ea typeface="Anton"/>
                <a:cs typeface="Anton"/>
                <a:sym typeface="Anton"/>
              </a:rPr>
              <a:t>YOU BELIEVE?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87655"/>
            <a:ext cx="8191862" cy="102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4"/>
              </a:lnSpc>
            </a:pPr>
            <a:r>
              <a:rPr lang="en-US" sz="9080">
                <a:solidFill>
                  <a:srgbClr val="FFFFFF"/>
                </a:solidFill>
                <a:latin typeface="Brittany"/>
                <a:ea typeface="Brittany"/>
                <a:cs typeface="Brittany"/>
                <a:sym typeface="Brittany"/>
              </a:rPr>
              <a:t>the real gap!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Spring">
      <a:dk1>
        <a:srgbClr val="002F5E"/>
      </a:dk1>
      <a:lt1>
        <a:srgbClr val="FEFFFF"/>
      </a:lt1>
      <a:dk2>
        <a:srgbClr val="44546A"/>
      </a:dk2>
      <a:lt2>
        <a:srgbClr val="E7E6E6"/>
      </a:lt2>
      <a:accent1>
        <a:srgbClr val="E8D600"/>
      </a:accent1>
      <a:accent2>
        <a:srgbClr val="E52A84"/>
      </a:accent2>
      <a:accent3>
        <a:srgbClr val="797979"/>
      </a:accent3>
      <a:accent4>
        <a:srgbClr val="0096FF"/>
      </a:accent4>
      <a:accent5>
        <a:srgbClr val="942092"/>
      </a:accent5>
      <a:accent6>
        <a:srgbClr val="01189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9D0606AAC24C4BB39CD917748087AC" ma:contentTypeVersion="19" ma:contentTypeDescription="Create a new document." ma:contentTypeScope="" ma:versionID="f126e502fb38d41714195e36d803356f">
  <xsd:schema xmlns:xsd="http://www.w3.org/2001/XMLSchema" xmlns:xs="http://www.w3.org/2001/XMLSchema" xmlns:p="http://schemas.microsoft.com/office/2006/metadata/properties" xmlns:ns2="eec3f55b-a9b2-4102-a16c-8ff48ca4bb68" xmlns:ns3="cb2ae47a-b3ea-43a8-a652-f5d4c51bf437" xmlns:ns4="4e4aa9c8-e249-4689-a79c-5668e8fb8004" targetNamespace="http://schemas.microsoft.com/office/2006/metadata/properties" ma:root="true" ma:fieldsID="d51ea1e11a090eb2c6ccc72703da21ef" ns2:_="" ns3:_="" ns4:_="">
    <xsd:import namespace="eec3f55b-a9b2-4102-a16c-8ff48ca4bb68"/>
    <xsd:import namespace="cb2ae47a-b3ea-43a8-a652-f5d4c51bf437"/>
    <xsd:import namespace="4e4aa9c8-e249-4689-a79c-5668e8fb80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3f55b-a9b2-4102-a16c-8ff48ca4bb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ed0326-c9f1-4b81-a75c-020ae73521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ae47a-b3ea-43a8-a652-f5d4c51bf4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aa9c8-e249-4689-a79c-5668e8fb800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3c4a6cd-2da3-4875-b1f0-367a1f43dd01}" ma:internalName="TaxCatchAll" ma:showField="CatchAllData" ma:web="4e4aa9c8-e249-4689-a79c-5668e8fb80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4aa9c8-e249-4689-a79c-5668e8fb8004" xsi:nil="true"/>
    <lcf76f155ced4ddcb4097134ff3c332f xmlns="eec3f55b-a9b2-4102-a16c-8ff48ca4bb6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6F4C75-C5BC-4916-B993-CC423C6D6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3f55b-a9b2-4102-a16c-8ff48ca4bb68"/>
    <ds:schemaRef ds:uri="cb2ae47a-b3ea-43a8-a652-f5d4c51bf437"/>
    <ds:schemaRef ds:uri="4e4aa9c8-e249-4689-a79c-5668e8fb80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2257EC-B3D5-470D-B691-5FF638921C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032B18-AF93-40A1-AF34-C5F3AE826EFF}">
  <ds:schemaRefs>
    <ds:schemaRef ds:uri="http://schemas.microsoft.com/office/2006/metadata/properties"/>
    <ds:schemaRef ds:uri="http://schemas.microsoft.com/office/infopath/2007/PartnerControls"/>
    <ds:schemaRef ds:uri="4e4aa9c8-e249-4689-a79c-5668e8fb8004"/>
    <ds:schemaRef ds:uri="198c72f6-7ae1-4eb8-b23e-e9d92a4ff1d4"/>
    <ds:schemaRef ds:uri="eec3f55b-a9b2-4102-a16c-8ff48ca4bb6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1128</Words>
  <Application>Microsoft Office PowerPoint</Application>
  <PresentationFormat>Custom</PresentationFormat>
  <Paragraphs>210</Paragraphs>
  <Slides>33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4" baseType="lpstr">
      <vt:lpstr>Arimo Bold</vt:lpstr>
      <vt:lpstr>Carlito Bold</vt:lpstr>
      <vt:lpstr>DM Sans Bold Italics</vt:lpstr>
      <vt:lpstr>PT Sans Bold</vt:lpstr>
      <vt:lpstr>Montserrat Bold</vt:lpstr>
      <vt:lpstr>Calibri</vt:lpstr>
      <vt:lpstr>Carlito Bold Italics</vt:lpstr>
      <vt:lpstr>Antic</vt:lpstr>
      <vt:lpstr>DM Sans 14pt</vt:lpstr>
      <vt:lpstr>Brittany</vt:lpstr>
      <vt:lpstr>TT Rounds Condensed</vt:lpstr>
      <vt:lpstr>Open Sans Bold</vt:lpstr>
      <vt:lpstr>Arial</vt:lpstr>
      <vt:lpstr>Carlito</vt:lpstr>
      <vt:lpstr>PT Sans</vt:lpstr>
      <vt:lpstr>Antic Bold</vt:lpstr>
      <vt:lpstr>Anton Italics</vt:lpstr>
      <vt:lpstr>DM Sans Bold</vt:lpstr>
      <vt:lpstr>Anton</vt:lpstr>
      <vt:lpstr>Office Theme</vt:lpstr>
      <vt:lpstr>1_Office Theme</vt:lpstr>
      <vt:lpstr>PowerPoint Presentation</vt:lpstr>
      <vt:lpstr>Elevating excellence! Turning the ordinary into extraordinary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PFS Nat Conf 2025 PPT C1.pptx</dc:title>
  <cp:lastModifiedBy>Daniela Ghidini - TFI Lodestar</cp:lastModifiedBy>
  <cp:revision>3</cp:revision>
  <dcterms:created xsi:type="dcterms:W3CDTF">2006-08-16T00:00:00Z</dcterms:created>
  <dcterms:modified xsi:type="dcterms:W3CDTF">2025-11-13T16:09:50Z</dcterms:modified>
  <dc:identifier>DAGzu9qCgaA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0x010100499D0606AAC24C4BB39CD917748087AC</vt:lpwstr>
  </property>
  <property fmtid="{D5CDD505-2E9C-101B-9397-08002B2CF9AE}" pid="3" name="MediaServiceImageTags">
    <vt:lpwstr/>
  </property>
</Properties>
</file>