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7" r:id="rId4"/>
    <p:sldMasterId id="2147483716" r:id="rId5"/>
  </p:sldMasterIdLst>
  <p:notesMasterIdLst>
    <p:notesMasterId r:id="rId32"/>
  </p:notesMasterIdLst>
  <p:sldIdLst>
    <p:sldId id="268" r:id="rId6"/>
    <p:sldId id="287" r:id="rId7"/>
    <p:sldId id="260" r:id="rId8"/>
    <p:sldId id="264" r:id="rId9"/>
    <p:sldId id="274" r:id="rId10"/>
    <p:sldId id="269" r:id="rId11"/>
    <p:sldId id="285" r:id="rId12"/>
    <p:sldId id="275" r:id="rId13"/>
    <p:sldId id="276" r:id="rId14"/>
    <p:sldId id="283" r:id="rId15"/>
    <p:sldId id="277" r:id="rId16"/>
    <p:sldId id="278" r:id="rId17"/>
    <p:sldId id="279" r:id="rId18"/>
    <p:sldId id="281" r:id="rId19"/>
    <p:sldId id="284" r:id="rId20"/>
    <p:sldId id="280" r:id="rId21"/>
    <p:sldId id="262" r:id="rId22"/>
    <p:sldId id="261" r:id="rId23"/>
    <p:sldId id="263" r:id="rId24"/>
    <p:sldId id="273" r:id="rId25"/>
    <p:sldId id="256" r:id="rId26"/>
    <p:sldId id="257" r:id="rId27"/>
    <p:sldId id="258" r:id="rId28"/>
    <p:sldId id="282" r:id="rId29"/>
    <p:sldId id="270" r:id="rId30"/>
    <p:sldId id="272"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29">
          <p15:clr>
            <a:srgbClr val="A4A3A4"/>
          </p15:clr>
        </p15:guide>
        <p15:guide id="2">
          <p15:clr>
            <a:srgbClr val="A4A3A4"/>
          </p15:clr>
        </p15:guide>
        <p15:guide id="3" orient="horz" pos="3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305F"/>
    <a:srgbClr val="C82956"/>
    <a:srgbClr val="87C9E8"/>
    <a:srgbClr val="D2EA8E"/>
    <a:srgbClr val="FFFD78"/>
    <a:srgbClr val="D6D2C4"/>
    <a:srgbClr val="0A121F"/>
    <a:srgbClr val="009FE3"/>
    <a:srgbClr val="6226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1C0A69-F2C9-4625-B546-2546147BA485}" v="4" dt="2025-11-13T17:31:43.575"/>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6" d="100"/>
          <a:sy n="106" d="100"/>
        </p:scale>
        <p:origin x="62" y="302"/>
      </p:cViewPr>
      <p:guideLst>
        <p:guide orient="horz" pos="929"/>
        <p:guide/>
        <p:guide orient="horz" pos="32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eth Skade - TFI Lodestar" userId="c939b30c-de7f-405c-aa2c-cd9125315ffb" providerId="ADAL" clId="{B9870632-C462-461B-B43A-E7E58465DAA7}"/>
    <pc:docChg chg="custSel modSld">
      <pc:chgData name="Gareth Skade - TFI Lodestar" userId="c939b30c-de7f-405c-aa2c-cd9125315ffb" providerId="ADAL" clId="{B9870632-C462-461B-B43A-E7E58465DAA7}" dt="2025-11-13T17:32:08.304" v="15" actId="1076"/>
      <pc:docMkLst>
        <pc:docMk/>
      </pc:docMkLst>
      <pc:sldChg chg="addSp delSp modSp mod setBg delAnim modAnim">
        <pc:chgData name="Gareth Skade - TFI Lodestar" userId="c939b30c-de7f-405c-aa2c-cd9125315ffb" providerId="ADAL" clId="{B9870632-C462-461B-B43A-E7E58465DAA7}" dt="2025-11-13T17:31:17.292" v="9" actId="14100"/>
        <pc:sldMkLst>
          <pc:docMk/>
          <pc:sldMk cId="1375112093" sldId="283"/>
        </pc:sldMkLst>
        <pc:picChg chg="del">
          <ac:chgData name="Gareth Skade - TFI Lodestar" userId="c939b30c-de7f-405c-aa2c-cd9125315ffb" providerId="ADAL" clId="{B9870632-C462-461B-B43A-E7E58465DAA7}" dt="2025-11-13T17:30:52.211" v="5" actId="478"/>
          <ac:picMkLst>
            <pc:docMk/>
            <pc:sldMk cId="1375112093" sldId="283"/>
            <ac:picMk id="2" creationId="{78FEC65B-D499-5915-F051-4D81C6C4EF40}"/>
          </ac:picMkLst>
        </pc:picChg>
        <pc:picChg chg="add mod">
          <ac:chgData name="Gareth Skade - TFI Lodestar" userId="c939b30c-de7f-405c-aa2c-cd9125315ffb" providerId="ADAL" clId="{B9870632-C462-461B-B43A-E7E58465DAA7}" dt="2025-11-13T17:31:17.292" v="9" actId="14100"/>
          <ac:picMkLst>
            <pc:docMk/>
            <pc:sldMk cId="1375112093" sldId="283"/>
            <ac:picMk id="3" creationId="{F85C55B6-FA3E-DB9A-DCC6-0CC6DA6CA333}"/>
          </ac:picMkLst>
        </pc:picChg>
      </pc:sldChg>
      <pc:sldChg chg="addSp delSp modSp mod delAnim modAnim">
        <pc:chgData name="Gareth Skade - TFI Lodestar" userId="c939b30c-de7f-405c-aa2c-cd9125315ffb" providerId="ADAL" clId="{B9870632-C462-461B-B43A-E7E58465DAA7}" dt="2025-11-13T17:32:08.304" v="15" actId="1076"/>
        <pc:sldMkLst>
          <pc:docMk/>
          <pc:sldMk cId="2045992123" sldId="284"/>
        </pc:sldMkLst>
        <pc:picChg chg="del">
          <ac:chgData name="Gareth Skade - TFI Lodestar" userId="c939b30c-de7f-405c-aa2c-cd9125315ffb" providerId="ADAL" clId="{B9870632-C462-461B-B43A-E7E58465DAA7}" dt="2025-11-13T17:31:36.803" v="10" actId="478"/>
          <ac:picMkLst>
            <pc:docMk/>
            <pc:sldMk cId="2045992123" sldId="284"/>
            <ac:picMk id="2" creationId="{1391583F-1A42-CD04-1AD2-3BFD249DD7B2}"/>
          </ac:picMkLst>
        </pc:picChg>
        <pc:picChg chg="add mod">
          <ac:chgData name="Gareth Skade - TFI Lodestar" userId="c939b30c-de7f-405c-aa2c-cd9125315ffb" providerId="ADAL" clId="{B9870632-C462-461B-B43A-E7E58465DAA7}" dt="2025-11-13T17:32:08.304" v="15" actId="1076"/>
          <ac:picMkLst>
            <pc:docMk/>
            <pc:sldMk cId="2045992123" sldId="284"/>
            <ac:picMk id="3" creationId="{2FED1A25-83B0-5026-D6E1-14A2576AFA27}"/>
          </ac:picMkLst>
        </pc:picChg>
      </pc:sldChg>
      <pc:sldChg chg="addSp delSp modSp mod delAnim modAnim">
        <pc:chgData name="Gareth Skade - TFI Lodestar" userId="c939b30c-de7f-405c-aa2c-cd9125315ffb" providerId="ADAL" clId="{B9870632-C462-461B-B43A-E7E58465DAA7}" dt="2025-11-13T17:30:45.799" v="4" actId="14100"/>
        <pc:sldMkLst>
          <pc:docMk/>
          <pc:sldMk cId="2705096065" sldId="285"/>
        </pc:sldMkLst>
        <pc:picChg chg="del">
          <ac:chgData name="Gareth Skade - TFI Lodestar" userId="c939b30c-de7f-405c-aa2c-cd9125315ffb" providerId="ADAL" clId="{B9870632-C462-461B-B43A-E7E58465DAA7}" dt="2025-11-13T17:30:19.630" v="0" actId="478"/>
          <ac:picMkLst>
            <pc:docMk/>
            <pc:sldMk cId="2705096065" sldId="285"/>
            <ac:picMk id="2" creationId="{7C80B0DD-6C93-EBB7-B692-EA8AC5167761}"/>
          </ac:picMkLst>
        </pc:picChg>
        <pc:picChg chg="add mod">
          <ac:chgData name="Gareth Skade - TFI Lodestar" userId="c939b30c-de7f-405c-aa2c-cd9125315ffb" providerId="ADAL" clId="{B9870632-C462-461B-B43A-E7E58465DAA7}" dt="2025-11-13T17:30:45.799" v="4" actId="14100"/>
          <ac:picMkLst>
            <pc:docMk/>
            <pc:sldMk cId="2705096065" sldId="285"/>
            <ac:picMk id="3" creationId="{73A69F12-FF46-3D3A-BAE0-9C38F6003D2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C94DE-C6E9-2042-A7A2-1F8381175D72}"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9E58A-313B-194B-A18B-5EEF949CE8AC}" type="slidenum">
              <a:rPr lang="en-US" smtClean="0"/>
              <a:t>‹#›</a:t>
            </a:fld>
            <a:endParaRPr lang="en-US"/>
          </a:p>
        </p:txBody>
      </p:sp>
    </p:spTree>
    <p:extLst>
      <p:ext uri="{BB962C8B-B14F-4D97-AF65-F5344CB8AC3E}">
        <p14:creationId xmlns:p14="http://schemas.microsoft.com/office/powerpoint/2010/main" val="184097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R05 Qualification &amp; free PFS student membership</a:t>
            </a:r>
          </a:p>
          <a:p>
            <a:r>
              <a:rPr lang="en-GB"/>
              <a:t>We’re supporting 500 students to complete a recognised financial planning qualification focused on financial protection – a key first step into the profession and a pathway towards achieving the Level 4 Diploma in Regulated Financial Planning. We are also providing them with free PFS membership, giving them access to a wide range of member benefits, including CPD events and networking opportunities.</a:t>
            </a:r>
          </a:p>
          <a:p>
            <a:endParaRPr lang="en-GB" b="1"/>
          </a:p>
          <a:p>
            <a:r>
              <a:rPr lang="en-GB" sz="1600" b="1" err="1"/>
              <a:t>UpReach</a:t>
            </a:r>
            <a:r>
              <a:rPr lang="en-GB" sz="1600" b="1"/>
              <a:t> support</a:t>
            </a:r>
          </a:p>
          <a:p>
            <a:r>
              <a:rPr lang="en-GB"/>
              <a:t>We are working with an award-winning social mobility charity, to identify students from disadvantaged backgrounds to fill some of the 500 R05 spaces.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648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Internship support</a:t>
            </a:r>
          </a:p>
          <a:p>
            <a:r>
              <a:rPr lang="en-GB"/>
              <a:t>We’re promoting meaningful internship opportunities by encouraging firms to offer paid placements. Through good practice guidance, promotion and outreach, we will help expand access to early careers experiences within financial services – building confidence, practical skills and career readiness for aspiring professionals.</a:t>
            </a:r>
          </a:p>
          <a:p>
            <a:endParaRPr lang="en-GB"/>
          </a:p>
          <a:p>
            <a:r>
              <a:rPr lang="en-GB" sz="1600" b="1"/>
              <a:t>Coventry University Scholarships</a:t>
            </a:r>
          </a:p>
          <a:p>
            <a:r>
              <a:rPr lang="en-GB"/>
              <a:t>We're supporting a new scholarship programme with Coventry University that promotes structured pathways into the financial planning profession. We’ll initially be supporting five students with scholarships worth £6k over their three-year courses.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710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UCAS collaboration</a:t>
            </a:r>
          </a:p>
          <a:p>
            <a:r>
              <a:rPr lang="en-GB"/>
              <a:t>We are collaborating with UCAS to raise awareness of careers in financial services amongst students exploring their next steps. UCAS attracts over 1.5 million annual visitors to its website to research their future career path. Our professional body pages will promote early career opportunities, feature a live jobs board and will be supported by targeted marketing campaigns throughout the year, helping young people discover rewarding roles within the sector.</a:t>
            </a:r>
          </a:p>
          <a:p>
            <a:endParaRPr lang="en-GB"/>
          </a:p>
          <a:p>
            <a:r>
              <a:rPr lang="en-GB" sz="1600" b="1"/>
              <a:t>Career returners programme</a:t>
            </a:r>
          </a:p>
          <a:p>
            <a:r>
              <a:rPr lang="en-GB"/>
              <a:t>We are looking to support individuals returning to work after a career break, whether that is due to parental leave, health leave or post redundancy. We will support the provision of tailored guidance, resources and training to help them re-enter the profession with confidence. We will be hosting an interactive webinar with </a:t>
            </a:r>
            <a:r>
              <a:rPr lang="en-GB" b="1"/>
              <a:t>Everywoman</a:t>
            </a:r>
            <a:r>
              <a:rPr lang="en-GB"/>
              <a:t> at the end of September.</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540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Tomorrow’s Finance Professional Symposium</a:t>
            </a:r>
          </a:p>
          <a:p>
            <a:r>
              <a:rPr lang="en-GB"/>
              <a:t>We will be launching a dedicated student focused symposium as part of the PFS Festival of Financial Planning in 2026, to showcase the profession at its best. With TED style talks, employer insights and guidance on the various entry points into the sector including apprenticeships, the event will connect aspiring students with the inspiration, information and networks to take their first step into financial planning and advisory roles. </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749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Outreach collateral</a:t>
            </a:r>
          </a:p>
          <a:p>
            <a:r>
              <a:rPr lang="en-GB"/>
              <a:t>We’re equipping our volunteers and outreach network with new, engaging materials to support impactful careers events in schools, colleges, and communities across the UK.</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266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a:t>My Personal Finance Skills &amp; Duke of Edinburgh Workshops</a:t>
            </a:r>
          </a:p>
          <a:p>
            <a:r>
              <a:rPr lang="en-GB"/>
              <a:t>We’re expanding our financial education programme to reach even more young people. This will include updated workshops, enhanced partnerships - such as with the Duke of Edinburgh Award - and new sessions for volunteers, which will not only educate but also promote financial planning as a career of choice.</a:t>
            </a:r>
          </a:p>
          <a:p>
            <a:endParaRPr lang="en-GB"/>
          </a:p>
          <a:p>
            <a:r>
              <a:rPr lang="en-GB" sz="1600" b="1"/>
              <a:t>Careers Website &amp; resource hub</a:t>
            </a:r>
          </a:p>
          <a:p>
            <a:r>
              <a:rPr lang="en-GB"/>
              <a:t>We’re revamping all of our careers pages and online tools to better support students, educators, and career changers exploring the world of financial planning.</a:t>
            </a:r>
          </a:p>
          <a:p>
            <a:r>
              <a:rPr lang="en-GB"/>
              <a:t>We will begin this development work at the beginning of 2026.</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89986-D3BB-4C15-8776-D6BF024C017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1076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9" y="151"/>
            <a:ext cx="9143461" cy="5140385"/>
          </a:xfrm>
          <a:prstGeom prst="rect">
            <a:avLst/>
          </a:prstGeom>
        </p:spPr>
      </p:pic>
    </p:spTree>
    <p:extLst>
      <p:ext uri="{BB962C8B-B14F-4D97-AF65-F5344CB8AC3E}">
        <p14:creationId xmlns:p14="http://schemas.microsoft.com/office/powerpoint/2010/main" val="92727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7C95-1056-D51D-C76D-04FF68D5C111}"/>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DC8847-F2E0-D15F-1996-64F28244858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CE04AB-9782-D568-D67F-B099BD59160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9BBA4E-BE26-171F-1AA8-551C95B230A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E6A10A-3F78-FC0F-89C7-AC1AA336984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BBADFF-DA40-72D6-DB35-60A156182117}"/>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8" name="Footer Placeholder 7">
            <a:extLst>
              <a:ext uri="{FF2B5EF4-FFF2-40B4-BE49-F238E27FC236}">
                <a16:creationId xmlns:a16="http://schemas.microsoft.com/office/drawing/2014/main" id="{CB81B3A9-97F8-7461-5712-CE2730133CF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A806A4-A842-8ABF-E51D-1291BC7BCD31}"/>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03835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774C6-F5E9-35E1-86A6-5A3C1F0F1F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E3115D-CF8C-DEE3-2660-E16485C53FC1}"/>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4" name="Footer Placeholder 3">
            <a:extLst>
              <a:ext uri="{FF2B5EF4-FFF2-40B4-BE49-F238E27FC236}">
                <a16:creationId xmlns:a16="http://schemas.microsoft.com/office/drawing/2014/main" id="{6D6C26F2-347B-E8EF-D8B3-54BFF04368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79A4BE-F811-AF8F-0410-42B6D5B8D9EE}"/>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615342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E5B02B-ABE0-E348-6DB1-153AB0C311BA}"/>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3" name="Footer Placeholder 2">
            <a:extLst>
              <a:ext uri="{FF2B5EF4-FFF2-40B4-BE49-F238E27FC236}">
                <a16:creationId xmlns:a16="http://schemas.microsoft.com/office/drawing/2014/main" id="{5256ACDF-11DC-6A5F-9A93-FD6E86D1203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733F16-B1EA-D357-D822-3A96F02FC34F}"/>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28955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4350-75F5-75F7-6555-47CAC46B251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889233-CC2D-D753-05D5-3E79D967929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20D277-A160-8649-8A97-1EA94E9EEBF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0EDDE-70B9-456D-83A1-DDB82CAD170C}"/>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6" name="Footer Placeholder 5">
            <a:extLst>
              <a:ext uri="{FF2B5EF4-FFF2-40B4-BE49-F238E27FC236}">
                <a16:creationId xmlns:a16="http://schemas.microsoft.com/office/drawing/2014/main" id="{6D180632-97E6-40F1-FD00-98351B920F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400364-3DA9-7501-B2A4-D2CC6191D9EA}"/>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219705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30499-3101-0E9F-5A7F-6FD17A191AE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147B5AF-917C-9A9B-9A42-4A41E2FDA02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9BCE0703-6396-3B98-4B5B-5FC35C88D6E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8BDF52-5407-1663-9250-7DF5BFE88B28}"/>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6" name="Footer Placeholder 5">
            <a:extLst>
              <a:ext uri="{FF2B5EF4-FFF2-40B4-BE49-F238E27FC236}">
                <a16:creationId xmlns:a16="http://schemas.microsoft.com/office/drawing/2014/main" id="{35DE74F2-F7F0-5518-EDA3-07477ABD43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2B13CB-9E79-2CF6-C8B6-AE53C91EF344}"/>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065020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EFA8-1000-B5FE-05B5-BB08D508133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12346E-1264-B15A-E406-86AE07568B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A2034C-E496-2D84-D011-A9F15A877414}"/>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B4C9AFB9-66C0-42E0-59F3-DBBF75BADA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81282F-A77B-E191-8CCF-7F0B81AE9AF4}"/>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950043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AC301-1A82-6CFA-DBE0-74EBD39BA88C}"/>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4278DD0-7158-A133-B1D8-97E22C85E9D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5DD9A-175F-6D69-9814-D42060A457DB}"/>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45729D83-B264-1518-D348-9B7096F4EC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C1EF72-529A-590B-6F94-0CC73396CB59}"/>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3336432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ivider/Promo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8" y="1556"/>
            <a:ext cx="9145965" cy="5141793"/>
          </a:xfrm>
          <a:prstGeom prst="rect">
            <a:avLst/>
          </a:prstGeom>
        </p:spPr>
      </p:pic>
      <p:sp>
        <p:nvSpPr>
          <p:cNvPr id="2" name="Title 1"/>
          <p:cNvSpPr>
            <a:spLocks noGrp="1"/>
          </p:cNvSpPr>
          <p:nvPr>
            <p:ph type="title"/>
          </p:nvPr>
        </p:nvSpPr>
        <p:spPr>
          <a:xfrm>
            <a:off x="384629" y="597756"/>
            <a:ext cx="8253641" cy="1082902"/>
          </a:xfrm>
        </p:spPr>
        <p:txBody>
          <a:bodyPr anchor="t">
            <a:normAutofit/>
          </a:bodyPr>
          <a:lstStyle>
            <a:lvl1pPr>
              <a:lnSpc>
                <a:spcPts val="3000"/>
              </a:lnSpc>
              <a:defRPr sz="3600" b="1">
                <a:solidFill>
                  <a:srgbClr val="FFFFFF"/>
                </a:solidFill>
              </a:defRPr>
            </a:lvl1pPr>
          </a:lstStyle>
          <a:p>
            <a:r>
              <a:rPr lang="en-GB"/>
              <a:t>Click to edit Master title style</a:t>
            </a:r>
            <a:endParaRPr lang="en-US"/>
          </a:p>
        </p:txBody>
      </p:sp>
      <p:sp>
        <p:nvSpPr>
          <p:cNvPr id="3" name="Text Placeholder 2"/>
          <p:cNvSpPr>
            <a:spLocks noGrp="1"/>
          </p:cNvSpPr>
          <p:nvPr>
            <p:ph type="body" idx="1"/>
          </p:nvPr>
        </p:nvSpPr>
        <p:spPr>
          <a:xfrm>
            <a:off x="384629" y="1680658"/>
            <a:ext cx="825364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365542818"/>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Promo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A4E0A4-BBD7-690E-DF12-1DE4BCC3527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8" y="1556"/>
            <a:ext cx="9145964" cy="5141792"/>
          </a:xfrm>
          <a:prstGeom prst="rect">
            <a:avLst/>
          </a:prstGeom>
        </p:spPr>
      </p:pic>
      <p:sp>
        <p:nvSpPr>
          <p:cNvPr id="2" name="Title 1"/>
          <p:cNvSpPr>
            <a:spLocks noGrp="1"/>
          </p:cNvSpPr>
          <p:nvPr>
            <p:ph type="title"/>
          </p:nvPr>
        </p:nvSpPr>
        <p:spPr>
          <a:xfrm>
            <a:off x="384629" y="597755"/>
            <a:ext cx="5101771" cy="1707638"/>
          </a:xfrm>
        </p:spPr>
        <p:txBody>
          <a:bodyPr anchor="b">
            <a:normAutofit/>
          </a:bodyPr>
          <a:lstStyle>
            <a:lvl1pPr>
              <a:lnSpc>
                <a:spcPts val="3000"/>
              </a:lnSpc>
              <a:defRPr sz="3600" b="1">
                <a:solidFill>
                  <a:srgbClr val="FFFFFF"/>
                </a:solidFill>
              </a:defRPr>
            </a:lvl1pPr>
          </a:lstStyle>
          <a:p>
            <a:r>
              <a:rPr lang="en-GB"/>
              <a:t>Click to edit Master title style</a:t>
            </a:r>
            <a:endParaRPr lang="en-US"/>
          </a:p>
        </p:txBody>
      </p:sp>
      <p:sp>
        <p:nvSpPr>
          <p:cNvPr id="3" name="Text Placeholder 2"/>
          <p:cNvSpPr>
            <a:spLocks noGrp="1"/>
          </p:cNvSpPr>
          <p:nvPr>
            <p:ph type="body" idx="1"/>
          </p:nvPr>
        </p:nvSpPr>
        <p:spPr>
          <a:xfrm>
            <a:off x="384629" y="2570169"/>
            <a:ext cx="4187371" cy="628097"/>
          </a:xfrm>
        </p:spPr>
        <p:txBody>
          <a:bodyPr>
            <a:normAutofit/>
          </a:bodyPr>
          <a:lstStyle>
            <a:lvl1pPr marL="0" indent="0">
              <a:lnSpc>
                <a:spcPts val="1600"/>
              </a:lnSpc>
              <a:buNone/>
              <a:defRPr sz="2000">
                <a:solidFill>
                  <a:srgbClr val="FFFFFF"/>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064894483"/>
      </p:ext>
    </p:extLst>
  </p:cSld>
  <p:clrMapOvr>
    <a:masterClrMapping/>
  </p:clrMapOvr>
  <p:extLst>
    <p:ext uri="{DCECCB84-F9BA-43D5-87BE-67443E8EF086}">
      <p15:sldGuideLst xmlns:p15="http://schemas.microsoft.com/office/powerpoint/2012/main">
        <p15:guide id="1" pos="29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Promo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6C90E-351F-16E8-C1D8-7E37F914137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9" y="151"/>
            <a:ext cx="9143461" cy="5140385"/>
          </a:xfrm>
          <a:prstGeom prst="rect">
            <a:avLst/>
          </a:prstGeom>
        </p:spPr>
      </p:pic>
      <p:sp>
        <p:nvSpPr>
          <p:cNvPr id="2" name="Title 1"/>
          <p:cNvSpPr>
            <a:spLocks noGrp="1"/>
          </p:cNvSpPr>
          <p:nvPr>
            <p:ph type="ctrTitle"/>
          </p:nvPr>
        </p:nvSpPr>
        <p:spPr>
          <a:xfrm>
            <a:off x="234608" y="2739740"/>
            <a:ext cx="8674784" cy="632544"/>
          </a:xfrm>
        </p:spPr>
        <p:txBody>
          <a:bodyPr anchor="t">
            <a:normAutofit/>
          </a:bodyPr>
          <a:lstStyle>
            <a:lvl1pPr algn="ctr">
              <a:lnSpc>
                <a:spcPts val="3100"/>
              </a:lnSpc>
              <a:defRPr sz="2000" b="1">
                <a:solidFill>
                  <a:srgbClr val="FFFFFF"/>
                </a:solidFill>
              </a:defRPr>
            </a:lvl1pPr>
          </a:lstStyle>
          <a:p>
            <a:r>
              <a:rPr lang="en-GB"/>
              <a:t>Click to edit Master title style</a:t>
            </a:r>
            <a:endParaRPr lang="en-US"/>
          </a:p>
        </p:txBody>
      </p:sp>
      <p:sp>
        <p:nvSpPr>
          <p:cNvPr id="3" name="Subtitle 2"/>
          <p:cNvSpPr>
            <a:spLocks noGrp="1"/>
          </p:cNvSpPr>
          <p:nvPr>
            <p:ph type="subTitle" idx="1"/>
          </p:nvPr>
        </p:nvSpPr>
        <p:spPr>
          <a:xfrm>
            <a:off x="234608" y="1796375"/>
            <a:ext cx="8674784" cy="568806"/>
          </a:xfrm>
        </p:spPr>
        <p:txBody>
          <a:bodyPr anchor="b">
            <a:normAutofit/>
          </a:bodyPr>
          <a:lstStyle>
            <a:lvl1pPr marL="0" indent="0" algn="ctr">
              <a:lnSpc>
                <a:spcPts val="2500"/>
              </a:lnSpc>
              <a:buNone/>
              <a:defRPr sz="2400">
                <a:solidFill>
                  <a:srgbClr val="FFFFF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136795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100"/>
              </a:lnSpc>
              <a:defRPr b="1"/>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392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D0B7-9AF2-9ABD-12B5-2C188696C95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527DD113-6E9E-542A-60C3-432CEB28AC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E6635D-D5BC-499B-0ABA-DA88C9CDBEC0}"/>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FE80A2EB-9A35-A5AE-0B42-8AAA2E8CD9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086D1-73FB-10C9-1A89-A1E1A302A539}"/>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091808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1789-C598-DF96-E38B-C05909107E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2C5CCC-37F8-E1CA-0EE6-0E149F0127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E1BC57-6B40-01F0-30D4-E27CF4480360}"/>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5033C6D0-B537-3DE9-ABD8-27408EBBFC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642E3C-036C-915A-8786-7E955CAD65CE}"/>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57800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23B8D-F858-0FB1-0E2C-78C23B59296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788464-636E-92C3-250E-82B69BFC2585}"/>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6B84C-DC01-2713-972F-76A18AEBB4C4}"/>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84F5F1F2-DFE6-44B0-8225-62EF21E8DD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523CDB-E5F9-9666-597E-D6776CA63C85}"/>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119121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9568F-ED4E-BC78-46E8-91290B270F6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258050-C387-76D5-EC09-C92270AAAAA6}"/>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03951A-888F-83E2-E04B-FF479D73CFF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1CD4E4-85CF-2C70-1150-1659280EE619}"/>
              </a:ext>
            </a:extLst>
          </p:cNvPr>
          <p:cNvSpPr>
            <a:spLocks noGrp="1"/>
          </p:cNvSpPr>
          <p:nvPr>
            <p:ph type="dt" sz="half" idx="10"/>
          </p:nvPr>
        </p:nvSpPr>
        <p:spPr/>
        <p:txBody>
          <a:bodyPr/>
          <a:lstStyle/>
          <a:p>
            <a:fld id="{35CDC380-92E6-45FD-A82D-3FA2952593AA}" type="datetimeFigureOut">
              <a:rPr lang="en-GB" smtClean="0"/>
              <a:t>13/11/2025</a:t>
            </a:fld>
            <a:endParaRPr lang="en-GB"/>
          </a:p>
        </p:txBody>
      </p:sp>
      <p:sp>
        <p:nvSpPr>
          <p:cNvPr id="6" name="Footer Placeholder 5">
            <a:extLst>
              <a:ext uri="{FF2B5EF4-FFF2-40B4-BE49-F238E27FC236}">
                <a16:creationId xmlns:a16="http://schemas.microsoft.com/office/drawing/2014/main" id="{ED39F9AE-2E01-944F-13E2-EF81B43F0D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1A2E6E-ACF1-EE26-F461-F2DACEB55663}"/>
              </a:ext>
            </a:extLst>
          </p:cNvPr>
          <p:cNvSpPr>
            <a:spLocks noGrp="1"/>
          </p:cNvSpPr>
          <p:nvPr>
            <p:ph type="sldNum" sz="quarter" idx="12"/>
          </p:nvPr>
        </p:nvSpPr>
        <p:spPr/>
        <p:txBody>
          <a:bodyPr/>
          <a:lstStyle/>
          <a:p>
            <a:fld id="{E624BD78-79F0-4D43-9793-8BDC25CCC625}" type="slidenum">
              <a:rPr lang="en-GB" smtClean="0"/>
              <a:t>‹#›</a:t>
            </a:fld>
            <a:endParaRPr lang="en-GB"/>
          </a:p>
        </p:txBody>
      </p:sp>
    </p:spTree>
    <p:extLst>
      <p:ext uri="{BB962C8B-B14F-4D97-AF65-F5344CB8AC3E}">
        <p14:creationId xmlns:p14="http://schemas.microsoft.com/office/powerpoint/2010/main" val="1048676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351" y="273844"/>
            <a:ext cx="8513379"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57351" y="1369219"/>
            <a:ext cx="8513379" cy="306037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B759B001-A669-913B-4430-1B8A3A80C16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0" y="4704809"/>
            <a:ext cx="9144000" cy="438692"/>
          </a:xfrm>
          <a:prstGeom prst="rect">
            <a:avLst/>
          </a:prstGeom>
        </p:spPr>
      </p:pic>
    </p:spTree>
    <p:extLst>
      <p:ext uri="{BB962C8B-B14F-4D97-AF65-F5344CB8AC3E}">
        <p14:creationId xmlns:p14="http://schemas.microsoft.com/office/powerpoint/2010/main" val="4160657856"/>
      </p:ext>
    </p:extLst>
  </p:cSld>
  <p:clrMap bg1="lt1" tx1="dk1" bg2="lt2" tx2="dk2" accent1="accent1" accent2="accent2" accent3="accent3" accent4="accent4" accent5="accent5" accent6="accent6" hlink="hlink" folHlink="folHlink"/>
  <p:sldLayoutIdLst>
    <p:sldLayoutId id="2147483715" r:id="rId1"/>
    <p:sldLayoutId id="2147483710" r:id="rId2"/>
    <p:sldLayoutId id="2147483712" r:id="rId3"/>
    <p:sldLayoutId id="2147483714" r:id="rId4"/>
    <p:sldLayoutId id="2147483709" r:id="rId5"/>
  </p:sldLayoutIdLst>
  <p:txStyles>
    <p:titleStyle>
      <a:lvl1pPr algn="l" defTabSz="685800" rtl="0" eaLnBrk="1" latinLnBrk="0" hangingPunct="1">
        <a:lnSpc>
          <a:spcPts val="3000"/>
        </a:lnSpc>
        <a:spcBef>
          <a:spcPct val="0"/>
        </a:spcBef>
        <a:buNone/>
        <a:defRPr sz="30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FC7CA-93D2-F6B9-34D4-5199AEA3F3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3A1A89E-F66F-CC0B-7B6C-0A1FF560B3D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8E0964-A9F4-B84D-5A30-5732850BB74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5CDC380-92E6-45FD-A82D-3FA2952593AA}" type="datetimeFigureOut">
              <a:rPr lang="en-GB" smtClean="0"/>
              <a:t>13/11/2025</a:t>
            </a:fld>
            <a:endParaRPr lang="en-GB"/>
          </a:p>
        </p:txBody>
      </p:sp>
      <p:sp>
        <p:nvSpPr>
          <p:cNvPr id="5" name="Footer Placeholder 4">
            <a:extLst>
              <a:ext uri="{FF2B5EF4-FFF2-40B4-BE49-F238E27FC236}">
                <a16:creationId xmlns:a16="http://schemas.microsoft.com/office/drawing/2014/main" id="{510B2670-C54D-569E-566C-FC642D09D3B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5D40C22-FAA7-30C9-C567-D17BB9E8CE5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E624BD78-79F0-4D43-9793-8BDC25CCC625}" type="slidenum">
              <a:rPr lang="en-GB" smtClean="0"/>
              <a:t>‹#›</a:t>
            </a:fld>
            <a:endParaRPr lang="en-GB"/>
          </a:p>
        </p:txBody>
      </p:sp>
    </p:spTree>
    <p:extLst>
      <p:ext uri="{BB962C8B-B14F-4D97-AF65-F5344CB8AC3E}">
        <p14:creationId xmlns:p14="http://schemas.microsoft.com/office/powerpoint/2010/main" val="2790299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53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lide 10">
            <a:hlinkClick r:id="" action="ppaction://media"/>
            <a:extLst>
              <a:ext uri="{FF2B5EF4-FFF2-40B4-BE49-F238E27FC236}">
                <a16:creationId xmlns:a16="http://schemas.microsoft.com/office/drawing/2014/main" id="{F85C55B6-FA3E-DB9A-DCC6-0CC6DA6CA3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2930" cy="5143500"/>
          </a:xfrm>
          <a:prstGeom prst="rect">
            <a:avLst/>
          </a:prstGeom>
        </p:spPr>
      </p:pic>
    </p:spTree>
    <p:extLst>
      <p:ext uri="{BB962C8B-B14F-4D97-AF65-F5344CB8AC3E}">
        <p14:creationId xmlns:p14="http://schemas.microsoft.com/office/powerpoint/2010/main" val="137511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642F3-8330-B0C4-062C-42F1CE35D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9F10B0-3052-9AF9-F007-520C75EB2C3B}"/>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DEC95698-D7FB-D77A-ACE3-335E3939ED33}"/>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99874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211F-D300-F376-35E7-7AC2D69E5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2D58B-66C5-5EC2-9121-5572CB5ECB87}"/>
              </a:ext>
            </a:extLst>
          </p:cNvPr>
          <p:cNvSpPr>
            <a:spLocks noGrp="1"/>
          </p:cNvSpPr>
          <p:nvPr>
            <p:ph type="title"/>
          </p:nvPr>
        </p:nvSpPr>
        <p:spPr/>
        <p:txBody>
          <a:bodyPr/>
          <a:lstStyle/>
          <a:p>
            <a:r>
              <a:rPr lang="en-GB"/>
              <a:t>Transferable Skills</a:t>
            </a:r>
          </a:p>
        </p:txBody>
      </p:sp>
      <p:pic>
        <p:nvPicPr>
          <p:cNvPr id="8" name="Picture 7">
            <a:extLst>
              <a:ext uri="{FF2B5EF4-FFF2-40B4-BE49-F238E27FC236}">
                <a16:creationId xmlns:a16="http://schemas.microsoft.com/office/drawing/2014/main" id="{27E9A54E-1CD7-DE9A-75EA-EBC3D075B7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7005" y="1097643"/>
            <a:ext cx="5969990" cy="33581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272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BDB1A-16A8-7B18-D329-55D722315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EED97E-311E-232E-7163-AC6469F4BDE6}"/>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98FE986B-6ABC-6CA7-AF36-87FD7EE00466}"/>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18068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804974-B253-9578-E2DB-852DB2F809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6F62A-1C17-3252-3E47-81BACCCE1B0B}"/>
              </a:ext>
            </a:extLst>
          </p:cNvPr>
          <p:cNvSpPr>
            <a:spLocks noGrp="1"/>
          </p:cNvSpPr>
          <p:nvPr>
            <p:ph type="title"/>
          </p:nvPr>
        </p:nvSpPr>
        <p:spPr/>
        <p:txBody>
          <a:bodyPr/>
          <a:lstStyle/>
          <a:p>
            <a:r>
              <a:rPr lang="en-GB"/>
              <a:t>10 Years of Graduates Video</a:t>
            </a:r>
          </a:p>
        </p:txBody>
      </p:sp>
      <p:sp>
        <p:nvSpPr>
          <p:cNvPr id="3" name="Content Placeholder 2">
            <a:extLst>
              <a:ext uri="{FF2B5EF4-FFF2-40B4-BE49-F238E27FC236}">
                <a16:creationId xmlns:a16="http://schemas.microsoft.com/office/drawing/2014/main" id="{BDB4BEF7-6109-E275-AA4D-1743CA63337F}"/>
              </a:ext>
            </a:extLst>
          </p:cNvPr>
          <p:cNvSpPr>
            <a:spLocks noGrp="1"/>
          </p:cNvSpPr>
          <p:nvPr>
            <p:ph idx="1"/>
          </p:nvPr>
        </p:nvSpPr>
        <p:spPr>
          <a:xfrm>
            <a:off x="357351" y="1369219"/>
            <a:ext cx="4377381" cy="746300"/>
          </a:xfrm>
        </p:spPr>
        <p:txBody>
          <a:bodyPr/>
          <a:lstStyle/>
          <a:p>
            <a:r>
              <a:rPr lang="en-GB">
                <a:highlight>
                  <a:srgbClr val="FFFF00"/>
                </a:highlight>
              </a:rPr>
              <a:t>Insert Charlotte’s Instagram video</a:t>
            </a:r>
          </a:p>
        </p:txBody>
      </p:sp>
      <p:pic>
        <p:nvPicPr>
          <p:cNvPr id="7" name="Picture 6">
            <a:extLst>
              <a:ext uri="{FF2B5EF4-FFF2-40B4-BE49-F238E27FC236}">
                <a16:creationId xmlns:a16="http://schemas.microsoft.com/office/drawing/2014/main" id="{33A61C11-1A01-A7E5-D6A9-386F696204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9964" y="1914039"/>
            <a:ext cx="3836685" cy="2355744"/>
          </a:xfrm>
          <a:prstGeom prst="rect">
            <a:avLst/>
          </a:prstGeom>
        </p:spPr>
      </p:pic>
    </p:spTree>
    <p:extLst>
      <p:ext uri="{BB962C8B-B14F-4D97-AF65-F5344CB8AC3E}">
        <p14:creationId xmlns:p14="http://schemas.microsoft.com/office/powerpoint/2010/main" val="3424625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lide 15">
            <a:hlinkClick r:id="" action="ppaction://media"/>
            <a:extLst>
              <a:ext uri="{FF2B5EF4-FFF2-40B4-BE49-F238E27FC236}">
                <a16:creationId xmlns:a16="http://schemas.microsoft.com/office/drawing/2014/main" id="{2FED1A25-83B0-5026-D6E1-14A2576AFA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4800" y="0"/>
            <a:ext cx="2894400" cy="5145600"/>
          </a:xfrm>
          <a:prstGeom prst="rect">
            <a:avLst/>
          </a:prstGeom>
        </p:spPr>
      </p:pic>
    </p:spTree>
    <p:extLst>
      <p:ext uri="{BB962C8B-B14F-4D97-AF65-F5344CB8AC3E}">
        <p14:creationId xmlns:p14="http://schemas.microsoft.com/office/powerpoint/2010/main" val="20459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F955-DF87-73FB-B4F4-FD55CD8E3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28BB84-03BE-D2F3-C6A7-6E1FC1A85326}"/>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9A2923DD-3EF5-0B39-34AA-1B346F6F3641}"/>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3849963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27549329-3DD1-72CA-C046-8150A8BBB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653CB631-6482-B25B-3C7B-8691B94D9A67}"/>
              </a:ext>
            </a:extLst>
          </p:cNvPr>
          <p:cNvSpPr txBox="1"/>
          <p:nvPr/>
        </p:nvSpPr>
        <p:spPr>
          <a:xfrm>
            <a:off x="359229" y="326572"/>
            <a:ext cx="6514269"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Pathway To The Profession</a:t>
            </a:r>
          </a:p>
        </p:txBody>
      </p:sp>
      <p:sp>
        <p:nvSpPr>
          <p:cNvPr id="5" name="TextBox 4">
            <a:extLst>
              <a:ext uri="{FF2B5EF4-FFF2-40B4-BE49-F238E27FC236}">
                <a16:creationId xmlns:a16="http://schemas.microsoft.com/office/drawing/2014/main" id="{120A2ECE-E888-CB9F-2967-7BEEDD456BE9}"/>
              </a:ext>
            </a:extLst>
          </p:cNvPr>
          <p:cNvSpPr txBox="1"/>
          <p:nvPr/>
        </p:nvSpPr>
        <p:spPr>
          <a:xfrm>
            <a:off x="359228" y="987878"/>
            <a:ext cx="7102929" cy="2585323"/>
          </a:xfrm>
          <a:prstGeom prst="rect">
            <a:avLst/>
          </a:prstGeom>
          <a:noFill/>
        </p:spPr>
        <p:txBody>
          <a:bodyPr wrap="square" rtlCol="0">
            <a:spAutoFit/>
          </a:bodyPr>
          <a:lstStyle/>
          <a:p>
            <a:pPr defTabSz="685800"/>
            <a:r>
              <a:rPr lang="en-GB">
                <a:solidFill>
                  <a:prstClr val="black"/>
                </a:solidFill>
                <a:latin typeface="Aptos" panose="02110004020202020204"/>
              </a:rPr>
              <a:t>Our ‘Pathway to the Profession’ is for anybody looking to develop a career in financial planning profession.</a:t>
            </a:r>
            <a:br>
              <a:rPr lang="en-GB">
                <a:solidFill>
                  <a:prstClr val="black"/>
                </a:solidFill>
                <a:latin typeface="Aptos" panose="02110004020202020204"/>
              </a:rPr>
            </a:br>
            <a:br>
              <a:rPr lang="en-GB">
                <a:solidFill>
                  <a:prstClr val="black"/>
                </a:solidFill>
                <a:latin typeface="Aptos" panose="02110004020202020204"/>
              </a:rPr>
            </a:br>
            <a:r>
              <a:rPr lang="en-GB">
                <a:solidFill>
                  <a:prstClr val="black"/>
                </a:solidFill>
                <a:latin typeface="Aptos" panose="02110004020202020204"/>
              </a:rPr>
              <a:t>It comprises a series of initiatives to help individuals take their first step into a new career, for those looking for new purpose, or those ready to return the profession after a period away.</a:t>
            </a:r>
            <a:br>
              <a:rPr lang="en-GB">
                <a:solidFill>
                  <a:prstClr val="black"/>
                </a:solidFill>
                <a:latin typeface="Aptos" panose="02110004020202020204"/>
              </a:rPr>
            </a:br>
            <a:br>
              <a:rPr lang="en-GB">
                <a:solidFill>
                  <a:prstClr val="black"/>
                </a:solidFill>
                <a:latin typeface="Aptos" panose="02110004020202020204"/>
              </a:rPr>
            </a:br>
            <a:r>
              <a:rPr lang="en-GB">
                <a:solidFill>
                  <a:prstClr val="black"/>
                </a:solidFill>
                <a:latin typeface="Aptos" panose="02110004020202020204"/>
              </a:rPr>
              <a:t>Our mission is to </a:t>
            </a:r>
            <a:r>
              <a:rPr lang="en-GB" b="1">
                <a:solidFill>
                  <a:prstClr val="black"/>
                </a:solidFill>
                <a:latin typeface="Aptos" panose="02110004020202020204"/>
              </a:rPr>
              <a:t>invest, inspire, involve </a:t>
            </a:r>
            <a:r>
              <a:rPr lang="en-GB">
                <a:solidFill>
                  <a:prstClr val="black"/>
                </a:solidFill>
                <a:latin typeface="Aptos" panose="02110004020202020204"/>
              </a:rPr>
              <a:t>and</a:t>
            </a:r>
            <a:r>
              <a:rPr lang="en-GB" b="1">
                <a:solidFill>
                  <a:prstClr val="black"/>
                </a:solidFill>
                <a:latin typeface="Aptos" panose="02110004020202020204"/>
              </a:rPr>
              <a:t> inform </a:t>
            </a:r>
            <a:r>
              <a:rPr lang="en-GB">
                <a:solidFill>
                  <a:prstClr val="black"/>
                </a:solidFill>
                <a:latin typeface="Aptos" panose="02110004020202020204"/>
              </a:rPr>
              <a:t>to help create a route that anybody can find and follow.</a:t>
            </a:r>
            <a:endParaRPr lang="en-GB">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002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517BC-D4BC-14C3-76BE-8A3BEEC711C8}"/>
            </a:ext>
          </a:extLst>
        </p:cNvPr>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05395BF6-5529-E58E-FC3B-E03A3C0BA2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5EB40573-8BF5-790B-2DE0-63C621296D70}"/>
              </a:ext>
            </a:extLst>
          </p:cNvPr>
          <p:cNvSpPr txBox="1"/>
          <p:nvPr/>
        </p:nvSpPr>
        <p:spPr>
          <a:xfrm>
            <a:off x="359228" y="987878"/>
            <a:ext cx="4474029" cy="3485570"/>
          </a:xfrm>
          <a:prstGeom prst="rect">
            <a:avLst/>
          </a:prstGeom>
          <a:noFill/>
        </p:spPr>
        <p:txBody>
          <a:bodyPr wrap="square" rtlCol="0">
            <a:spAutoFit/>
          </a:bodyPr>
          <a:lstStyle/>
          <a:p>
            <a:pPr defTabSz="685800"/>
            <a:r>
              <a:rPr lang="en-GB" sz="1350">
                <a:solidFill>
                  <a:prstClr val="black"/>
                </a:solidFill>
                <a:latin typeface="Aptos" panose="02110004020202020204"/>
              </a:rPr>
              <a:t>We’re investing in early careers to equip aspiring professionals with the knowledge, skills, and behaviours to launch thriving careers in financial planning.</a:t>
            </a:r>
          </a:p>
          <a:p>
            <a:pPr defTabSz="685800"/>
            <a:endParaRPr lang="en-GB">
              <a:solidFill>
                <a:prstClr val="black"/>
              </a:solidFill>
              <a:latin typeface="Aptos" panose="02110004020202020204"/>
            </a:endParaRPr>
          </a:p>
          <a:p>
            <a:pPr defTabSz="685800"/>
            <a:r>
              <a:rPr lang="en-GB" b="1">
                <a:solidFill>
                  <a:prstClr val="black"/>
                </a:solidFill>
                <a:latin typeface="Aptos" panose="02110004020202020204"/>
              </a:rPr>
              <a:t>R05 Qualification &amp; </a:t>
            </a:r>
          </a:p>
          <a:p>
            <a:pPr defTabSz="685800"/>
            <a:r>
              <a:rPr lang="en-GB" b="1">
                <a:solidFill>
                  <a:prstClr val="black"/>
                </a:solidFill>
                <a:latin typeface="Aptos" panose="02110004020202020204"/>
              </a:rPr>
              <a:t>free PFS student membership</a:t>
            </a:r>
          </a:p>
          <a:p>
            <a:pPr marL="214313" indent="-214313" defTabSz="685800">
              <a:buFont typeface="Arial" panose="020B0604020202020204" pitchFamily="34" charset="0"/>
              <a:buChar char="•"/>
            </a:pPr>
            <a:r>
              <a:rPr lang="en-GB" sz="1350">
                <a:solidFill>
                  <a:prstClr val="black"/>
                </a:solidFill>
                <a:latin typeface="Aptos" panose="02110004020202020204"/>
              </a:rPr>
              <a:t>500 students </a:t>
            </a:r>
          </a:p>
          <a:p>
            <a:pPr marL="214313" indent="-214313" defTabSz="685800">
              <a:buFont typeface="Arial" panose="020B0604020202020204" pitchFamily="34" charset="0"/>
              <a:buChar char="•"/>
            </a:pPr>
            <a:r>
              <a:rPr lang="en-GB" sz="1350">
                <a:solidFill>
                  <a:prstClr val="black"/>
                </a:solidFill>
                <a:latin typeface="Aptos" panose="02110004020202020204"/>
              </a:rPr>
              <a:t>first step towards Level 4 Diploma in Regulated Financial Planning</a:t>
            </a:r>
          </a:p>
          <a:p>
            <a:pPr marL="214313" indent="-214313" defTabSz="685800">
              <a:buFont typeface="Arial" panose="020B0604020202020204" pitchFamily="34" charset="0"/>
              <a:buChar char="•"/>
            </a:pPr>
            <a:r>
              <a:rPr lang="en-GB" sz="1350">
                <a:solidFill>
                  <a:prstClr val="black"/>
                </a:solidFill>
                <a:latin typeface="Aptos" panose="02110004020202020204"/>
              </a:rPr>
              <a:t>CPD, networking and mentoring opportunities</a:t>
            </a:r>
          </a:p>
          <a:p>
            <a:pPr marL="214313" indent="-214313" defTabSz="685800">
              <a:buFont typeface="Arial" panose="020B0604020202020204" pitchFamily="34" charset="0"/>
              <a:buChar char="•"/>
            </a:pPr>
            <a:endParaRPr lang="en-GB" sz="1350" b="1">
              <a:solidFill>
                <a:prstClr val="black"/>
              </a:solidFill>
              <a:latin typeface="Aptos" panose="02110004020202020204"/>
            </a:endParaRPr>
          </a:p>
          <a:p>
            <a:pPr defTabSz="685800"/>
            <a:r>
              <a:rPr lang="en-GB" b="1" err="1">
                <a:solidFill>
                  <a:prstClr val="black"/>
                </a:solidFill>
                <a:latin typeface="Aptos" panose="02110004020202020204"/>
              </a:rPr>
              <a:t>UpReach</a:t>
            </a:r>
            <a:r>
              <a:rPr lang="en-GB" b="1">
                <a:solidFill>
                  <a:prstClr val="black"/>
                </a:solidFill>
                <a:latin typeface="Aptos" panose="02110004020202020204"/>
              </a:rPr>
              <a:t> support</a:t>
            </a:r>
          </a:p>
          <a:p>
            <a:pPr marL="214313" indent="-214313" defTabSz="685800">
              <a:buFont typeface="Arial" panose="020B0604020202020204" pitchFamily="34" charset="0"/>
              <a:buChar char="•"/>
            </a:pPr>
            <a:r>
              <a:rPr lang="en-GB" sz="1350">
                <a:solidFill>
                  <a:prstClr val="black"/>
                </a:solidFill>
                <a:latin typeface="Aptos" panose="02110004020202020204"/>
              </a:rPr>
              <a:t>award-winning social mobility charity</a:t>
            </a:r>
          </a:p>
          <a:p>
            <a:pPr marL="214313" indent="-214313" defTabSz="685800">
              <a:buFont typeface="Arial" panose="020B0604020202020204" pitchFamily="34" charset="0"/>
              <a:buChar char="•"/>
            </a:pPr>
            <a:r>
              <a:rPr lang="en-GB" sz="1350">
                <a:solidFill>
                  <a:prstClr val="black"/>
                </a:solidFill>
                <a:latin typeface="Aptos" panose="02110004020202020204"/>
              </a:rPr>
              <a:t>identify students from disadvantaged backgrounds to fill some of the 500 R05 spaces</a:t>
            </a:r>
          </a:p>
        </p:txBody>
      </p:sp>
      <p:sp>
        <p:nvSpPr>
          <p:cNvPr id="6" name="TextBox 5">
            <a:extLst>
              <a:ext uri="{FF2B5EF4-FFF2-40B4-BE49-F238E27FC236}">
                <a16:creationId xmlns:a16="http://schemas.microsoft.com/office/drawing/2014/main" id="{EFD5DB41-DBA1-DD2C-3678-9C5F0C65CFFB}"/>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invest.</a:t>
            </a:r>
          </a:p>
        </p:txBody>
      </p:sp>
    </p:spTree>
    <p:extLst>
      <p:ext uri="{BB962C8B-B14F-4D97-AF65-F5344CB8AC3E}">
        <p14:creationId xmlns:p14="http://schemas.microsoft.com/office/powerpoint/2010/main" val="402737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CF31C-4332-7CCD-8618-0C9FEA524C5D}"/>
            </a:ext>
          </a:extLst>
        </p:cNvPr>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5D34DC8C-2C79-10C3-2E8B-3A986C8807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3218135B-BF88-F779-B8B7-EE5AABDF651D}"/>
              </a:ext>
            </a:extLst>
          </p:cNvPr>
          <p:cNvSpPr txBox="1"/>
          <p:nvPr/>
        </p:nvSpPr>
        <p:spPr>
          <a:xfrm>
            <a:off x="359228" y="987878"/>
            <a:ext cx="4474029" cy="2723823"/>
          </a:xfrm>
          <a:prstGeom prst="rect">
            <a:avLst/>
          </a:prstGeom>
          <a:noFill/>
        </p:spPr>
        <p:txBody>
          <a:bodyPr wrap="square" rtlCol="0">
            <a:spAutoFit/>
          </a:bodyPr>
          <a:lstStyle/>
          <a:p>
            <a:pPr defTabSz="685800"/>
            <a:r>
              <a:rPr lang="en-GB" b="1">
                <a:solidFill>
                  <a:prstClr val="black"/>
                </a:solidFill>
                <a:latin typeface="Aptos" panose="02110004020202020204"/>
              </a:rPr>
              <a:t>Internship support</a:t>
            </a:r>
          </a:p>
          <a:p>
            <a:pPr marL="214313" indent="-214313" defTabSz="685800">
              <a:buFont typeface="Arial" panose="020B0604020202020204" pitchFamily="34" charset="0"/>
              <a:buChar char="•"/>
            </a:pPr>
            <a:r>
              <a:rPr lang="en-GB" sz="1350">
                <a:solidFill>
                  <a:prstClr val="black"/>
                </a:solidFill>
                <a:latin typeface="Aptos" panose="02110004020202020204"/>
              </a:rPr>
              <a:t>promoting paid placements</a:t>
            </a:r>
          </a:p>
          <a:p>
            <a:pPr marL="214313" indent="-214313" defTabSz="685800">
              <a:buFont typeface="Arial" panose="020B0604020202020204" pitchFamily="34" charset="0"/>
              <a:buChar char="•"/>
            </a:pPr>
            <a:r>
              <a:rPr lang="en-GB" sz="1350">
                <a:solidFill>
                  <a:prstClr val="black"/>
                </a:solidFill>
                <a:latin typeface="Aptos" panose="02110004020202020204"/>
              </a:rPr>
              <a:t>expand access to early careers experiences within financial services </a:t>
            </a:r>
          </a:p>
          <a:p>
            <a:pPr marL="214313" indent="-214313" defTabSz="685800">
              <a:buFont typeface="Arial" panose="020B0604020202020204" pitchFamily="34" charset="0"/>
              <a:buChar char="•"/>
            </a:pPr>
            <a:r>
              <a:rPr lang="en-GB" sz="1350">
                <a:solidFill>
                  <a:prstClr val="black"/>
                </a:solidFill>
                <a:latin typeface="Aptos" panose="02110004020202020204"/>
              </a:rPr>
              <a:t>build confidence, practical skills and career readiness</a:t>
            </a:r>
          </a:p>
          <a:p>
            <a:pPr defTabSz="685800"/>
            <a:endParaRPr lang="en-GB" sz="1350">
              <a:solidFill>
                <a:prstClr val="black"/>
              </a:solidFill>
              <a:latin typeface="Aptos" panose="02110004020202020204"/>
            </a:endParaRPr>
          </a:p>
          <a:p>
            <a:pPr defTabSz="685800"/>
            <a:r>
              <a:rPr lang="en-GB" b="1">
                <a:solidFill>
                  <a:prstClr val="black"/>
                </a:solidFill>
                <a:latin typeface="Aptos" panose="02110004020202020204"/>
              </a:rPr>
              <a:t>Coventry University Scholarships</a:t>
            </a:r>
          </a:p>
          <a:p>
            <a:pPr marL="214313" indent="-214313" defTabSz="685800">
              <a:buFont typeface="Arial" panose="020B0604020202020204" pitchFamily="34" charset="0"/>
              <a:buChar char="•"/>
            </a:pPr>
            <a:r>
              <a:rPr lang="en-GB" sz="1350">
                <a:solidFill>
                  <a:prstClr val="black"/>
                </a:solidFill>
                <a:latin typeface="Aptos" panose="02110004020202020204"/>
              </a:rPr>
              <a:t>new scholarship programme </a:t>
            </a:r>
          </a:p>
          <a:p>
            <a:pPr marL="214313" indent="-214313" defTabSz="685800">
              <a:buFont typeface="Arial" panose="020B0604020202020204" pitchFamily="34" charset="0"/>
              <a:buChar char="•"/>
            </a:pPr>
            <a:r>
              <a:rPr lang="en-GB" sz="1350">
                <a:solidFill>
                  <a:prstClr val="black"/>
                </a:solidFill>
                <a:latin typeface="Aptos" panose="02110004020202020204"/>
              </a:rPr>
              <a:t>promotes structured pathways into the financial planning profession</a:t>
            </a:r>
          </a:p>
          <a:p>
            <a:pPr marL="214313" indent="-214313" defTabSz="685800">
              <a:buFont typeface="Arial" panose="020B0604020202020204" pitchFamily="34" charset="0"/>
              <a:buChar char="•"/>
            </a:pPr>
            <a:r>
              <a:rPr lang="en-GB" sz="1350">
                <a:solidFill>
                  <a:prstClr val="black"/>
                </a:solidFill>
                <a:latin typeface="Aptos" panose="02110004020202020204"/>
              </a:rPr>
              <a:t>supporting five students with scholarships worth £6k over their three-year courses</a:t>
            </a:r>
          </a:p>
        </p:txBody>
      </p:sp>
      <p:sp>
        <p:nvSpPr>
          <p:cNvPr id="6" name="TextBox 5">
            <a:extLst>
              <a:ext uri="{FF2B5EF4-FFF2-40B4-BE49-F238E27FC236}">
                <a16:creationId xmlns:a16="http://schemas.microsoft.com/office/drawing/2014/main" id="{C943AA6C-1762-4133-0ED2-31E75E891A90}"/>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invest.</a:t>
            </a:r>
          </a:p>
        </p:txBody>
      </p:sp>
    </p:spTree>
    <p:extLst>
      <p:ext uri="{BB962C8B-B14F-4D97-AF65-F5344CB8AC3E}">
        <p14:creationId xmlns:p14="http://schemas.microsoft.com/office/powerpoint/2010/main" val="174096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305F"/>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110EC9-1AA5-2C53-B48A-D10A7C7AAA39}"/>
              </a:ext>
            </a:extLst>
          </p:cNvPr>
          <p:cNvSpPr>
            <a:spLocks noGrp="1"/>
          </p:cNvSpPr>
          <p:nvPr>
            <p:ph type="title"/>
          </p:nvPr>
        </p:nvSpPr>
        <p:spPr>
          <a:xfrm>
            <a:off x="0" y="157606"/>
            <a:ext cx="9144000" cy="1082902"/>
          </a:xfrm>
        </p:spPr>
        <p:txBody>
          <a:bodyPr>
            <a:normAutofit/>
          </a:bodyPr>
          <a:lstStyle/>
          <a:p>
            <a:pPr algn="ctr"/>
            <a:r>
              <a:rPr lang="en-GB">
                <a:solidFill>
                  <a:srgbClr val="FFFFFF"/>
                </a:solidFill>
              </a:rPr>
              <a:t>Bridging the talent gap: Fresh perspectives on entering the profession</a:t>
            </a:r>
            <a:endParaRPr lang="en-US">
              <a:solidFill>
                <a:srgbClr val="FFFFFF"/>
              </a:solidFill>
            </a:endParaRPr>
          </a:p>
        </p:txBody>
      </p:sp>
      <p:sp>
        <p:nvSpPr>
          <p:cNvPr id="9" name="Text Placeholder 2">
            <a:extLst>
              <a:ext uri="{FF2B5EF4-FFF2-40B4-BE49-F238E27FC236}">
                <a16:creationId xmlns:a16="http://schemas.microsoft.com/office/drawing/2014/main" id="{25CDBA9A-B995-6C87-5F92-9FE155686CA4}"/>
              </a:ext>
            </a:extLst>
          </p:cNvPr>
          <p:cNvSpPr txBox="1">
            <a:spLocks/>
          </p:cNvSpPr>
          <p:nvPr/>
        </p:nvSpPr>
        <p:spPr>
          <a:xfrm>
            <a:off x="328555" y="3255128"/>
            <a:ext cx="1531153" cy="946935"/>
          </a:xfrm>
          <a:prstGeom prst="rect">
            <a:avLst/>
          </a:prstGeom>
        </p:spPr>
        <p:txBody>
          <a:bodyPr vert="horz" lIns="91440" tIns="45720" rIns="91440" bIns="45720" rtlCol="0">
            <a:normAutofit fontScale="85000" lnSpcReduction="10000"/>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a:t>Edward Grant</a:t>
            </a:r>
          </a:p>
          <a:p>
            <a:r>
              <a:rPr lang="en-US" sz="1800" i="1"/>
              <a:t>PFS Board Director</a:t>
            </a:r>
          </a:p>
        </p:txBody>
      </p:sp>
      <p:pic>
        <p:nvPicPr>
          <p:cNvPr id="2" name="Picture 1">
            <a:extLst>
              <a:ext uri="{FF2B5EF4-FFF2-40B4-BE49-F238E27FC236}">
                <a16:creationId xmlns:a16="http://schemas.microsoft.com/office/drawing/2014/main" id="{0FA9F650-F595-E936-FF07-E021C962CCD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77538" y="1439473"/>
            <a:ext cx="1605643" cy="159884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D236E9A2-8AB6-F355-D6F9-631ABC7E853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225568" y="1439474"/>
            <a:ext cx="1513674" cy="160860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C7D544E-2105-0FB2-932E-08D81010F78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953012" y="1446640"/>
            <a:ext cx="1634260" cy="160860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B79380D7-00E5-49E1-9F3C-8BE501C60E0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787101" y="1439474"/>
            <a:ext cx="1229299" cy="1598840"/>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0BC31347-E077-A662-5397-0BABC78FF77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241605" y="1413383"/>
            <a:ext cx="1525109" cy="1608601"/>
          </a:xfrm>
          <a:prstGeom prst="rect">
            <a:avLst/>
          </a:prstGeom>
          <a:ln>
            <a:noFill/>
          </a:ln>
          <a:effectLst>
            <a:outerShdw blurRad="190500" algn="tl" rotWithShape="0">
              <a:srgbClr val="000000">
                <a:alpha val="70000"/>
              </a:srgbClr>
            </a:outerShdw>
          </a:effectLst>
        </p:spPr>
      </p:pic>
      <p:sp>
        <p:nvSpPr>
          <p:cNvPr id="16" name="Text Placeholder 2">
            <a:extLst>
              <a:ext uri="{FF2B5EF4-FFF2-40B4-BE49-F238E27FC236}">
                <a16:creationId xmlns:a16="http://schemas.microsoft.com/office/drawing/2014/main" id="{ED64DCC4-3555-F730-4F9A-142809CFA104}"/>
              </a:ext>
            </a:extLst>
          </p:cNvPr>
          <p:cNvSpPr txBox="1">
            <a:spLocks/>
          </p:cNvSpPr>
          <p:nvPr/>
        </p:nvSpPr>
        <p:spPr>
          <a:xfrm>
            <a:off x="2155091" y="3247040"/>
            <a:ext cx="1654627" cy="628097"/>
          </a:xfrm>
          <a:prstGeom prst="rect">
            <a:avLst/>
          </a:prstGeom>
        </p:spPr>
        <p:txBody>
          <a:bodyPr vert="horz" lIns="91440" tIns="45720" rIns="91440" bIns="45720" rtlCol="0">
            <a:normAutofit/>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700"/>
              <a:t>Jane Gow</a:t>
            </a:r>
          </a:p>
          <a:p>
            <a:r>
              <a:rPr lang="en-US" sz="1500" i="1"/>
              <a:t>Clear Cut FP</a:t>
            </a:r>
          </a:p>
        </p:txBody>
      </p:sp>
      <p:sp>
        <p:nvSpPr>
          <p:cNvPr id="17" name="Text Placeholder 2">
            <a:extLst>
              <a:ext uri="{FF2B5EF4-FFF2-40B4-BE49-F238E27FC236}">
                <a16:creationId xmlns:a16="http://schemas.microsoft.com/office/drawing/2014/main" id="{C68846D4-0BE9-1972-142B-73BF20089FFA}"/>
              </a:ext>
            </a:extLst>
          </p:cNvPr>
          <p:cNvSpPr txBox="1">
            <a:spLocks/>
          </p:cNvSpPr>
          <p:nvPr/>
        </p:nvSpPr>
        <p:spPr>
          <a:xfrm>
            <a:off x="3932646" y="3255129"/>
            <a:ext cx="1634260" cy="946934"/>
          </a:xfrm>
          <a:prstGeom prst="rect">
            <a:avLst/>
          </a:prstGeom>
        </p:spPr>
        <p:txBody>
          <a:bodyPr vert="horz" lIns="91440" tIns="45720" rIns="91440" bIns="45720" rtlCol="0">
            <a:normAutofit fontScale="85000" lnSpcReduction="10000"/>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a:t>Ollie Hynd</a:t>
            </a:r>
          </a:p>
          <a:p>
            <a:r>
              <a:rPr lang="en-US" sz="1800" i="1" err="1"/>
              <a:t>Bowcliffe</a:t>
            </a:r>
            <a:r>
              <a:rPr lang="en-US" sz="1800" i="1"/>
              <a:t> Wealth Management</a:t>
            </a:r>
          </a:p>
        </p:txBody>
      </p:sp>
      <p:sp>
        <p:nvSpPr>
          <p:cNvPr id="18" name="Text Placeholder 2">
            <a:extLst>
              <a:ext uri="{FF2B5EF4-FFF2-40B4-BE49-F238E27FC236}">
                <a16:creationId xmlns:a16="http://schemas.microsoft.com/office/drawing/2014/main" id="{CB0005FF-4DBF-1758-C5A4-8CCF1C63E610}"/>
              </a:ext>
            </a:extLst>
          </p:cNvPr>
          <p:cNvSpPr txBox="1">
            <a:spLocks/>
          </p:cNvSpPr>
          <p:nvPr/>
        </p:nvSpPr>
        <p:spPr>
          <a:xfrm>
            <a:off x="5726039" y="3273573"/>
            <a:ext cx="1525109" cy="928490"/>
          </a:xfrm>
          <a:prstGeom prst="rect">
            <a:avLst/>
          </a:prstGeom>
        </p:spPr>
        <p:txBody>
          <a:bodyPr vert="horz" lIns="91440" tIns="45720" rIns="91440" bIns="45720" rtlCol="0">
            <a:normAutofit/>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700"/>
              <a:t>Dr Lien Luu</a:t>
            </a:r>
          </a:p>
          <a:p>
            <a:r>
              <a:rPr lang="en-US" sz="1500" i="1"/>
              <a:t>Coventry University</a:t>
            </a:r>
          </a:p>
        </p:txBody>
      </p:sp>
      <p:sp>
        <p:nvSpPr>
          <p:cNvPr id="19" name="Text Placeholder 2">
            <a:extLst>
              <a:ext uri="{FF2B5EF4-FFF2-40B4-BE49-F238E27FC236}">
                <a16:creationId xmlns:a16="http://schemas.microsoft.com/office/drawing/2014/main" id="{78B3E39A-E091-31D6-73AD-8AB420BBAE1A}"/>
              </a:ext>
            </a:extLst>
          </p:cNvPr>
          <p:cNvSpPr txBox="1">
            <a:spLocks/>
          </p:cNvSpPr>
          <p:nvPr/>
        </p:nvSpPr>
        <p:spPr>
          <a:xfrm>
            <a:off x="7161341" y="3255127"/>
            <a:ext cx="2309231" cy="1276052"/>
          </a:xfrm>
          <a:prstGeom prst="rect">
            <a:avLst/>
          </a:prstGeom>
        </p:spPr>
        <p:txBody>
          <a:bodyPr vert="horz" lIns="91440" tIns="45720" rIns="91440" bIns="45720" rtlCol="0">
            <a:normAutofit/>
          </a:bodyPr>
          <a:lstStyle>
            <a:lvl1pPr marL="0" indent="0" algn="l" defTabSz="685800" rtl="0" eaLnBrk="1" latinLnBrk="0" hangingPunct="1">
              <a:lnSpc>
                <a:spcPts val="1600"/>
              </a:lnSpc>
              <a:spcBef>
                <a:spcPts val="750"/>
              </a:spcBef>
              <a:buFont typeface="Arial" panose="020B0604020202020204" pitchFamily="34" charset="0"/>
              <a:buNone/>
              <a:defRPr sz="2000" kern="1200">
                <a:solidFill>
                  <a:srgbClr val="FFFFFF"/>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700"/>
              <a:t>Charlotte Watson</a:t>
            </a:r>
          </a:p>
          <a:p>
            <a:r>
              <a:rPr lang="en-US" sz="1500" i="1"/>
              <a:t>Charlotte Watson Financial Planning</a:t>
            </a:r>
          </a:p>
        </p:txBody>
      </p:sp>
    </p:spTree>
    <p:extLst>
      <p:ext uri="{BB962C8B-B14F-4D97-AF65-F5344CB8AC3E}">
        <p14:creationId xmlns:p14="http://schemas.microsoft.com/office/powerpoint/2010/main" val="376040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BC8BD-4101-44F8-7FFB-C586522BA12A}"/>
            </a:ext>
          </a:extLst>
        </p:cNvPr>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27327217-F9A2-C5C1-55F8-961D3E7434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878D8F9C-D334-D0D0-BADF-15E26ACD8947}"/>
              </a:ext>
            </a:extLst>
          </p:cNvPr>
          <p:cNvSpPr txBox="1"/>
          <p:nvPr/>
        </p:nvSpPr>
        <p:spPr>
          <a:xfrm>
            <a:off x="359228" y="987879"/>
            <a:ext cx="4474029" cy="2308324"/>
          </a:xfrm>
          <a:prstGeom prst="rect">
            <a:avLst/>
          </a:prstGeom>
          <a:noFill/>
        </p:spPr>
        <p:txBody>
          <a:bodyPr wrap="square" rtlCol="0">
            <a:spAutoFit/>
          </a:bodyPr>
          <a:lstStyle/>
          <a:p>
            <a:pPr defTabSz="685800"/>
            <a:r>
              <a:rPr lang="en-GB" b="1">
                <a:solidFill>
                  <a:prstClr val="black"/>
                </a:solidFill>
                <a:latin typeface="Aptos" panose="02110004020202020204"/>
              </a:rPr>
              <a:t>UCAS collaboration</a:t>
            </a:r>
          </a:p>
          <a:p>
            <a:pPr marL="214313" indent="-214313" defTabSz="685800">
              <a:buFont typeface="Arial" panose="020B0604020202020204" pitchFamily="34" charset="0"/>
              <a:buChar char="•"/>
            </a:pPr>
            <a:r>
              <a:rPr lang="en-GB" sz="1350">
                <a:solidFill>
                  <a:prstClr val="black"/>
                </a:solidFill>
                <a:latin typeface="Aptos" panose="02110004020202020204"/>
              </a:rPr>
              <a:t>raise awareness of careers in financial services </a:t>
            </a:r>
          </a:p>
          <a:p>
            <a:pPr marL="214313" indent="-214313" defTabSz="685800">
              <a:buFont typeface="Arial" panose="020B0604020202020204" pitchFamily="34" charset="0"/>
              <a:buChar char="•"/>
            </a:pPr>
            <a:r>
              <a:rPr lang="en-GB" sz="1350">
                <a:solidFill>
                  <a:prstClr val="black"/>
                </a:solidFill>
                <a:latin typeface="Aptos" panose="02110004020202020204"/>
              </a:rPr>
              <a:t>UCAS attracts over 1.5 million annual visitors </a:t>
            </a:r>
          </a:p>
          <a:p>
            <a:pPr marL="214313" indent="-214313" defTabSz="685800">
              <a:buFont typeface="Arial" panose="020B0604020202020204" pitchFamily="34" charset="0"/>
              <a:buChar char="•"/>
            </a:pPr>
            <a:r>
              <a:rPr lang="en-GB" sz="1350">
                <a:solidFill>
                  <a:prstClr val="black"/>
                </a:solidFill>
                <a:latin typeface="Aptos" panose="02110004020202020204"/>
              </a:rPr>
              <a:t>promote early career opportunities, feature a live jobs board and will be supported by targeted marketing</a:t>
            </a:r>
          </a:p>
          <a:p>
            <a:pPr defTabSz="685800"/>
            <a:endParaRPr lang="en-GB" sz="1350">
              <a:solidFill>
                <a:prstClr val="black"/>
              </a:solidFill>
              <a:latin typeface="Aptos" panose="02110004020202020204"/>
            </a:endParaRPr>
          </a:p>
          <a:p>
            <a:pPr defTabSz="685800"/>
            <a:r>
              <a:rPr lang="en-GB" b="1">
                <a:solidFill>
                  <a:prstClr val="black"/>
                </a:solidFill>
                <a:latin typeface="Aptos" panose="02110004020202020204"/>
              </a:rPr>
              <a:t>Career returners programme</a:t>
            </a:r>
          </a:p>
          <a:p>
            <a:pPr marL="214313" indent="-214313" defTabSz="685800">
              <a:buFont typeface="Arial" panose="020B0604020202020204" pitchFamily="34" charset="0"/>
              <a:buChar char="•"/>
            </a:pPr>
            <a:r>
              <a:rPr lang="en-GB" sz="1350">
                <a:solidFill>
                  <a:prstClr val="black"/>
                </a:solidFill>
                <a:latin typeface="Aptos" panose="02110004020202020204"/>
              </a:rPr>
              <a:t>supporting individuals to return to work </a:t>
            </a:r>
          </a:p>
          <a:p>
            <a:pPr marL="214313" indent="-214313" defTabSz="685800">
              <a:buFont typeface="Arial" panose="020B0604020202020204" pitchFamily="34" charset="0"/>
              <a:buChar char="•"/>
            </a:pPr>
            <a:r>
              <a:rPr lang="en-GB" sz="1350">
                <a:solidFill>
                  <a:prstClr val="black"/>
                </a:solidFill>
                <a:latin typeface="Aptos" panose="02110004020202020204"/>
              </a:rPr>
              <a:t>support the provision of tailored guidance, resources and training</a:t>
            </a:r>
          </a:p>
        </p:txBody>
      </p:sp>
      <p:sp>
        <p:nvSpPr>
          <p:cNvPr id="6" name="TextBox 5">
            <a:extLst>
              <a:ext uri="{FF2B5EF4-FFF2-40B4-BE49-F238E27FC236}">
                <a16:creationId xmlns:a16="http://schemas.microsoft.com/office/drawing/2014/main" id="{C890743F-5998-5736-2FAF-195BBE990E75}"/>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inspire.</a:t>
            </a:r>
          </a:p>
        </p:txBody>
      </p:sp>
    </p:spTree>
    <p:extLst>
      <p:ext uri="{BB962C8B-B14F-4D97-AF65-F5344CB8AC3E}">
        <p14:creationId xmlns:p14="http://schemas.microsoft.com/office/powerpoint/2010/main" val="142329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logo&#10;&#10;AI-generated content may be incorrect.">
            <a:extLst>
              <a:ext uri="{FF2B5EF4-FFF2-40B4-BE49-F238E27FC236}">
                <a16:creationId xmlns:a16="http://schemas.microsoft.com/office/drawing/2014/main" id="{98EE8206-B92B-9F12-64DA-AFC8E16747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6B0207BA-6A6E-128A-BFA9-AABB88FA84A7}"/>
              </a:ext>
            </a:extLst>
          </p:cNvPr>
          <p:cNvSpPr txBox="1"/>
          <p:nvPr/>
        </p:nvSpPr>
        <p:spPr>
          <a:xfrm>
            <a:off x="359228" y="987879"/>
            <a:ext cx="4474029" cy="2585323"/>
          </a:xfrm>
          <a:prstGeom prst="rect">
            <a:avLst/>
          </a:prstGeom>
          <a:noFill/>
        </p:spPr>
        <p:txBody>
          <a:bodyPr wrap="square" rtlCol="0">
            <a:spAutoFit/>
          </a:bodyPr>
          <a:lstStyle/>
          <a:p>
            <a:pPr defTabSz="685800"/>
            <a:r>
              <a:rPr lang="en-GB" sz="1350" dirty="0">
                <a:solidFill>
                  <a:prstClr val="black"/>
                </a:solidFill>
                <a:latin typeface="Aptos" panose="02110004020202020204"/>
              </a:rPr>
              <a:t>We're supporting our members to attract bold, diverse talent into the profession.</a:t>
            </a:r>
          </a:p>
          <a:p>
            <a:pPr defTabSz="685800"/>
            <a:endParaRPr lang="en-GB" dirty="0">
              <a:solidFill>
                <a:prstClr val="black"/>
              </a:solidFill>
              <a:latin typeface="Aptos" panose="02110004020202020204"/>
            </a:endParaRPr>
          </a:p>
          <a:p>
            <a:pPr defTabSz="685800"/>
            <a:r>
              <a:rPr lang="en-GB" b="1" dirty="0">
                <a:solidFill>
                  <a:prstClr val="black"/>
                </a:solidFill>
                <a:latin typeface="Aptos" panose="02110004020202020204"/>
              </a:rPr>
              <a:t>Tomorrow’s Finance Professional Symposium</a:t>
            </a:r>
          </a:p>
          <a:p>
            <a:pPr marL="214313" indent="-214313" defTabSz="685800">
              <a:buFont typeface="Arial" panose="020B0604020202020204" pitchFamily="34" charset="0"/>
              <a:buChar char="•"/>
            </a:pPr>
            <a:r>
              <a:rPr lang="en-GB" sz="1350" dirty="0">
                <a:solidFill>
                  <a:prstClr val="black"/>
                </a:solidFill>
                <a:latin typeface="Aptos" panose="02110004020202020204"/>
              </a:rPr>
              <a:t>dedicated student focused symposium</a:t>
            </a:r>
          </a:p>
          <a:p>
            <a:pPr marL="214313" indent="-214313" defTabSz="685800">
              <a:buFont typeface="Arial" panose="020B0604020202020204" pitchFamily="34" charset="0"/>
              <a:buChar char="•"/>
            </a:pPr>
            <a:r>
              <a:rPr lang="en-GB" sz="1350" dirty="0">
                <a:solidFill>
                  <a:prstClr val="black"/>
                </a:solidFill>
                <a:latin typeface="Aptos" panose="02110004020202020204"/>
              </a:rPr>
              <a:t>part of the PFS Festival of Financial Planning in 2026</a:t>
            </a:r>
          </a:p>
          <a:p>
            <a:pPr marL="214313" indent="-214313" defTabSz="685800">
              <a:buFont typeface="Arial" panose="020B0604020202020204" pitchFamily="34" charset="0"/>
              <a:buChar char="•"/>
            </a:pPr>
            <a:r>
              <a:rPr lang="en-GB" sz="1350" dirty="0">
                <a:solidFill>
                  <a:prstClr val="black"/>
                </a:solidFill>
                <a:latin typeface="Aptos" panose="02110004020202020204"/>
              </a:rPr>
              <a:t>TED style talks, employer insights and guidance on sector entry points</a:t>
            </a:r>
          </a:p>
          <a:p>
            <a:pPr marL="214313" indent="-214313" defTabSz="685800">
              <a:buFont typeface="Arial" panose="020B0604020202020204" pitchFamily="34" charset="0"/>
              <a:buChar char="•"/>
            </a:pPr>
            <a:r>
              <a:rPr lang="en-GB" sz="1350" dirty="0">
                <a:solidFill>
                  <a:prstClr val="black"/>
                </a:solidFill>
                <a:latin typeface="Aptos" panose="02110004020202020204"/>
              </a:rPr>
              <a:t>2025 PFS National Conference will pilot some new ideas and invite aspiring professionals</a:t>
            </a:r>
          </a:p>
        </p:txBody>
      </p:sp>
      <p:sp>
        <p:nvSpPr>
          <p:cNvPr id="6" name="TextBox 5">
            <a:extLst>
              <a:ext uri="{FF2B5EF4-FFF2-40B4-BE49-F238E27FC236}">
                <a16:creationId xmlns:a16="http://schemas.microsoft.com/office/drawing/2014/main" id="{13EBAB1C-E999-9A32-C62D-0E6A7D25EB62}"/>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inspire.</a:t>
            </a:r>
          </a:p>
        </p:txBody>
      </p:sp>
    </p:spTree>
    <p:extLst>
      <p:ext uri="{BB962C8B-B14F-4D97-AF65-F5344CB8AC3E}">
        <p14:creationId xmlns:p14="http://schemas.microsoft.com/office/powerpoint/2010/main" val="3737913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96027340-71CE-DB30-EB41-1ED2985491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AAFF360-501E-5822-6A09-24B926D59BC8}"/>
              </a:ext>
            </a:extLst>
          </p:cNvPr>
          <p:cNvSpPr txBox="1"/>
          <p:nvPr/>
        </p:nvSpPr>
        <p:spPr>
          <a:xfrm>
            <a:off x="359228" y="987878"/>
            <a:ext cx="4474029" cy="1477328"/>
          </a:xfrm>
          <a:prstGeom prst="rect">
            <a:avLst/>
          </a:prstGeom>
          <a:noFill/>
        </p:spPr>
        <p:txBody>
          <a:bodyPr wrap="square" rtlCol="0">
            <a:spAutoFit/>
          </a:bodyPr>
          <a:lstStyle/>
          <a:p>
            <a:pPr defTabSz="685800"/>
            <a:r>
              <a:rPr lang="en-GB" sz="1350">
                <a:solidFill>
                  <a:prstClr val="black"/>
                </a:solidFill>
                <a:latin typeface="Aptos" panose="02110004020202020204"/>
              </a:rPr>
              <a:t>We're encouraging our members to become active PFS volunteers &amp; mentors, to support aspiring professionals.</a:t>
            </a:r>
          </a:p>
          <a:p>
            <a:pPr defTabSz="685800"/>
            <a:endParaRPr lang="en-GB">
              <a:solidFill>
                <a:prstClr val="black"/>
              </a:solidFill>
              <a:latin typeface="Aptos" panose="02110004020202020204"/>
            </a:endParaRPr>
          </a:p>
          <a:p>
            <a:pPr defTabSz="685800"/>
            <a:r>
              <a:rPr lang="en-GB" b="1">
                <a:solidFill>
                  <a:prstClr val="black"/>
                </a:solidFill>
                <a:latin typeface="Aptos" panose="02110004020202020204"/>
              </a:rPr>
              <a:t>Outreach collateral</a:t>
            </a:r>
          </a:p>
          <a:p>
            <a:pPr marL="214313" indent="-214313" defTabSz="685800">
              <a:buFont typeface="Arial" panose="020B0604020202020204" pitchFamily="34" charset="0"/>
              <a:buChar char="•"/>
            </a:pPr>
            <a:r>
              <a:rPr lang="en-GB" sz="1350">
                <a:solidFill>
                  <a:prstClr val="black"/>
                </a:solidFill>
                <a:latin typeface="Aptos" panose="02110004020202020204"/>
              </a:rPr>
              <a:t>equipping volunteers and outreach network with new, engaging materials</a:t>
            </a:r>
          </a:p>
        </p:txBody>
      </p:sp>
      <p:sp>
        <p:nvSpPr>
          <p:cNvPr id="5" name="TextBox 4">
            <a:extLst>
              <a:ext uri="{FF2B5EF4-FFF2-40B4-BE49-F238E27FC236}">
                <a16:creationId xmlns:a16="http://schemas.microsoft.com/office/drawing/2014/main" id="{AEE10DFD-F902-34D1-297A-08F457D11D0F}"/>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involve.</a:t>
            </a:r>
          </a:p>
        </p:txBody>
      </p:sp>
    </p:spTree>
    <p:extLst>
      <p:ext uri="{BB962C8B-B14F-4D97-AF65-F5344CB8AC3E}">
        <p14:creationId xmlns:p14="http://schemas.microsoft.com/office/powerpoint/2010/main" val="872555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69E1-AEFC-7CDE-B648-5F0BADA3A1EF}"/>
            </a:ext>
          </a:extLst>
        </p:cNvPr>
        <p:cNvGrpSpPr/>
        <p:nvPr/>
      </p:nvGrpSpPr>
      <p:grpSpPr>
        <a:xfrm>
          <a:off x="0" y="0"/>
          <a:ext cx="0" cy="0"/>
          <a:chOff x="0" y="0"/>
          <a:chExt cx="0" cy="0"/>
        </a:xfrm>
      </p:grpSpPr>
      <p:pic>
        <p:nvPicPr>
          <p:cNvPr id="3" name="Picture 2" descr="A close-up of a logo&#10;&#10;AI-generated content may be incorrect.">
            <a:extLst>
              <a:ext uri="{FF2B5EF4-FFF2-40B4-BE49-F238E27FC236}">
                <a16:creationId xmlns:a16="http://schemas.microsoft.com/office/drawing/2014/main" id="{9B161578-0AEF-7E8B-77CF-880DCD3B3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AA4EECB-80D9-490C-FC91-B96A88061C68}"/>
              </a:ext>
            </a:extLst>
          </p:cNvPr>
          <p:cNvSpPr txBox="1"/>
          <p:nvPr/>
        </p:nvSpPr>
        <p:spPr>
          <a:xfrm>
            <a:off x="359228" y="987878"/>
            <a:ext cx="4474029" cy="3070071"/>
          </a:xfrm>
          <a:prstGeom prst="rect">
            <a:avLst/>
          </a:prstGeom>
          <a:noFill/>
        </p:spPr>
        <p:txBody>
          <a:bodyPr wrap="square" rtlCol="0">
            <a:spAutoFit/>
          </a:bodyPr>
          <a:lstStyle/>
          <a:p>
            <a:pPr defTabSz="685800"/>
            <a:r>
              <a:rPr lang="en-GB" sz="1350">
                <a:solidFill>
                  <a:prstClr val="black"/>
                </a:solidFill>
                <a:latin typeface="Aptos" panose="02110004020202020204"/>
              </a:rPr>
              <a:t>We're leading the profession to deliver practical, engaging financial education to secondary school-age children across the UK.</a:t>
            </a:r>
          </a:p>
          <a:p>
            <a:pPr defTabSz="685800"/>
            <a:endParaRPr lang="en-GB">
              <a:solidFill>
                <a:prstClr val="black"/>
              </a:solidFill>
              <a:latin typeface="Aptos" panose="02110004020202020204"/>
            </a:endParaRPr>
          </a:p>
          <a:p>
            <a:pPr defTabSz="685800"/>
            <a:r>
              <a:rPr lang="en-GB" b="1">
                <a:solidFill>
                  <a:prstClr val="black"/>
                </a:solidFill>
                <a:latin typeface="Aptos" panose="02110004020202020204"/>
              </a:rPr>
              <a:t>My Personal Finance Skills &amp; Duke of Edinburgh Workshops</a:t>
            </a:r>
          </a:p>
          <a:p>
            <a:pPr marL="214313" indent="-214313" defTabSz="685800">
              <a:buFont typeface="Arial" panose="020B0604020202020204" pitchFamily="34" charset="0"/>
              <a:buChar char="•"/>
            </a:pPr>
            <a:r>
              <a:rPr lang="en-GB" sz="1350">
                <a:solidFill>
                  <a:prstClr val="black"/>
                </a:solidFill>
                <a:latin typeface="Aptos" panose="02110004020202020204"/>
              </a:rPr>
              <a:t>expanding our financial education programme to reach even more young people</a:t>
            </a:r>
          </a:p>
          <a:p>
            <a:pPr marL="214313" indent="-214313" defTabSz="685800">
              <a:buFont typeface="Arial" panose="020B0604020202020204" pitchFamily="34" charset="0"/>
              <a:buChar char="•"/>
            </a:pPr>
            <a:r>
              <a:rPr lang="en-GB" sz="1350">
                <a:solidFill>
                  <a:prstClr val="black"/>
                </a:solidFill>
                <a:latin typeface="Aptos" panose="02110004020202020204"/>
              </a:rPr>
              <a:t>updated workshops, enhanced partnerships </a:t>
            </a:r>
          </a:p>
          <a:p>
            <a:pPr marL="214313" indent="-214313" defTabSz="685800">
              <a:buFont typeface="Arial" panose="020B0604020202020204" pitchFamily="34" charset="0"/>
              <a:buChar char="•"/>
            </a:pPr>
            <a:r>
              <a:rPr lang="en-GB" sz="1350">
                <a:solidFill>
                  <a:prstClr val="black"/>
                </a:solidFill>
                <a:latin typeface="Aptos" panose="02110004020202020204"/>
              </a:rPr>
              <a:t>new sessions for volunteers</a:t>
            </a:r>
          </a:p>
          <a:p>
            <a:pPr marL="214313" indent="-214313" defTabSz="685800">
              <a:buFont typeface="Arial" panose="020B0604020202020204" pitchFamily="34" charset="0"/>
              <a:buChar char="•"/>
            </a:pPr>
            <a:endParaRPr lang="en-GB" sz="1350">
              <a:solidFill>
                <a:prstClr val="black"/>
              </a:solidFill>
              <a:latin typeface="Aptos" panose="02110004020202020204"/>
            </a:endParaRPr>
          </a:p>
          <a:p>
            <a:pPr defTabSz="685800"/>
            <a:r>
              <a:rPr lang="en-GB" b="1">
                <a:solidFill>
                  <a:prstClr val="black"/>
                </a:solidFill>
                <a:latin typeface="Aptos" panose="02110004020202020204"/>
              </a:rPr>
              <a:t>Careers Website &amp; resource hub</a:t>
            </a:r>
          </a:p>
          <a:p>
            <a:pPr marL="214313" indent="-214313" defTabSz="685800">
              <a:buFont typeface="Arial" panose="020B0604020202020204" pitchFamily="34" charset="0"/>
              <a:buChar char="•"/>
            </a:pPr>
            <a:r>
              <a:rPr lang="en-GB" sz="1350">
                <a:solidFill>
                  <a:prstClr val="black"/>
                </a:solidFill>
                <a:latin typeface="Aptos" panose="02110004020202020204"/>
              </a:rPr>
              <a:t>revamping all of our career's pages and online tools</a:t>
            </a:r>
          </a:p>
        </p:txBody>
      </p:sp>
      <p:sp>
        <p:nvSpPr>
          <p:cNvPr id="5" name="TextBox 4">
            <a:extLst>
              <a:ext uri="{FF2B5EF4-FFF2-40B4-BE49-F238E27FC236}">
                <a16:creationId xmlns:a16="http://schemas.microsoft.com/office/drawing/2014/main" id="{E0EAD24C-51B2-2C33-9E8C-B2F9B426A5AE}"/>
              </a:ext>
            </a:extLst>
          </p:cNvPr>
          <p:cNvSpPr txBox="1"/>
          <p:nvPr/>
        </p:nvSpPr>
        <p:spPr>
          <a:xfrm>
            <a:off x="359229" y="326572"/>
            <a:ext cx="2824843" cy="461665"/>
          </a:xfrm>
          <a:prstGeom prst="rect">
            <a:avLst/>
          </a:prstGeom>
          <a:noFill/>
        </p:spPr>
        <p:txBody>
          <a:bodyPr wrap="square" rtlCol="0">
            <a:spAutoFit/>
          </a:bodyPr>
          <a:lstStyle/>
          <a:p>
            <a:pPr defTabSz="685800"/>
            <a:r>
              <a:rPr lang="en-GB" sz="2400" b="1">
                <a:solidFill>
                  <a:prstClr val="black"/>
                </a:solidFill>
                <a:latin typeface="Arial" panose="020B0604020202020204" pitchFamily="34" charset="0"/>
                <a:cs typeface="Arial" panose="020B0604020202020204" pitchFamily="34" charset="0"/>
              </a:rPr>
              <a:t>involve.</a:t>
            </a:r>
          </a:p>
        </p:txBody>
      </p:sp>
    </p:spTree>
    <p:extLst>
      <p:ext uri="{BB962C8B-B14F-4D97-AF65-F5344CB8AC3E}">
        <p14:creationId xmlns:p14="http://schemas.microsoft.com/office/powerpoint/2010/main" val="181505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8313-7196-B318-7532-665C011BB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01729-EFA3-AF68-EEDC-2B2ED20F4A6E}"/>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054C23DA-B7C3-60F4-D85C-807C26853DDC}"/>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2350585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E584-5161-39D6-C79E-8CD1747DD525}"/>
              </a:ext>
            </a:extLst>
          </p:cNvPr>
          <p:cNvSpPr>
            <a:spLocks noGrp="1"/>
          </p:cNvSpPr>
          <p:nvPr>
            <p:ph type="title"/>
          </p:nvPr>
        </p:nvSpPr>
        <p:spPr/>
        <p:txBody>
          <a:bodyPr/>
          <a:lstStyle/>
          <a:p>
            <a:r>
              <a:rPr lang="en-GB"/>
              <a:t>Professional Development Pathway</a:t>
            </a:r>
          </a:p>
        </p:txBody>
      </p:sp>
      <p:pic>
        <p:nvPicPr>
          <p:cNvPr id="5" name="Picture 4">
            <a:extLst>
              <a:ext uri="{FF2B5EF4-FFF2-40B4-BE49-F238E27FC236}">
                <a16:creationId xmlns:a16="http://schemas.microsoft.com/office/drawing/2014/main" id="{F9C1990F-EC4A-B5DF-A77E-F0F5FFD39860}"/>
              </a:ext>
            </a:extLst>
          </p:cNvPr>
          <p:cNvPicPr>
            <a:picLocks noChangeAspect="1"/>
          </p:cNvPicPr>
          <p:nvPr/>
        </p:nvPicPr>
        <p:blipFill>
          <a:blip r:embed="rId2"/>
          <a:stretch>
            <a:fillRect/>
          </a:stretch>
        </p:blipFill>
        <p:spPr>
          <a:xfrm>
            <a:off x="424946" y="1046135"/>
            <a:ext cx="2523221" cy="3541362"/>
          </a:xfrm>
          <a:prstGeom prst="rect">
            <a:avLst/>
          </a:prstGeom>
          <a:ln>
            <a:solidFill>
              <a:schemeClr val="accent1"/>
            </a:solidFill>
          </a:ln>
        </p:spPr>
      </p:pic>
      <p:pic>
        <p:nvPicPr>
          <p:cNvPr id="7" name="Picture 6">
            <a:extLst>
              <a:ext uri="{FF2B5EF4-FFF2-40B4-BE49-F238E27FC236}">
                <a16:creationId xmlns:a16="http://schemas.microsoft.com/office/drawing/2014/main" id="{73EC57E0-E3B8-079D-3F1D-E3FACC6AB7A5}"/>
              </a:ext>
            </a:extLst>
          </p:cNvPr>
          <p:cNvPicPr>
            <a:picLocks noChangeAspect="1"/>
          </p:cNvPicPr>
          <p:nvPr/>
        </p:nvPicPr>
        <p:blipFill>
          <a:blip r:embed="rId3"/>
          <a:stretch>
            <a:fillRect/>
          </a:stretch>
        </p:blipFill>
        <p:spPr>
          <a:xfrm>
            <a:off x="3229619" y="1046136"/>
            <a:ext cx="2505001" cy="3541362"/>
          </a:xfrm>
          <a:prstGeom prst="rect">
            <a:avLst/>
          </a:prstGeom>
          <a:ln>
            <a:solidFill>
              <a:schemeClr val="accent1"/>
            </a:solidFill>
          </a:ln>
        </p:spPr>
      </p:pic>
      <p:pic>
        <p:nvPicPr>
          <p:cNvPr id="11" name="Picture 10">
            <a:extLst>
              <a:ext uri="{FF2B5EF4-FFF2-40B4-BE49-F238E27FC236}">
                <a16:creationId xmlns:a16="http://schemas.microsoft.com/office/drawing/2014/main" id="{62617EDB-FC1D-2BEE-C3B9-C465BB88C05E}"/>
              </a:ext>
            </a:extLst>
          </p:cNvPr>
          <p:cNvPicPr>
            <a:picLocks noChangeAspect="1"/>
          </p:cNvPicPr>
          <p:nvPr/>
        </p:nvPicPr>
        <p:blipFill>
          <a:blip r:embed="rId4"/>
          <a:stretch>
            <a:fillRect/>
          </a:stretch>
        </p:blipFill>
        <p:spPr>
          <a:xfrm>
            <a:off x="6016073" y="1046134"/>
            <a:ext cx="2505002" cy="3541363"/>
          </a:xfrm>
          <a:prstGeom prst="rect">
            <a:avLst/>
          </a:prstGeom>
          <a:ln>
            <a:solidFill>
              <a:schemeClr val="accent1"/>
            </a:solidFill>
          </a:ln>
        </p:spPr>
      </p:pic>
    </p:spTree>
    <p:extLst>
      <p:ext uri="{BB962C8B-B14F-4D97-AF65-F5344CB8AC3E}">
        <p14:creationId xmlns:p14="http://schemas.microsoft.com/office/powerpoint/2010/main" val="190429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F6A53-01CE-68FB-86C7-8C25BD7C9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A53583-E1AC-00E7-7FDE-BB7013132925}"/>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38836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DB36E-5E3F-5E56-8637-4142D0E1FC56}"/>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D5DE782C-7100-7D79-1228-9F7C235558BC}"/>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178133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8294-BD7E-8FEA-6293-F11C908F6FCB}"/>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EB01884E-BF4E-8B22-0465-E19E0A69B341}"/>
              </a:ext>
            </a:extLst>
          </p:cNvPr>
          <p:cNvSpPr>
            <a:spLocks noGrp="1"/>
          </p:cNvSpPr>
          <p:nvPr>
            <p:ph idx="1"/>
          </p:nvPr>
        </p:nvSpPr>
        <p:spPr/>
        <p:txBody>
          <a:bodyPr>
            <a:normAutofit lnSpcReduction="10000"/>
          </a:bodyPr>
          <a:lstStyle/>
          <a:p>
            <a:r>
              <a:rPr lang="en-GB"/>
              <a:t>Understand the current challenges contributing to the talent gap within financial planning.</a:t>
            </a:r>
          </a:p>
          <a:p>
            <a:r>
              <a:rPr lang="en-GB"/>
              <a:t>Explore a range of career pathways into the profession, including academic routes, career changes, and graduate schemes.</a:t>
            </a:r>
          </a:p>
          <a:p>
            <a:r>
              <a:rPr lang="en-GB"/>
              <a:t>Gain insights into how firms can support and retain new entrants, including practical strategies shared by experienced professionals.</a:t>
            </a:r>
          </a:p>
          <a:p>
            <a:r>
              <a:rPr lang="en-GB"/>
              <a:t>Reflect on how diversity of background and experience can strengthen the profession.</a:t>
            </a:r>
          </a:p>
          <a:p>
            <a:r>
              <a:rPr lang="en-GB"/>
              <a:t>Identify actions they can take to contribute to a more inclusive and accessible profession.</a:t>
            </a:r>
            <a:endParaRPr lang="en-US"/>
          </a:p>
        </p:txBody>
      </p:sp>
    </p:spTree>
    <p:extLst>
      <p:ext uri="{BB962C8B-B14F-4D97-AF65-F5344CB8AC3E}">
        <p14:creationId xmlns:p14="http://schemas.microsoft.com/office/powerpoint/2010/main" val="1728441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FEF22-20A3-1F61-9847-25163AB06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6A97A8-AEE8-E517-702D-AED72A98E8EB}"/>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90874C2A-B45B-7A4F-BB19-993F7D2624A2}"/>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234019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E238B-31B1-E1C3-73C5-955A8D2CB9DD}"/>
              </a:ext>
            </a:extLst>
          </p:cNvPr>
          <p:cNvSpPr>
            <a:spLocks noGrp="1"/>
          </p:cNvSpPr>
          <p:nvPr>
            <p:ph type="title"/>
          </p:nvPr>
        </p:nvSpPr>
        <p:spPr/>
        <p:txBody>
          <a:bodyPr/>
          <a:lstStyle/>
          <a:p>
            <a:r>
              <a:rPr lang="en-GB"/>
              <a:t>10 Years of Graduates Video</a:t>
            </a:r>
          </a:p>
        </p:txBody>
      </p:sp>
      <p:sp>
        <p:nvSpPr>
          <p:cNvPr id="3" name="Content Placeholder 2">
            <a:extLst>
              <a:ext uri="{FF2B5EF4-FFF2-40B4-BE49-F238E27FC236}">
                <a16:creationId xmlns:a16="http://schemas.microsoft.com/office/drawing/2014/main" id="{5548C893-EB33-5067-848D-C0BF6FDE1703}"/>
              </a:ext>
            </a:extLst>
          </p:cNvPr>
          <p:cNvSpPr>
            <a:spLocks noGrp="1"/>
          </p:cNvSpPr>
          <p:nvPr>
            <p:ph idx="1"/>
          </p:nvPr>
        </p:nvSpPr>
        <p:spPr/>
        <p:txBody>
          <a:bodyPr/>
          <a:lstStyle/>
          <a:p>
            <a:r>
              <a:rPr lang="en-GB"/>
              <a:t>https://www.youtube.com/watch?v=I_JszSq9xvU</a:t>
            </a:r>
          </a:p>
        </p:txBody>
      </p:sp>
      <p:pic>
        <p:nvPicPr>
          <p:cNvPr id="5" name="Picture 4">
            <a:extLst>
              <a:ext uri="{FF2B5EF4-FFF2-40B4-BE49-F238E27FC236}">
                <a16:creationId xmlns:a16="http://schemas.microsoft.com/office/drawing/2014/main" id="{B404B843-D992-E8A7-5607-C80E5B325E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50" y="1833912"/>
            <a:ext cx="4348730" cy="2466276"/>
          </a:xfrm>
          <a:prstGeom prst="rect">
            <a:avLst/>
          </a:prstGeom>
        </p:spPr>
      </p:pic>
      <p:pic>
        <p:nvPicPr>
          <p:cNvPr id="6" name="Picture 5">
            <a:extLst>
              <a:ext uri="{FF2B5EF4-FFF2-40B4-BE49-F238E27FC236}">
                <a16:creationId xmlns:a16="http://schemas.microsoft.com/office/drawing/2014/main" id="{39B2F1B1-9FB8-C057-FFB4-EF312892AC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7601" y="3533614"/>
            <a:ext cx="3789422" cy="916511"/>
          </a:xfrm>
          <a:prstGeom prst="rect">
            <a:avLst/>
          </a:prstGeom>
        </p:spPr>
      </p:pic>
    </p:spTree>
    <p:extLst>
      <p:ext uri="{BB962C8B-B14F-4D97-AF65-F5344CB8AC3E}">
        <p14:creationId xmlns:p14="http://schemas.microsoft.com/office/powerpoint/2010/main" val="3814355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Slide 7">
            <a:hlinkClick r:id="" action="ppaction://media"/>
            <a:extLst>
              <a:ext uri="{FF2B5EF4-FFF2-40B4-BE49-F238E27FC236}">
                <a16:creationId xmlns:a16="http://schemas.microsoft.com/office/drawing/2014/main" id="{73A69F12-FF46-3D3A-BAE0-9C38F6003D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2930" cy="5143500"/>
          </a:xfrm>
          <a:prstGeom prst="rect">
            <a:avLst/>
          </a:prstGeom>
        </p:spPr>
      </p:pic>
    </p:spTree>
    <p:extLst>
      <p:ext uri="{BB962C8B-B14F-4D97-AF65-F5344CB8AC3E}">
        <p14:creationId xmlns:p14="http://schemas.microsoft.com/office/powerpoint/2010/main" val="270509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BB204-0199-3961-4EDC-D057EDDC72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CED2C-E1DE-B7AD-9DA2-522E4867C175}"/>
              </a:ext>
            </a:extLst>
          </p:cNvPr>
          <p:cNvSpPr>
            <a:spLocks noGrp="1"/>
          </p:cNvSpPr>
          <p:nvPr>
            <p:ph type="title"/>
          </p:nvPr>
        </p:nvSpPr>
        <p:spPr/>
        <p:txBody>
          <a:bodyPr>
            <a:normAutofit/>
          </a:bodyPr>
          <a:lstStyle/>
          <a:p>
            <a:r>
              <a:rPr lang="en-US"/>
              <a:t>Bridging The Talent Gap</a:t>
            </a:r>
            <a:br>
              <a:rPr lang="en-US"/>
            </a:br>
            <a:endParaRPr lang="en-US"/>
          </a:p>
        </p:txBody>
      </p:sp>
      <p:sp>
        <p:nvSpPr>
          <p:cNvPr id="3" name="Text Placeholder 2">
            <a:extLst>
              <a:ext uri="{FF2B5EF4-FFF2-40B4-BE49-F238E27FC236}">
                <a16:creationId xmlns:a16="http://schemas.microsoft.com/office/drawing/2014/main" id="{DE32A0FA-B68C-9E96-5787-14A855A59D95}"/>
              </a:ext>
            </a:extLst>
          </p:cNvPr>
          <p:cNvSpPr>
            <a:spLocks noGrp="1"/>
          </p:cNvSpPr>
          <p:nvPr>
            <p:ph type="body" idx="1"/>
          </p:nvPr>
        </p:nvSpPr>
        <p:spPr>
          <a:xfrm>
            <a:off x="384629" y="1052561"/>
            <a:ext cx="8253641" cy="628097"/>
          </a:xfrm>
        </p:spPr>
        <p:txBody>
          <a:bodyPr/>
          <a:lstStyle/>
          <a:p>
            <a:r>
              <a:rPr lang="en-US"/>
              <a:t>Fresh perspectives on entering the profession</a:t>
            </a:r>
          </a:p>
        </p:txBody>
      </p:sp>
    </p:spTree>
    <p:extLst>
      <p:ext uri="{BB962C8B-B14F-4D97-AF65-F5344CB8AC3E}">
        <p14:creationId xmlns:p14="http://schemas.microsoft.com/office/powerpoint/2010/main" val="1696526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6C7A35-65D3-A8E4-6CDD-0986BBB08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7BAAF-125E-B5B2-8618-D0B389383DD9}"/>
              </a:ext>
            </a:extLst>
          </p:cNvPr>
          <p:cNvSpPr>
            <a:spLocks noGrp="1"/>
          </p:cNvSpPr>
          <p:nvPr>
            <p:ph type="title"/>
          </p:nvPr>
        </p:nvSpPr>
        <p:spPr/>
        <p:txBody>
          <a:bodyPr/>
          <a:lstStyle/>
          <a:p>
            <a:r>
              <a:rPr lang="en-GB"/>
              <a:t>Coventry University Scholarships</a:t>
            </a:r>
          </a:p>
        </p:txBody>
      </p:sp>
      <p:sp>
        <p:nvSpPr>
          <p:cNvPr id="3" name="Content Placeholder 2">
            <a:extLst>
              <a:ext uri="{FF2B5EF4-FFF2-40B4-BE49-F238E27FC236}">
                <a16:creationId xmlns:a16="http://schemas.microsoft.com/office/drawing/2014/main" id="{A172E634-D36C-C09C-9B20-B42051F2FBD6}"/>
              </a:ext>
            </a:extLst>
          </p:cNvPr>
          <p:cNvSpPr>
            <a:spLocks noGrp="1"/>
          </p:cNvSpPr>
          <p:nvPr>
            <p:ph idx="1"/>
          </p:nvPr>
        </p:nvSpPr>
        <p:spPr/>
        <p:txBody>
          <a:bodyPr/>
          <a:lstStyle/>
          <a:p>
            <a:r>
              <a:rPr lang="en-GB">
                <a:highlight>
                  <a:srgbClr val="FFFF00"/>
                </a:highlight>
              </a:rPr>
              <a:t>Insert Lien’s video</a:t>
            </a:r>
          </a:p>
        </p:txBody>
      </p:sp>
      <p:pic>
        <p:nvPicPr>
          <p:cNvPr id="4" name="Picture 3">
            <a:extLst>
              <a:ext uri="{FF2B5EF4-FFF2-40B4-BE49-F238E27FC236}">
                <a16:creationId xmlns:a16="http://schemas.microsoft.com/office/drawing/2014/main" id="{43E59285-B6F6-081C-629B-F1B624EFB74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717552" y="3882325"/>
            <a:ext cx="2271466" cy="648471"/>
          </a:xfrm>
          <a:prstGeom prst="rect">
            <a:avLst/>
          </a:prstGeom>
        </p:spPr>
      </p:pic>
    </p:spTree>
    <p:extLst>
      <p:ext uri="{BB962C8B-B14F-4D97-AF65-F5344CB8AC3E}">
        <p14:creationId xmlns:p14="http://schemas.microsoft.com/office/powerpoint/2010/main" val="1212858257"/>
      </p:ext>
    </p:extLst>
  </p:cSld>
  <p:clrMapOvr>
    <a:masterClrMapping/>
  </p:clrMapOvr>
</p:sld>
</file>

<file path=ppt/theme/theme1.xml><?xml version="1.0" encoding="utf-8"?>
<a:theme xmlns:a="http://schemas.openxmlformats.org/drawingml/2006/main" name="Office Theme">
  <a:themeElements>
    <a:clrScheme name="Spring">
      <a:dk1>
        <a:srgbClr val="002F5E"/>
      </a:dk1>
      <a:lt1>
        <a:srgbClr val="FEFFFF"/>
      </a:lt1>
      <a:dk2>
        <a:srgbClr val="44546A"/>
      </a:dk2>
      <a:lt2>
        <a:srgbClr val="E7E6E6"/>
      </a:lt2>
      <a:accent1>
        <a:srgbClr val="E8D600"/>
      </a:accent1>
      <a:accent2>
        <a:srgbClr val="E52A84"/>
      </a:accent2>
      <a:accent3>
        <a:srgbClr val="797979"/>
      </a:accent3>
      <a:accent4>
        <a:srgbClr val="0096FF"/>
      </a:accent4>
      <a:accent5>
        <a:srgbClr val="942092"/>
      </a:accent5>
      <a:accent6>
        <a:srgbClr val="01189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e4aa9c8-e249-4689-a79c-5668e8fb8004" xsi:nil="true"/>
    <lcf76f155ced4ddcb4097134ff3c332f xmlns="eec3f55b-a9b2-4102-a16c-8ff48ca4bb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9D0606AAC24C4BB39CD917748087AC" ma:contentTypeVersion="19" ma:contentTypeDescription="Create a new document." ma:contentTypeScope="" ma:versionID="f126e502fb38d41714195e36d803356f">
  <xsd:schema xmlns:xsd="http://www.w3.org/2001/XMLSchema" xmlns:xs="http://www.w3.org/2001/XMLSchema" xmlns:p="http://schemas.microsoft.com/office/2006/metadata/properties" xmlns:ns2="eec3f55b-a9b2-4102-a16c-8ff48ca4bb68" xmlns:ns3="cb2ae47a-b3ea-43a8-a652-f5d4c51bf437" xmlns:ns4="4e4aa9c8-e249-4689-a79c-5668e8fb8004" targetNamespace="http://schemas.microsoft.com/office/2006/metadata/properties" ma:root="true" ma:fieldsID="d51ea1e11a090eb2c6ccc72703da21ef" ns2:_="" ns3:_="" ns4:_="">
    <xsd:import namespace="eec3f55b-a9b2-4102-a16c-8ff48ca4bb68"/>
    <xsd:import namespace="cb2ae47a-b3ea-43a8-a652-f5d4c51bf437"/>
    <xsd:import namespace="4e4aa9c8-e249-4689-a79c-5668e8fb80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3f55b-a9b2-4102-a16c-8ff48ca4bb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ed0326-c9f1-4b81-a75c-020ae73521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2ae47a-b3ea-43a8-a652-f5d4c51bf43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4aa9c8-e249-4689-a79c-5668e8fb8004"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3c4a6cd-2da3-4875-b1f0-367a1f43dd01}" ma:internalName="TaxCatchAll" ma:showField="CatchAllData" ma:web="4e4aa9c8-e249-4689-a79c-5668e8fb80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3E6782-4A36-484A-906F-A2B65C324882}">
  <ds:schemaRefs>
    <ds:schemaRef ds:uri="http://schemas.microsoft.com/sharepoint/v3/contenttype/forms"/>
  </ds:schemaRefs>
</ds:datastoreItem>
</file>

<file path=customXml/itemProps2.xml><?xml version="1.0" encoding="utf-8"?>
<ds:datastoreItem xmlns:ds="http://schemas.openxmlformats.org/officeDocument/2006/customXml" ds:itemID="{F2F88D69-49CD-400E-82FA-6DCCB1A7316C}">
  <ds:schemaRefs>
    <ds:schemaRef ds:uri="198c72f6-7ae1-4eb8-b23e-e9d92a4ff1d4"/>
    <ds:schemaRef ds:uri="4e4aa9c8-e249-4689-a79c-5668e8fb8004"/>
    <ds:schemaRef ds:uri="http://schemas.microsoft.com/office/2006/metadata/properties"/>
    <ds:schemaRef ds:uri="http://schemas.microsoft.com/office/infopath/2007/PartnerControls"/>
    <ds:schemaRef ds:uri="eec3f55b-a9b2-4102-a16c-8ff48ca4bb68"/>
  </ds:schemaRefs>
</ds:datastoreItem>
</file>

<file path=customXml/itemProps3.xml><?xml version="1.0" encoding="utf-8"?>
<ds:datastoreItem xmlns:ds="http://schemas.openxmlformats.org/officeDocument/2006/customXml" ds:itemID="{A4297531-6228-4E91-B893-F895F1DE96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3f55b-a9b2-4102-a16c-8ff48ca4bb68"/>
    <ds:schemaRef ds:uri="cb2ae47a-b3ea-43a8-a652-f5d4c51bf437"/>
    <ds:schemaRef ds:uri="4e4aa9c8-e249-4689-a79c-5668e8fb80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39</TotalTime>
  <Words>1206</Words>
  <Application>Microsoft Office PowerPoint</Application>
  <PresentationFormat>On-screen Show (16:9)</PresentationFormat>
  <Paragraphs>127</Paragraphs>
  <Slides>26</Slides>
  <Notes>6</Notes>
  <HiddenSlides>4</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Aptos Display</vt:lpstr>
      <vt:lpstr>Calibri</vt:lpstr>
      <vt:lpstr>Arial</vt:lpstr>
      <vt:lpstr>Aptos</vt:lpstr>
      <vt:lpstr>Office Theme</vt:lpstr>
      <vt:lpstr>1_Office Theme</vt:lpstr>
      <vt:lpstr>PowerPoint Presentation</vt:lpstr>
      <vt:lpstr>Bridging the talent gap: Fresh perspectives on entering the profession</vt:lpstr>
      <vt:lpstr>Bridging The Talent Gap </vt:lpstr>
      <vt:lpstr>Learning Objectives</vt:lpstr>
      <vt:lpstr>Bridging The Talent Gap </vt:lpstr>
      <vt:lpstr>10 Years of Graduates Video</vt:lpstr>
      <vt:lpstr>PowerPoint Presentation</vt:lpstr>
      <vt:lpstr>Bridging The Talent Gap </vt:lpstr>
      <vt:lpstr>Coventry University Scholarships</vt:lpstr>
      <vt:lpstr>PowerPoint Presentation</vt:lpstr>
      <vt:lpstr>Bridging The Talent Gap </vt:lpstr>
      <vt:lpstr>Transferable Skills</vt:lpstr>
      <vt:lpstr>Bridging The Talent Gap </vt:lpstr>
      <vt:lpstr>10 Years of Graduates Video</vt:lpstr>
      <vt:lpstr>PowerPoint Presentation</vt:lpstr>
      <vt:lpstr>Bridging The Talent Gap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Bridging The Talent Gap </vt:lpstr>
      <vt:lpstr>Professional Development Pathway</vt:lpstr>
      <vt:lpstr>Thank You</vt:lpstr>
    </vt:vector>
  </TitlesOfParts>
  <Company>Cohesion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Seat Three</dc:creator>
  <cp:lastModifiedBy>Gareth Skade - TFI Lodestar</cp:lastModifiedBy>
  <cp:revision>3</cp:revision>
  <dcterms:created xsi:type="dcterms:W3CDTF">2017-07-17T11:04:18Z</dcterms:created>
  <dcterms:modified xsi:type="dcterms:W3CDTF">2025-11-13T17:32:09Z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0x010100499D0606AAC24C4BB39CD917748087AC</vt:lpwstr>
  </property>
  <property fmtid="{D5CDD505-2E9C-101B-9397-08002B2CF9AE}" pid="3" name="MediaServiceImageTags">
    <vt:lpwstr/>
  </property>
</Properties>
</file>