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33"/>
  </p:notesMasterIdLst>
  <p:sldIdLst>
    <p:sldId id="260" r:id="rId6"/>
    <p:sldId id="602" r:id="rId7"/>
    <p:sldId id="646" r:id="rId8"/>
    <p:sldId id="624" r:id="rId9"/>
    <p:sldId id="625" r:id="rId10"/>
    <p:sldId id="626" r:id="rId11"/>
    <p:sldId id="592" r:id="rId12"/>
    <p:sldId id="639" r:id="rId13"/>
    <p:sldId id="620" r:id="rId14"/>
    <p:sldId id="604" r:id="rId15"/>
    <p:sldId id="622" r:id="rId16"/>
    <p:sldId id="593" r:id="rId17"/>
    <p:sldId id="640" r:id="rId18"/>
    <p:sldId id="628" r:id="rId19"/>
    <p:sldId id="627" r:id="rId20"/>
    <p:sldId id="629" r:id="rId21"/>
    <p:sldId id="611" r:id="rId22"/>
    <p:sldId id="643" r:id="rId23"/>
    <p:sldId id="486" r:id="rId24"/>
    <p:sldId id="644" r:id="rId25"/>
    <p:sldId id="623" r:id="rId26"/>
    <p:sldId id="632" r:id="rId27"/>
    <p:sldId id="634" r:id="rId28"/>
    <p:sldId id="658" r:id="rId29"/>
    <p:sldId id="636" r:id="rId30"/>
    <p:sldId id="583" r:id="rId31"/>
    <p:sldId id="5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459"/>
    <a:srgbClr val="FFFFFF"/>
    <a:srgbClr val="1C1C45"/>
    <a:srgbClr val="23204F"/>
    <a:srgbClr val="000000"/>
    <a:srgbClr val="636363"/>
    <a:srgbClr val="9FA4A8"/>
    <a:srgbClr val="FF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/>
    <p:restoredTop sz="94694"/>
  </p:normalViewPr>
  <p:slideViewPr>
    <p:cSldViewPr snapToGrid="0">
      <p:cViewPr varScale="1">
        <p:scale>
          <a:sx n="59" d="100"/>
          <a:sy n="59" d="100"/>
        </p:scale>
        <p:origin x="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Ghidini - TFI Lodestar" userId="19874b5f-d719-4a41-ad34-fbf54a3885c7" providerId="ADAL" clId="{B7ABDCD7-F197-48A3-93C1-166B4FBB12F8}"/>
    <pc:docChg chg="delSld">
      <pc:chgData name="Daniela Ghidini - TFI Lodestar" userId="19874b5f-d719-4a41-ad34-fbf54a3885c7" providerId="ADAL" clId="{B7ABDCD7-F197-48A3-93C1-166B4FBB12F8}" dt="2025-11-13T16:08:04.390" v="0" actId="2696"/>
      <pc:docMkLst>
        <pc:docMk/>
      </pc:docMkLst>
      <pc:sldChg chg="del">
        <pc:chgData name="Daniela Ghidini - TFI Lodestar" userId="19874b5f-d719-4a41-ad34-fbf54a3885c7" providerId="ADAL" clId="{B7ABDCD7-F197-48A3-93C1-166B4FBB12F8}" dt="2025-11-13T16:08:04.390" v="0" actId="2696"/>
        <pc:sldMkLst>
          <pc:docMk/>
          <pc:sldMk cId="2450498852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4CBCA-E851-4B56-9A7F-09B6CD9B4998}" type="datetimeFigureOut"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B160F-A0F8-4E45-9BE6-F60572BA43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Big entrance, lots of energy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B160F-A0F8-4E45-9BE6-F60572BA4341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7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Reduced productivity</a:t>
            </a:r>
          </a:p>
          <a:p>
            <a:r>
              <a:rPr lang="en-US">
                <a:ea typeface="Calibri"/>
                <a:cs typeface="Calibri"/>
              </a:rPr>
              <a:t>Increased baseline stress</a:t>
            </a:r>
          </a:p>
          <a:p>
            <a:r>
              <a:rPr lang="en-US">
                <a:ea typeface="Calibri"/>
                <a:cs typeface="Calibri"/>
              </a:rPr>
              <a:t>Increased workload</a:t>
            </a:r>
          </a:p>
          <a:p>
            <a:r>
              <a:rPr lang="en-US">
                <a:ea typeface="Calibri"/>
                <a:cs typeface="Calibri"/>
              </a:rPr>
              <a:t>Distracted</a:t>
            </a:r>
          </a:p>
          <a:p>
            <a:r>
              <a:rPr lang="en-US">
                <a:ea typeface="Calibri"/>
                <a:cs typeface="Calibri"/>
              </a:rPr>
              <a:t>Partner feels emotionally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B160F-A0F8-4E45-9BE6-F60572BA4341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4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CD8992-F2A9-B5CD-F8C9-88F189810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D3A18-4859-FBAD-0060-B0170934D9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>
              <a:ea typeface="Calibri"/>
              <a:cs typeface="Calibri"/>
            </a:endParaRPr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7A0D-C316-25D5-8BC0-319A9ABD92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F3A102A-8FF8-9942-91DE-1E662A32704C}" type="slidenum"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Today, not strategy, not about greater knowledge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Reality check, and line in the sand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What are you waiting 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B160F-A0F8-4E45-9BE6-F60572BA4341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9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Follow around camera 4 weeks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B160F-A0F8-4E45-9BE6-F60572BA4341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1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Feel fulfilled, </a:t>
            </a:r>
            <a:r>
              <a:rPr lang="en-US" err="1">
                <a:ea typeface="Calibri"/>
                <a:cs typeface="Calibri"/>
              </a:rPr>
              <a:t>energised</a:t>
            </a:r>
            <a:r>
              <a:rPr lang="en-US"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B160F-A0F8-4E45-9BE6-F60572BA4341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2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642C4-A21A-77D2-207D-131401430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656E04-3706-949F-3885-A79AB1E10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7DB15-B7B1-4B0B-2F4D-19EE5C9A4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Feel fulfilled, </a:t>
            </a:r>
            <a:r>
              <a:rPr lang="en-US" err="1">
                <a:ea typeface="Calibri"/>
                <a:cs typeface="Calibri"/>
              </a:rPr>
              <a:t>energised</a:t>
            </a:r>
            <a:r>
              <a:rPr lang="en-US"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D473E-9139-8EB2-53B5-E702F9626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B160F-A0F8-4E45-9BE6-F60572BA4341}" type="slidenum">
              <a:rPr lang="en-GB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7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60008-B5FB-6C4A-DF79-D6FF00CED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A8BE45-01AA-9942-3026-D3060167A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D1A00-8992-C614-6FA4-3D54183A1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Feel fulfilled, </a:t>
            </a:r>
            <a:r>
              <a:rPr lang="en-US" err="1">
                <a:ea typeface="Calibri"/>
                <a:cs typeface="Calibri"/>
              </a:rPr>
              <a:t>energised</a:t>
            </a:r>
            <a:r>
              <a:rPr lang="en-US"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1767E-F3D3-9F64-2944-964D383D1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B160F-A0F8-4E45-9BE6-F60572BA4341}" type="slidenum">
              <a:rPr lang="en-GB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76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CBD13-92F6-A95F-36ED-F84690B9E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8B6DB7-27D8-DB4A-C0E2-FAB0D5A8B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0E90A-D5C9-7CC4-DD25-81B0844D6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Commit to an ACTION during this session.  I.e. before we finish.  I will stay as long as we need.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07130-54CF-3358-D4E2-35ED6A859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042EA-5AE0-9E49-A41E-F59EC0B75E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2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1B0C-B65D-4E41-A412-40618280CB6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41C8-F1E2-46F8-8212-F9D66488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6C90E-351F-16E8-C1D8-7E37F9141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0" y="202"/>
            <a:ext cx="12191281" cy="68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2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/Prom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4E0A4-BBD7-690E-DF12-1DE4BCC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8" y="2075"/>
            <a:ext cx="12194620" cy="6855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39" y="797008"/>
            <a:ext cx="11004855" cy="1443869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839" y="2240878"/>
            <a:ext cx="11004855" cy="837463"/>
          </a:xfrm>
        </p:spPr>
        <p:txBody>
          <a:bodyPr>
            <a:normAutofit/>
          </a:bodyPr>
          <a:lstStyle>
            <a:lvl1pPr marL="0" indent="0">
              <a:lnSpc>
                <a:spcPts val="2133"/>
              </a:lnSpc>
              <a:buNone/>
              <a:defRPr sz="2667">
                <a:solidFill>
                  <a:srgbClr val="FFFFFF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/Prom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4E0A4-BBD7-690E-DF12-1DE4BCC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7" y="2074"/>
            <a:ext cx="12194619" cy="6855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39" y="797007"/>
            <a:ext cx="6802361" cy="2276851"/>
          </a:xfrm>
        </p:spPr>
        <p:txBody>
          <a:bodyPr anchor="b">
            <a:normAutofit/>
          </a:bodyPr>
          <a:lstStyle>
            <a:lvl1pPr>
              <a:lnSpc>
                <a:spcPts val="4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840" y="3426892"/>
            <a:ext cx="5583161" cy="837463"/>
          </a:xfrm>
        </p:spPr>
        <p:txBody>
          <a:bodyPr>
            <a:normAutofit/>
          </a:bodyPr>
          <a:lstStyle>
            <a:lvl1pPr marL="0" indent="0">
              <a:lnSpc>
                <a:spcPts val="2133"/>
              </a:lnSpc>
              <a:buNone/>
              <a:defRPr sz="2667">
                <a:solidFill>
                  <a:srgbClr val="FFFFFF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328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om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6C90E-351F-16E8-C1D8-7E37F9141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0" y="202"/>
            <a:ext cx="12191281" cy="6853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11" y="3652987"/>
            <a:ext cx="11566379" cy="843392"/>
          </a:xfrm>
        </p:spPr>
        <p:txBody>
          <a:bodyPr anchor="t">
            <a:normAutofit/>
          </a:bodyPr>
          <a:lstStyle>
            <a:lvl1pPr algn="ctr">
              <a:lnSpc>
                <a:spcPts val="4133"/>
              </a:lnSpc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11" y="2395167"/>
            <a:ext cx="11566379" cy="758408"/>
          </a:xfrm>
        </p:spPr>
        <p:txBody>
          <a:bodyPr anchor="b">
            <a:normAutofit/>
          </a:bodyPr>
          <a:lstStyle>
            <a:lvl1pPr marL="0" indent="0" algn="ctr">
              <a:lnSpc>
                <a:spcPts val="3333"/>
              </a:lnSpc>
              <a:buNone/>
              <a:defRPr sz="3200">
                <a:solidFill>
                  <a:srgbClr val="FFFFF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99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133"/>
              </a:lnSpc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1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469" y="365125"/>
            <a:ext cx="11351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469" y="1825625"/>
            <a:ext cx="11351172" cy="408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9B001-A669-913B-4430-1B8A3A80C1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6310" b="6310"/>
          <a:stretch/>
        </p:blipFill>
        <p:spPr>
          <a:xfrm>
            <a:off x="0" y="6273079"/>
            <a:ext cx="12192000" cy="5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0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377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B36E-5E3F-5E56-8637-4142D0E1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40" y="411698"/>
            <a:ext cx="7716761" cy="1443869"/>
          </a:xfrm>
        </p:spPr>
        <p:txBody>
          <a:bodyPr>
            <a:noAutofit/>
          </a:bodyPr>
          <a:lstStyle/>
          <a:p>
            <a:r>
              <a:rPr lang="en-GB" sz="3733" dirty="0"/>
              <a:t>From pressure to purpose - the shift every ambitious financial planner must make to win at work and at home</a:t>
            </a:r>
            <a:endParaRPr lang="en-US" sz="373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E782C-7100-7D79-1228-9F7C2355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839" y="2841910"/>
            <a:ext cx="11004855" cy="837463"/>
          </a:xfrm>
        </p:spPr>
        <p:txBody>
          <a:bodyPr/>
          <a:lstStyle/>
          <a:p>
            <a:r>
              <a:rPr lang="en-US" dirty="0"/>
              <a:t>Tony Fields</a:t>
            </a:r>
          </a:p>
          <a:p>
            <a:r>
              <a:rPr lang="en-US" sz="2400" i="1" dirty="0"/>
              <a:t>pH7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FF36F-C549-7E06-C107-78D8F9D37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888" y="391439"/>
            <a:ext cx="3298405" cy="3287933"/>
          </a:xfrm>
          <a:prstGeom prst="ellipse">
            <a:avLst/>
          </a:prstGeom>
          <a:ln w="63500" cap="rnd">
            <a:solidFill>
              <a:srgbClr val="01305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13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id="{7828793C-5CAA-3212-72E3-668CDB281FA7}"/>
              </a:ext>
            </a:extLst>
          </p:cNvPr>
          <p:cNvSpPr txBox="1"/>
          <p:nvPr/>
        </p:nvSpPr>
        <p:spPr>
          <a:xfrm>
            <a:off x="1142368" y="155694"/>
            <a:ext cx="9676252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1E3459"/>
                </a:solidFill>
                <a:ea typeface="+mn-lt"/>
                <a:cs typeface="+mn-lt"/>
              </a:rPr>
              <a:t>Success - But at What Cost?</a:t>
            </a:r>
            <a:endParaRPr lang="en-US" sz="4400" b="1">
              <a:solidFill>
                <a:srgbClr val="1E345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2B4FD-34D4-F7EC-0AC5-E3FF022840E5}"/>
              </a:ext>
            </a:extLst>
          </p:cNvPr>
          <p:cNvSpPr/>
          <p:nvPr/>
        </p:nvSpPr>
        <p:spPr>
          <a:xfrm>
            <a:off x="5416628" y="1094175"/>
            <a:ext cx="1301771" cy="5765114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292C2A7-8FBA-A006-93A4-BE22C8AAC5B2}"/>
              </a:ext>
            </a:extLst>
          </p:cNvPr>
          <p:cNvSpPr txBox="1"/>
          <p:nvPr/>
        </p:nvSpPr>
        <p:spPr>
          <a:xfrm>
            <a:off x="250215" y="1093582"/>
            <a:ext cx="573321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1E3459"/>
                </a:solidFill>
                <a:ea typeface="+mn-lt"/>
                <a:cs typeface="+mn-lt"/>
              </a:rPr>
              <a:t>What the world saw…</a:t>
            </a:r>
            <a:endParaRPr lang="en-US" sz="3200">
              <a:solidFill>
                <a:srgbClr val="1E3459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>
              <a:solidFill>
                <a:srgbClr val="1E3459"/>
              </a:solidFill>
              <a:latin typeface="Aptos"/>
              <a:ea typeface="Roboto"/>
              <a:cs typeface="Calibri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21CCE7A-1AC5-B52E-ABE3-0BD2BEFB6264}"/>
              </a:ext>
            </a:extLst>
          </p:cNvPr>
          <p:cNvSpPr txBox="1"/>
          <p:nvPr/>
        </p:nvSpPr>
        <p:spPr>
          <a:xfrm>
            <a:off x="7071323" y="1095332"/>
            <a:ext cx="6056752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1E3459"/>
                </a:solidFill>
                <a:ea typeface="+mn-lt"/>
                <a:cs typeface="+mn-lt"/>
              </a:rPr>
              <a:t>What matters most today</a:t>
            </a:r>
            <a:r>
              <a:rPr lang="en-US" sz="3200" dirty="0">
                <a:solidFill>
                  <a:srgbClr val="1E3459"/>
                </a:solidFill>
                <a:latin typeface="Aptos"/>
                <a:ea typeface="Roboto"/>
                <a:cs typeface="Calibri"/>
              </a:rPr>
              <a:t>...</a:t>
            </a:r>
            <a:r>
              <a:rPr lang="en-US" sz="3200" dirty="0">
                <a:solidFill>
                  <a:srgbClr val="1E3459"/>
                </a:solidFill>
                <a:latin typeface="Calibri"/>
                <a:ea typeface="Roboto"/>
                <a:cs typeface="Calibri"/>
              </a:rPr>
              <a:t> </a:t>
            </a:r>
            <a:endParaRPr lang="en-US" sz="3200">
              <a:solidFill>
                <a:srgbClr val="1E3459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>
              <a:solidFill>
                <a:srgbClr val="1E3459"/>
              </a:solidFill>
              <a:ea typeface="Roboto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7BB18-A35E-7348-FDB7-3887FA6693D0}"/>
              </a:ext>
            </a:extLst>
          </p:cNvPr>
          <p:cNvSpPr/>
          <p:nvPr/>
        </p:nvSpPr>
        <p:spPr>
          <a:xfrm>
            <a:off x="-55442" y="-10078"/>
            <a:ext cx="12247445" cy="16634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o alternative text description for this image">
            <a:extLst>
              <a:ext uri="{FF2B5EF4-FFF2-40B4-BE49-F238E27FC236}">
                <a16:creationId xmlns:a16="http://schemas.microsoft.com/office/drawing/2014/main" id="{B92E0B87-0360-096C-48EB-57D10CEA8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4076" y="2052298"/>
            <a:ext cx="4783471" cy="4159094"/>
          </a:xfrm>
          <a:prstGeom prst="rect">
            <a:avLst/>
          </a:prstGeom>
        </p:spPr>
      </p:pic>
      <p:pic>
        <p:nvPicPr>
          <p:cNvPr id="2" name="Picture 1" descr="A person and person with two children&#10;&#10;AI-generated content may be incorrect.">
            <a:extLst>
              <a:ext uri="{FF2B5EF4-FFF2-40B4-BE49-F238E27FC236}">
                <a16:creationId xmlns:a16="http://schemas.microsoft.com/office/drawing/2014/main" id="{0C5DFA85-AFB0-84EE-7A75-2366CD637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910" y="2050329"/>
            <a:ext cx="4815208" cy="41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6DE9B-DA58-FDF5-AFB7-638EA4C9A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E57EABE-4046-9184-C0F8-220A52424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C847F-EFCB-DB98-8807-DF488E86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iagram of a company&#10;&#10;AI-generated content may be incorrect.">
            <a:extLst>
              <a:ext uri="{FF2B5EF4-FFF2-40B4-BE49-F238E27FC236}">
                <a16:creationId xmlns:a16="http://schemas.microsoft.com/office/drawing/2014/main" id="{2E53116A-3929-A906-58C4-12CCF18E6A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" r="-925" b="-121"/>
          <a:stretch>
            <a:fillRect/>
          </a:stretch>
        </p:blipFill>
        <p:spPr>
          <a:xfrm>
            <a:off x="3627490" y="1624864"/>
            <a:ext cx="4933786" cy="4581774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58EB1245-A1FD-AB63-566F-B5A78FDC43FF}"/>
              </a:ext>
            </a:extLst>
          </p:cNvPr>
          <p:cNvSpPr txBox="1"/>
          <p:nvPr/>
        </p:nvSpPr>
        <p:spPr>
          <a:xfrm>
            <a:off x="1118174" y="649731"/>
            <a:ext cx="9676252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1E3459"/>
                </a:solidFill>
                <a:ea typeface="+mj-lt"/>
                <a:cs typeface="+mj-lt"/>
              </a:rPr>
              <a:t>Performance without compromise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02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iagram of a company&#10;&#10;AI-generated content may be incorrect.">
            <a:extLst>
              <a:ext uri="{FF2B5EF4-FFF2-40B4-BE49-F238E27FC236}">
                <a16:creationId xmlns:a16="http://schemas.microsoft.com/office/drawing/2014/main" id="{0C82395B-0CE0-F70F-50DD-C530BF4C0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" r="-925" b="-121"/>
          <a:stretch>
            <a:fillRect/>
          </a:stretch>
        </p:blipFill>
        <p:spPr>
          <a:xfrm>
            <a:off x="9889977" y="518897"/>
            <a:ext cx="1693686" cy="1572195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23B18740-0D0C-6D6A-42C1-9161C9EE040B}"/>
              </a:ext>
            </a:extLst>
          </p:cNvPr>
          <p:cNvSpPr txBox="1"/>
          <p:nvPr/>
        </p:nvSpPr>
        <p:spPr>
          <a:xfrm>
            <a:off x="854462" y="2294008"/>
            <a:ext cx="10474110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1E3459"/>
                </a:solidFill>
                <a:ea typeface="+mj-lt"/>
                <a:cs typeface="+mj-lt"/>
              </a:rPr>
              <a:t>Reconnect with the best version of you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818EE-F609-55EC-9DBA-4262A854425C}"/>
              </a:ext>
            </a:extLst>
          </p:cNvPr>
          <p:cNvSpPr txBox="1"/>
          <p:nvPr/>
        </p:nvSpPr>
        <p:spPr>
          <a:xfrm>
            <a:off x="1203204" y="4019643"/>
            <a:ext cx="977245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i="1" dirty="0">
                <a:solidFill>
                  <a:srgbClr val="1E3459"/>
                </a:solidFill>
                <a:ea typeface="+mn-lt"/>
                <a:cs typeface="+mn-lt"/>
              </a:rPr>
              <a:t>"</a:t>
            </a:r>
            <a:r>
              <a:rPr lang="en-GB" sz="2800" dirty="0">
                <a:solidFill>
                  <a:srgbClr val="1E3459"/>
                </a:solidFill>
                <a:ea typeface="+mn-lt"/>
                <a:cs typeface="+mn-lt"/>
              </a:rPr>
              <a:t>Success without fulfilment is the ultimate failure</a:t>
            </a:r>
            <a:r>
              <a:rPr lang="en-GB" sz="2800" i="1" dirty="0">
                <a:solidFill>
                  <a:srgbClr val="1E3459"/>
                </a:solidFill>
                <a:ea typeface="+mn-lt"/>
                <a:cs typeface="+mn-lt"/>
              </a:rPr>
              <a:t>" </a:t>
            </a:r>
            <a:endParaRPr lang="en-GB" sz="2800" dirty="0">
              <a:solidFill>
                <a:srgbClr val="1E3459"/>
              </a:solidFill>
              <a:ea typeface="+mn-lt"/>
              <a:cs typeface="+mn-lt"/>
            </a:endParaRPr>
          </a:p>
          <a:p>
            <a:pPr algn="ctr"/>
            <a:r>
              <a:rPr lang="en-GB" sz="2000" b="1" i="1" dirty="0">
                <a:solidFill>
                  <a:srgbClr val="1E3459"/>
                </a:solidFill>
              </a:rPr>
              <a:t>Tony Robins </a:t>
            </a:r>
          </a:p>
        </p:txBody>
      </p:sp>
    </p:spTree>
    <p:extLst>
      <p:ext uri="{BB962C8B-B14F-4D97-AF65-F5344CB8AC3E}">
        <p14:creationId xmlns:p14="http://schemas.microsoft.com/office/powerpoint/2010/main" val="40171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BCB5CA-2525-BC61-6EBB-FCA82D2F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batteries with different images&#10;&#10;AI-generated content may be incorrect.">
            <a:extLst>
              <a:ext uri="{FF2B5EF4-FFF2-40B4-BE49-F238E27FC236}">
                <a16:creationId xmlns:a16="http://schemas.microsoft.com/office/drawing/2014/main" id="{09C0C0CD-6EBB-37D2-A4BC-62A9364735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857" y="638421"/>
            <a:ext cx="4282049" cy="2111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4ADAB-699C-7EBC-EFF6-4258F53CF3D2}"/>
              </a:ext>
            </a:extLst>
          </p:cNvPr>
          <p:cNvSpPr txBox="1"/>
          <p:nvPr/>
        </p:nvSpPr>
        <p:spPr>
          <a:xfrm>
            <a:off x="2320209" y="242308"/>
            <a:ext cx="7552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1E3459"/>
                </a:solidFill>
              </a:rPr>
              <a:t>Typical day  </a:t>
            </a:r>
            <a:r>
              <a:rPr lang="en-GB" sz="4400"/>
              <a:t>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A5F7C-DC28-BD0D-991D-A3CF75E659A5}"/>
              </a:ext>
            </a:extLst>
          </p:cNvPr>
          <p:cNvSpPr/>
          <p:nvPr/>
        </p:nvSpPr>
        <p:spPr>
          <a:xfrm>
            <a:off x="-55442" y="-10078"/>
            <a:ext cx="12247445" cy="16634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C45DA-9CA9-BB06-A32C-9B2E47D1768B}"/>
              </a:ext>
            </a:extLst>
          </p:cNvPr>
          <p:cNvSpPr/>
          <p:nvPr/>
        </p:nvSpPr>
        <p:spPr>
          <a:xfrm>
            <a:off x="1002" y="6692700"/>
            <a:ext cx="12247445" cy="16634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batteries with different images&#10;&#10;AI-generated content may be incorrect.">
            <a:extLst>
              <a:ext uri="{FF2B5EF4-FFF2-40B4-BE49-F238E27FC236}">
                <a16:creationId xmlns:a16="http://schemas.microsoft.com/office/drawing/2014/main" id="{CBE4C15F-100B-3FAC-5725-25ADAD86D5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359" y="2753593"/>
            <a:ext cx="4136249" cy="1685276"/>
          </a:xfrm>
          <a:prstGeom prst="rect">
            <a:avLst/>
          </a:prstGeom>
        </p:spPr>
      </p:pic>
      <p:pic>
        <p:nvPicPr>
          <p:cNvPr id="4" name="Picture 3" descr="A group of batteries with different images&#10;&#10;AI-generated content may be incorrect.">
            <a:extLst>
              <a:ext uri="{FF2B5EF4-FFF2-40B4-BE49-F238E27FC236}">
                <a16:creationId xmlns:a16="http://schemas.microsoft.com/office/drawing/2014/main" id="{9F1FD78E-3BB7-C1DF-0FCD-479E032914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4727" y="4440451"/>
            <a:ext cx="4202240" cy="1827514"/>
          </a:xfrm>
          <a:prstGeom prst="rect">
            <a:avLst/>
          </a:prstGeom>
        </p:spPr>
      </p:pic>
      <p:pic>
        <p:nvPicPr>
          <p:cNvPr id="5" name="Picture 4" descr="A group of batteries with different images&#10;&#10;AI-generated content may be incorrect.">
            <a:extLst>
              <a:ext uri="{FF2B5EF4-FFF2-40B4-BE49-F238E27FC236}">
                <a16:creationId xmlns:a16="http://schemas.microsoft.com/office/drawing/2014/main" id="{53B3F721-00E0-32B8-2427-D1C34B845C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8433" y="1078687"/>
            <a:ext cx="2326184" cy="1676873"/>
          </a:xfrm>
          <a:prstGeom prst="rect">
            <a:avLst/>
          </a:prstGeom>
        </p:spPr>
      </p:pic>
      <p:pic>
        <p:nvPicPr>
          <p:cNvPr id="10" name="Picture 9" descr="A group of batteries with different images&#10;&#10;AI-generated content may be incorrect.">
            <a:extLst>
              <a:ext uri="{FF2B5EF4-FFF2-40B4-BE49-F238E27FC236}">
                <a16:creationId xmlns:a16="http://schemas.microsoft.com/office/drawing/2014/main" id="{174D891A-6827-B26C-629E-0CE62BB17F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0767" y="1002487"/>
            <a:ext cx="2328751" cy="1677247"/>
          </a:xfrm>
          <a:prstGeom prst="rect">
            <a:avLst/>
          </a:prstGeom>
        </p:spPr>
      </p:pic>
      <p:pic>
        <p:nvPicPr>
          <p:cNvPr id="11" name="Picture 10" descr="A group of batteries with different images&#10;&#10;AI-generated content may be incorrect.">
            <a:extLst>
              <a:ext uri="{FF2B5EF4-FFF2-40B4-BE49-F238E27FC236}">
                <a16:creationId xmlns:a16="http://schemas.microsoft.com/office/drawing/2014/main" id="{6A70ED97-C04F-BAA6-A32D-A3B78822D5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8432" y="2755086"/>
            <a:ext cx="2328751" cy="1685720"/>
          </a:xfrm>
          <a:prstGeom prst="rect">
            <a:avLst/>
          </a:prstGeom>
        </p:spPr>
      </p:pic>
      <p:pic>
        <p:nvPicPr>
          <p:cNvPr id="12" name="Picture 11" descr="A group of batteries with different images&#10;&#10;AI-generated content may be incorrect.">
            <a:extLst>
              <a:ext uri="{FF2B5EF4-FFF2-40B4-BE49-F238E27FC236}">
                <a16:creationId xmlns:a16="http://schemas.microsoft.com/office/drawing/2014/main" id="{9EE7D1B3-6765-569D-0186-D8E649CC3B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0766" y="2704285"/>
            <a:ext cx="2330405" cy="1685732"/>
          </a:xfrm>
          <a:prstGeom prst="rect">
            <a:avLst/>
          </a:prstGeom>
        </p:spPr>
      </p:pic>
      <p:pic>
        <p:nvPicPr>
          <p:cNvPr id="13" name="Picture 12" descr="A group of batteries with different images&#10;&#10;AI-generated content may be incorrect.">
            <a:extLst>
              <a:ext uri="{FF2B5EF4-FFF2-40B4-BE49-F238E27FC236}">
                <a16:creationId xmlns:a16="http://schemas.microsoft.com/office/drawing/2014/main" id="{81450147-9DA0-6D29-4E3A-23009AC6E1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8433" y="4651620"/>
            <a:ext cx="2328751" cy="1685730"/>
          </a:xfrm>
          <a:prstGeom prst="rect">
            <a:avLst/>
          </a:prstGeom>
        </p:spPr>
      </p:pic>
      <p:pic>
        <p:nvPicPr>
          <p:cNvPr id="14" name="Picture 13" descr="A group of batteries with different images&#10;&#10;AI-generated content may be incorrect.">
            <a:extLst>
              <a:ext uri="{FF2B5EF4-FFF2-40B4-BE49-F238E27FC236}">
                <a16:creationId xmlns:a16="http://schemas.microsoft.com/office/drawing/2014/main" id="{4A2C5FFA-3745-1E4F-F89C-EA2BE2A4CF7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0767" y="4651619"/>
            <a:ext cx="2330419" cy="1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78EAF-6F4E-C1F8-A15B-D25078895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question marks on a white surface&#10;&#10;AI-generated content may be incorrect.">
            <a:extLst>
              <a:ext uri="{FF2B5EF4-FFF2-40B4-BE49-F238E27FC236}">
                <a16:creationId xmlns:a16="http://schemas.microsoft.com/office/drawing/2014/main" id="{6E15364C-7567-322E-DD41-9B1E0D8D9A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 r="-74" b="16020"/>
          <a:stretch>
            <a:fillRect/>
          </a:stretch>
        </p:blipFill>
        <p:spPr>
          <a:xfrm>
            <a:off x="7741" y="10"/>
            <a:ext cx="12198479" cy="6856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ECFFD-2735-5DB5-7F0A-B15EB58749C2}"/>
              </a:ext>
            </a:extLst>
          </p:cNvPr>
          <p:cNvSpPr txBox="1"/>
          <p:nvPr/>
        </p:nvSpPr>
        <p:spPr>
          <a:xfrm>
            <a:off x="519484" y="1504723"/>
            <a:ext cx="11173247" cy="26541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dirty="0">
                <a:solidFill>
                  <a:srgbClr val="1E3459"/>
                </a:solidFill>
                <a:ea typeface="+mn-lt"/>
                <a:cs typeface="+mn-lt"/>
              </a:rPr>
              <a:t>How would your clients describe you?</a:t>
            </a:r>
            <a:endParaRPr lang="en-US" sz="3200" dirty="0">
              <a:solidFill>
                <a:srgbClr val="1E3459"/>
              </a:solidFill>
              <a:ea typeface="+mn-lt"/>
              <a:cs typeface="+mn-lt"/>
            </a:endParaRPr>
          </a:p>
          <a:p>
            <a:pPr algn="ctr"/>
            <a:br>
              <a:rPr lang="en-GB" sz="3200" dirty="0">
                <a:solidFill>
                  <a:srgbClr val="1E3459"/>
                </a:solidFill>
                <a:ea typeface="+mn-lt"/>
                <a:cs typeface="+mn-lt"/>
              </a:rPr>
            </a:br>
            <a:r>
              <a:rPr lang="en-GB" sz="3200" dirty="0">
                <a:solidFill>
                  <a:srgbClr val="1E3459"/>
                </a:solidFill>
                <a:ea typeface="+mn-lt"/>
                <a:cs typeface="+mn-lt"/>
              </a:rPr>
              <a:t>How would your partner or kids describe you?</a:t>
            </a:r>
            <a:endParaRPr lang="en-US" sz="3200" dirty="0">
              <a:solidFill>
                <a:srgbClr val="1E3459"/>
              </a:solidFill>
              <a:ea typeface="+mn-lt"/>
              <a:cs typeface="+mn-lt"/>
            </a:endParaRPr>
          </a:p>
          <a:p>
            <a:pPr algn="ctr"/>
            <a:br>
              <a:rPr lang="en-GB" sz="3200" dirty="0">
                <a:solidFill>
                  <a:srgbClr val="1E3459"/>
                </a:solidFill>
                <a:ea typeface="+mn-lt"/>
                <a:cs typeface="+mn-lt"/>
              </a:rPr>
            </a:br>
            <a:r>
              <a:rPr lang="en-GB" sz="3200" dirty="0">
                <a:solidFill>
                  <a:srgbClr val="1E3459"/>
                </a:solidFill>
                <a:ea typeface="+mn-lt"/>
                <a:cs typeface="+mn-lt"/>
              </a:rPr>
              <a:t>How would </a:t>
            </a:r>
            <a:r>
              <a:rPr lang="en-GB" sz="3200" i="1" dirty="0">
                <a:solidFill>
                  <a:srgbClr val="1E3459"/>
                </a:solidFill>
                <a:ea typeface="+mn-lt"/>
                <a:cs typeface="+mn-lt"/>
              </a:rPr>
              <a:t>you</a:t>
            </a:r>
            <a:r>
              <a:rPr lang="en-GB" sz="3200" dirty="0">
                <a:solidFill>
                  <a:srgbClr val="1E3459"/>
                </a:solidFill>
                <a:ea typeface="+mn-lt"/>
                <a:cs typeface="+mn-lt"/>
              </a:rPr>
              <a:t> describe yourself (when no one’s watching)?</a:t>
            </a:r>
            <a:endParaRPr lang="en-US" sz="3200" dirty="0">
              <a:solidFill>
                <a:srgbClr val="1E345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C4F68C-F6E6-C7E7-BD4A-68CA2848045A}"/>
              </a:ext>
            </a:extLst>
          </p:cNvPr>
          <p:cNvSpPr txBox="1"/>
          <p:nvPr/>
        </p:nvSpPr>
        <p:spPr>
          <a:xfrm>
            <a:off x="2492788" y="444087"/>
            <a:ext cx="7155777" cy="8868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400" b="1" dirty="0">
                <a:solidFill>
                  <a:srgbClr val="1E3459"/>
                </a:solidFill>
                <a:ea typeface="+mn-lt"/>
                <a:cs typeface="+mn-lt"/>
              </a:rPr>
              <a:t>Who Are You</a:t>
            </a:r>
            <a:r>
              <a:rPr lang="en-GB" sz="4400" b="1" dirty="0">
                <a:solidFill>
                  <a:srgbClr val="1E3459"/>
                </a:solidFill>
              </a:rPr>
              <a:t>?</a:t>
            </a:r>
            <a:endParaRPr lang="en-US" sz="4400" b="1" dirty="0">
              <a:solidFill>
                <a:srgbClr val="1E3459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rgbClr val="1E345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43B17-DAA3-C081-F80A-3F32477FFD12}"/>
              </a:ext>
            </a:extLst>
          </p:cNvPr>
          <p:cNvSpPr/>
          <p:nvPr/>
        </p:nvSpPr>
        <p:spPr>
          <a:xfrm>
            <a:off x="-39804" y="5397868"/>
            <a:ext cx="12220405" cy="1101475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D5B368-9766-A9A4-553B-48A946E36753}"/>
              </a:ext>
            </a:extLst>
          </p:cNvPr>
          <p:cNvSpPr txBox="1"/>
          <p:nvPr/>
        </p:nvSpPr>
        <p:spPr>
          <a:xfrm>
            <a:off x="441916" y="5550237"/>
            <a:ext cx="11245783" cy="9499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Awareness isn’t judgement, it’s the start of change</a:t>
            </a:r>
            <a:endParaRPr lang="en-US" sz="3200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question marks on a white surface&#10;&#10;AI-generated content may be incorrect.">
            <a:extLst>
              <a:ext uri="{FF2B5EF4-FFF2-40B4-BE49-F238E27FC236}">
                <a16:creationId xmlns:a16="http://schemas.microsoft.com/office/drawing/2014/main" id="{EB2C1D51-0B41-6B1C-3048-D6516A1259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 r="-74" b="16020"/>
          <a:stretch>
            <a:fillRect/>
          </a:stretch>
        </p:blipFill>
        <p:spPr>
          <a:xfrm>
            <a:off x="-5065" y="10"/>
            <a:ext cx="12204882" cy="6856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D8204F-52E1-9809-01E1-4E78FF8D503E}"/>
              </a:ext>
            </a:extLst>
          </p:cNvPr>
          <p:cNvSpPr txBox="1"/>
          <p:nvPr/>
        </p:nvSpPr>
        <p:spPr>
          <a:xfrm>
            <a:off x="1675076" y="869247"/>
            <a:ext cx="9176322" cy="45316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br>
              <a:rPr lang="en-US" sz="3200" dirty="0"/>
            </a:br>
            <a:r>
              <a:rPr lang="en-US" sz="3500" dirty="0">
                <a:solidFill>
                  <a:srgbClr val="1E3459"/>
                </a:solidFill>
                <a:ea typeface="+mn-lt"/>
                <a:cs typeface="+mn-lt"/>
              </a:rPr>
              <a:t>When you’re at your best what’s different</a:t>
            </a:r>
            <a:endParaRPr lang="en-US" sz="3500">
              <a:solidFill>
                <a:srgbClr val="1E3459"/>
              </a:solidFill>
            </a:endParaRPr>
          </a:p>
          <a:p>
            <a:pPr algn="ctr"/>
            <a:endParaRPr lang="en-US" sz="3500" dirty="0">
              <a:solidFill>
                <a:srgbClr val="1E3459"/>
              </a:solidFill>
              <a:ea typeface="+mn-lt"/>
              <a:cs typeface="+mn-lt"/>
            </a:endParaRPr>
          </a:p>
          <a:p>
            <a:pPr algn="ctr"/>
            <a:r>
              <a:rPr lang="en-US" sz="3500" dirty="0">
                <a:solidFill>
                  <a:srgbClr val="1E3459"/>
                </a:solidFill>
                <a:ea typeface="+mn-lt"/>
                <a:cs typeface="+mn-lt"/>
              </a:rPr>
              <a:t>At work </a:t>
            </a:r>
            <a:br>
              <a:rPr lang="en-US" sz="3500" dirty="0">
                <a:ea typeface="+mn-lt"/>
                <a:cs typeface="+mn-lt"/>
              </a:rPr>
            </a:br>
            <a:endParaRPr lang="en-US" sz="3500">
              <a:solidFill>
                <a:srgbClr val="1E3459"/>
              </a:solidFill>
            </a:endParaRPr>
          </a:p>
          <a:p>
            <a:pPr algn="ctr"/>
            <a:r>
              <a:rPr lang="en-US" sz="3500" dirty="0">
                <a:solidFill>
                  <a:srgbClr val="1E3459"/>
                </a:solidFill>
                <a:ea typeface="+mn-lt"/>
                <a:cs typeface="+mn-lt"/>
              </a:rPr>
              <a:t>At home</a:t>
            </a:r>
            <a:br>
              <a:rPr lang="en-US" sz="3500" dirty="0">
                <a:ea typeface="+mn-lt"/>
                <a:cs typeface="+mn-lt"/>
              </a:rPr>
            </a:br>
            <a:endParaRPr lang="en-US" sz="3500">
              <a:solidFill>
                <a:srgbClr val="1E3459"/>
              </a:solidFill>
            </a:endParaRPr>
          </a:p>
          <a:p>
            <a:pPr algn="ctr"/>
            <a:r>
              <a:rPr lang="en-US" sz="3500" dirty="0">
                <a:solidFill>
                  <a:srgbClr val="1E3459"/>
                </a:solidFill>
                <a:ea typeface="+mn-lt"/>
                <a:cs typeface="+mn-lt"/>
              </a:rPr>
              <a:t>Being your best self isn’t about doing more</a:t>
            </a:r>
            <a:br>
              <a:rPr lang="en-US" sz="3500" dirty="0">
                <a:ea typeface="+mn-lt"/>
                <a:cs typeface="+mn-lt"/>
              </a:rPr>
            </a:br>
            <a:r>
              <a:rPr lang="en-US" sz="3500" dirty="0">
                <a:solidFill>
                  <a:srgbClr val="1E3459"/>
                </a:solidFill>
                <a:ea typeface="+mn-lt"/>
                <a:cs typeface="+mn-lt"/>
              </a:rPr>
              <a:t>It’s about showing up with purpose</a:t>
            </a:r>
            <a:endParaRPr lang="en-US" sz="3500">
              <a:solidFill>
                <a:srgbClr val="1E3459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>
              <a:solidFill>
                <a:srgbClr val="1E345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74CAC-59F0-4E7B-AD2D-9FCBE845465D}"/>
              </a:ext>
            </a:extLst>
          </p:cNvPr>
          <p:cNvSpPr txBox="1"/>
          <p:nvPr/>
        </p:nvSpPr>
        <p:spPr>
          <a:xfrm>
            <a:off x="2329174" y="307926"/>
            <a:ext cx="7552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1E3459"/>
                </a:solidFill>
                <a:ea typeface="+mn-lt"/>
                <a:cs typeface="+mn-lt"/>
              </a:rPr>
              <a:t>The Best Version Of You?</a:t>
            </a:r>
            <a:endParaRPr lang="en-US" sz="4400" b="1" dirty="0">
              <a:solidFill>
                <a:srgbClr val="1E345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A8E83-EEF3-143A-A2F8-5FC447F5DBBF}"/>
              </a:ext>
            </a:extLst>
          </p:cNvPr>
          <p:cNvSpPr/>
          <p:nvPr/>
        </p:nvSpPr>
        <p:spPr>
          <a:xfrm>
            <a:off x="-21875" y="5415798"/>
            <a:ext cx="12211441" cy="1280769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chemeClr val="bg1"/>
                </a:solidFill>
                <a:latin typeface="Aptos"/>
                <a:ea typeface="-webkit-standard"/>
                <a:cs typeface="-webkit-standard"/>
              </a:rPr>
              <a:t>Now ask yourself, where’s the gap between that version of you… and how you’re showing up today?</a:t>
            </a:r>
            <a:endParaRPr lang="en-GB" sz="3200" b="1" i="0" u="none" strike="noStrike" kern="1200" cap="none" spc="0" baseline="0">
              <a:solidFill>
                <a:schemeClr val="bg1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8631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17792-6E28-98A6-37E1-D90D7F126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F547C5-207D-F428-0570-C96E9597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91ED8E-8247-5DFD-43B6-41438DC3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iagram of a company&#10;&#10;AI-generated content may be incorrect.">
            <a:extLst>
              <a:ext uri="{FF2B5EF4-FFF2-40B4-BE49-F238E27FC236}">
                <a16:creationId xmlns:a16="http://schemas.microsoft.com/office/drawing/2014/main" id="{ECA3F67B-5DB4-AF09-878C-0002AFBA54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" r="-925" b="-121"/>
          <a:stretch>
            <a:fillRect/>
          </a:stretch>
        </p:blipFill>
        <p:spPr>
          <a:xfrm>
            <a:off x="9889977" y="518897"/>
            <a:ext cx="1693686" cy="1572195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E0BD5CC7-FC1F-C072-8D56-7A3DBD5D63B5}"/>
              </a:ext>
            </a:extLst>
          </p:cNvPr>
          <p:cNvSpPr txBox="1"/>
          <p:nvPr/>
        </p:nvSpPr>
        <p:spPr>
          <a:xfrm>
            <a:off x="1257874" y="1370388"/>
            <a:ext cx="9676252" cy="14465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>
              <a:solidFill>
                <a:srgbClr val="1E3459"/>
              </a:solidFill>
              <a:latin typeface="Aptos"/>
              <a:ea typeface="Roboto"/>
              <a:cs typeface="Calibri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1E3459"/>
                </a:solidFill>
                <a:ea typeface="+mj-lt"/>
                <a:cs typeface="+mj-lt"/>
              </a:rPr>
              <a:t>Reclaim your genius 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FE980-0824-2795-7C30-016273AEDDB8}"/>
              </a:ext>
            </a:extLst>
          </p:cNvPr>
          <p:cNvSpPr txBox="1"/>
          <p:nvPr/>
        </p:nvSpPr>
        <p:spPr>
          <a:xfrm>
            <a:off x="1621277" y="3872746"/>
            <a:ext cx="9079148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dirty="0">
                <a:solidFill>
                  <a:srgbClr val="1E3459"/>
                </a:solidFill>
                <a:ea typeface="+mn-lt"/>
                <a:cs typeface="+mn-lt"/>
              </a:rPr>
              <a:t>"True performance isn’t about doing more.  It’s about doing more of what only you can do"</a:t>
            </a:r>
            <a:endParaRPr lang="en-US" sz="2800" dirty="0">
              <a:solidFill>
                <a:srgbClr val="1E3459"/>
              </a:solidFill>
              <a:ea typeface="+mn-lt"/>
              <a:cs typeface="+mn-lt"/>
            </a:endParaRPr>
          </a:p>
          <a:p>
            <a:pPr algn="ctr"/>
            <a:r>
              <a:rPr lang="en-GB" sz="2000" b="1" dirty="0">
                <a:solidFill>
                  <a:srgbClr val="1E3459"/>
                </a:solidFill>
              </a:rPr>
              <a:t>Tony Fields</a:t>
            </a:r>
          </a:p>
        </p:txBody>
      </p:sp>
    </p:spTree>
    <p:extLst>
      <p:ext uri="{BB962C8B-B14F-4D97-AF65-F5344CB8AC3E}">
        <p14:creationId xmlns:p14="http://schemas.microsoft.com/office/powerpoint/2010/main" val="11819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F2250-09D9-D797-5D2A-472DB3EAF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maze&#10;&#10;AI-generated content may be incorrect.">
            <a:extLst>
              <a:ext uri="{FF2B5EF4-FFF2-40B4-BE49-F238E27FC236}">
                <a16:creationId xmlns:a16="http://schemas.microsoft.com/office/drawing/2014/main" id="{15B03C2F-C6E7-CF5A-6EAB-938DC2AF7A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2355" y="835235"/>
            <a:ext cx="12187291" cy="60603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CC8076-4460-137C-598C-E9B9DCF6215C}"/>
              </a:ext>
            </a:extLst>
          </p:cNvPr>
          <p:cNvSpPr/>
          <p:nvPr/>
        </p:nvSpPr>
        <p:spPr>
          <a:xfrm>
            <a:off x="3660" y="-5796"/>
            <a:ext cx="12185909" cy="952398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4CBB5D9D-FC47-71B5-392B-0808F8B57076}"/>
              </a:ext>
            </a:extLst>
          </p:cNvPr>
          <p:cNvSpPr txBox="1"/>
          <p:nvPr/>
        </p:nvSpPr>
        <p:spPr>
          <a:xfrm>
            <a:off x="2567849" y="102977"/>
            <a:ext cx="7054012" cy="1406155"/>
          </a:xfrm>
          <a:prstGeom prst="rect">
            <a:avLst/>
          </a:prstGeom>
          <a:noFill/>
          <a:ln>
            <a:noFill/>
          </a:ln>
        </p:spPr>
        <p:txBody>
          <a:bodyPr vert="horz" wrap="square" lIns="51435" tIns="25718" rIns="51435" bIns="25718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bg1"/>
                </a:solidFill>
                <a:latin typeface="Aptos"/>
                <a:ea typeface="Calibri"/>
                <a:cs typeface="Calibri"/>
              </a:rPr>
              <a:t>What you've normalised</a:t>
            </a:r>
            <a:endParaRPr lang="en-US" sz="4400">
              <a:solidFill>
                <a:schemeClr val="bg1"/>
              </a:solidFill>
              <a:latin typeface="Aptos"/>
            </a:endParaRPr>
          </a:p>
          <a:p>
            <a:pPr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400" b="1">
              <a:solidFill>
                <a:srgbClr val="57696A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8BC83-FC0F-00AD-BC79-F98840E23DF8}"/>
              </a:ext>
            </a:extLst>
          </p:cNvPr>
          <p:cNvSpPr txBox="1"/>
          <p:nvPr/>
        </p:nvSpPr>
        <p:spPr>
          <a:xfrm>
            <a:off x="8347713" y="1305561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Always saying </a:t>
            </a:r>
            <a:endParaRPr lang="en-US">
              <a:latin typeface="Aptos"/>
            </a:endParaRPr>
          </a:p>
          <a:p>
            <a:pPr algn="ctr"/>
            <a:r>
              <a:rPr lang="en-US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yes</a:t>
            </a:r>
            <a:endParaRPr lang="en-US">
              <a:latin typeface="Apto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B9C17-5F5F-FB62-B6A0-6578CA9F876F}"/>
              </a:ext>
            </a:extLst>
          </p:cNvPr>
          <p:cNvSpPr txBox="1"/>
          <p:nvPr/>
        </p:nvSpPr>
        <p:spPr>
          <a:xfrm>
            <a:off x="649233" y="4463612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Need to stay in control</a:t>
            </a:r>
            <a:endParaRPr lang="en-US">
              <a:latin typeface="Apto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282BE5-3C12-4212-7030-7B836C5CA288}"/>
              </a:ext>
            </a:extLst>
          </p:cNvPr>
          <p:cNvSpPr txBox="1"/>
          <p:nvPr/>
        </p:nvSpPr>
        <p:spPr>
          <a:xfrm>
            <a:off x="4042683" y="1302407"/>
            <a:ext cx="344388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Chasing next milestone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B16A3-1857-E36D-ECF2-0064D2C5CE1B}"/>
              </a:ext>
            </a:extLst>
          </p:cNvPr>
          <p:cNvSpPr txBox="1"/>
          <p:nvPr/>
        </p:nvSpPr>
        <p:spPr>
          <a:xfrm>
            <a:off x="652238" y="1301768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Always switched on  </a:t>
            </a:r>
            <a:r>
              <a:rPr lang="en-GB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F0758-A860-5FC8-EBED-867A3DCB867A}"/>
              </a:ext>
            </a:extLst>
          </p:cNvPr>
          <p:cNvSpPr txBox="1"/>
          <p:nvPr/>
        </p:nvSpPr>
        <p:spPr>
          <a:xfrm>
            <a:off x="4393753" y="2875082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Filling every gap in calendar</a:t>
            </a:r>
            <a:endParaRPr lang="en-US" sz="28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9D555-AD4B-FEF2-1E50-133ECDA4D9EA}"/>
              </a:ext>
            </a:extLst>
          </p:cNvPr>
          <p:cNvSpPr txBox="1"/>
          <p:nvPr/>
        </p:nvSpPr>
        <p:spPr>
          <a:xfrm>
            <a:off x="8244568" y="4361368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Responding clients immediately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8751A-7C66-BC0B-D967-43FFB9C838C2}"/>
              </a:ext>
            </a:extLst>
          </p:cNvPr>
          <p:cNvSpPr txBox="1"/>
          <p:nvPr/>
        </p:nvSpPr>
        <p:spPr>
          <a:xfrm>
            <a:off x="3976" y="6002283"/>
            <a:ext cx="121852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a typeface="+mn-lt"/>
                <a:cs typeface="+mn-lt"/>
              </a:rPr>
              <a:t>You’re achieving more than ever, but are you actually fulfilled</a:t>
            </a:r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​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81250-A214-E798-7A3D-D18BCD745F7D}"/>
              </a:ext>
            </a:extLst>
          </p:cNvPr>
          <p:cNvSpPr/>
          <p:nvPr/>
        </p:nvSpPr>
        <p:spPr>
          <a:xfrm>
            <a:off x="-2638" y="6680753"/>
            <a:ext cx="12179506" cy="177592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F89CA-E5ED-1500-CF35-F4D108CA2ABF}"/>
              </a:ext>
            </a:extLst>
          </p:cNvPr>
          <p:cNvSpPr txBox="1"/>
          <p:nvPr/>
        </p:nvSpPr>
        <p:spPr>
          <a:xfrm>
            <a:off x="8246113" y="2736866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Guilt not working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CD70F-7D7E-B992-6C55-ABA73069ECF0}"/>
              </a:ext>
            </a:extLst>
          </p:cNvPr>
          <p:cNvSpPr txBox="1"/>
          <p:nvPr/>
        </p:nvSpPr>
        <p:spPr>
          <a:xfrm>
            <a:off x="4392496" y="4675777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Rest is for holidays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A1153C-01CF-EBD4-B5F4-72F2F5169288}"/>
              </a:ext>
            </a:extLst>
          </p:cNvPr>
          <p:cNvSpPr txBox="1"/>
          <p:nvPr/>
        </p:nvSpPr>
        <p:spPr>
          <a:xfrm>
            <a:off x="43230" y="3089930"/>
            <a:ext cx="39982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Busy = Productive      </a:t>
            </a:r>
            <a:r>
              <a:rPr lang="en-GB" sz="2800">
                <a:solidFill>
                  <a:srgbClr val="1E3459"/>
                </a:solidFill>
                <a:latin typeface="Aptos"/>
                <a:ea typeface="Calibri"/>
                <a:cs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6227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C8A737-06E0-5033-C6C3-D12ABF7B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question marks on a white surface&#10;&#10;AI-generated content may be incorrect.">
            <a:extLst>
              <a:ext uri="{FF2B5EF4-FFF2-40B4-BE49-F238E27FC236}">
                <a16:creationId xmlns:a16="http://schemas.microsoft.com/office/drawing/2014/main" id="{CFCFAFCE-2827-D115-EDBE-526BDEE303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 r="-74" b="16020"/>
          <a:stretch>
            <a:fillRect/>
          </a:stretch>
        </p:blipFill>
        <p:spPr>
          <a:xfrm>
            <a:off x="-5065" y="10"/>
            <a:ext cx="12204882" cy="6856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8B6AD-FA39-B7D6-62F9-F6480750C907}"/>
              </a:ext>
            </a:extLst>
          </p:cNvPr>
          <p:cNvSpPr/>
          <p:nvPr/>
        </p:nvSpPr>
        <p:spPr>
          <a:xfrm>
            <a:off x="-5938" y="6684801"/>
            <a:ext cx="12203472" cy="170142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chemeClr val="bg1"/>
              </a:solidFill>
              <a:uFillTx/>
              <a:latin typeface="-webkit-standar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1B03AE-AA63-FE53-95BF-75ECDA87C642}"/>
              </a:ext>
            </a:extLst>
          </p:cNvPr>
          <p:cNvSpPr/>
          <p:nvPr/>
        </p:nvSpPr>
        <p:spPr>
          <a:xfrm>
            <a:off x="549517" y="483897"/>
            <a:ext cx="11106758" cy="1830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1E3459"/>
                </a:solidFill>
                <a:latin typeface="Calibri"/>
              </a:rPr>
              <a:t>How much time are you spending </a:t>
            </a:r>
            <a:endParaRPr lang="en-US" sz="4400" b="1" dirty="0">
              <a:solidFill>
                <a:srgbClr val="1E3459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4400" b="1" dirty="0">
                <a:solidFill>
                  <a:srgbClr val="1E3459"/>
                </a:solidFill>
                <a:latin typeface="Calibri"/>
              </a:rPr>
              <a:t>doing tasks you LOVE?</a:t>
            </a:r>
            <a:endParaRPr lang="en-US" sz="4400" b="1" dirty="0">
              <a:solidFill>
                <a:srgbClr val="1E3459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4000">
              <a:solidFill>
                <a:srgbClr val="0E2841"/>
              </a:solidFill>
              <a:cs typeface="Calibri"/>
            </a:endParaRPr>
          </a:p>
          <a:p>
            <a:r>
              <a:rPr lang="en-US" sz="4000" dirty="0">
                <a:solidFill>
                  <a:srgbClr val="0E2841"/>
                </a:solidFill>
                <a:cs typeface="Calibri"/>
              </a:rPr>
              <a:t>    </a:t>
            </a:r>
            <a:endParaRPr lang="en-US" sz="4000" dirty="0">
              <a:solidFill>
                <a:srgbClr val="0E2841"/>
              </a:solidFill>
              <a:ea typeface="Calibri"/>
              <a:cs typeface="Calibri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A1BE7F18-319B-8FFF-3FA5-DF37634C0635}"/>
              </a:ext>
            </a:extLst>
          </p:cNvPr>
          <p:cNvSpPr txBox="1"/>
          <p:nvPr/>
        </p:nvSpPr>
        <p:spPr>
          <a:xfrm>
            <a:off x="3770714" y="2839042"/>
            <a:ext cx="466750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E2841"/>
                </a:solidFill>
                <a:cs typeface="Calibri"/>
              </a:rPr>
              <a:t>A    All the time</a:t>
            </a:r>
            <a:endParaRPr lang="en-US" sz="3200" b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8479EC-7819-4047-667F-96C0F6A4731F}"/>
              </a:ext>
            </a:extLst>
          </p:cNvPr>
          <p:cNvSpPr/>
          <p:nvPr/>
        </p:nvSpPr>
        <p:spPr>
          <a:xfrm>
            <a:off x="2528" y="-3866"/>
            <a:ext cx="12203472" cy="170142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chemeClr val="bg1"/>
              </a:solidFill>
              <a:uFillTx/>
              <a:latin typeface="-webkit-standar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BD0D8-89E7-777B-FF2F-AA6BDBABC7B0}"/>
              </a:ext>
            </a:extLst>
          </p:cNvPr>
          <p:cNvSpPr txBox="1"/>
          <p:nvPr/>
        </p:nvSpPr>
        <p:spPr>
          <a:xfrm>
            <a:off x="3772169" y="3610042"/>
            <a:ext cx="46800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3200" b="1" baseline="0" dirty="0">
                <a:solidFill>
                  <a:srgbClr val="0E2841"/>
                </a:solidFill>
                <a:latin typeface="Aptos"/>
                <a:ea typeface="Segoe UI"/>
                <a:cs typeface="Segoe UI"/>
              </a:rPr>
              <a:t>B    Most of the time</a:t>
            </a:r>
            <a:r>
              <a:rPr lang="en-US" sz="3200" dirty="0">
                <a:latin typeface="Aptos"/>
                <a:ea typeface="Segoe UI"/>
                <a:cs typeface="Segoe UI"/>
              </a:rPr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A7ACA-4795-6B8B-B10F-C7B9A0C10E01}"/>
              </a:ext>
            </a:extLst>
          </p:cNvPr>
          <p:cNvSpPr txBox="1"/>
          <p:nvPr/>
        </p:nvSpPr>
        <p:spPr>
          <a:xfrm>
            <a:off x="3761361" y="4463914"/>
            <a:ext cx="46908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E2841"/>
                </a:solidFill>
              </a:rPr>
              <a:t>C    Some of the time</a:t>
            </a:r>
            <a:r>
              <a:rPr lang="en-US" sz="3200" dirty="0"/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FBC1D-8743-4966-2F9E-9CA69C29F764}"/>
              </a:ext>
            </a:extLst>
          </p:cNvPr>
          <p:cNvSpPr txBox="1"/>
          <p:nvPr/>
        </p:nvSpPr>
        <p:spPr>
          <a:xfrm>
            <a:off x="3739744" y="5350212"/>
            <a:ext cx="46908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baseline="0">
                <a:solidFill>
                  <a:srgbClr val="0E2841"/>
                </a:solidFill>
                <a:latin typeface="Aptos"/>
              </a:rPr>
              <a:t>D    None of the 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BEB027-D606-B37F-785C-220CA8882E39}"/>
              </a:ext>
            </a:extLst>
          </p:cNvPr>
          <p:cNvSpPr/>
          <p:nvPr/>
        </p:nvSpPr>
        <p:spPr>
          <a:xfrm>
            <a:off x="0" y="897331"/>
            <a:ext cx="12213983" cy="5960669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84F5C-B668-1D01-6BC3-0FDD998FC6BE}"/>
              </a:ext>
            </a:extLst>
          </p:cNvPr>
          <p:cNvSpPr txBox="1"/>
          <p:nvPr/>
        </p:nvSpPr>
        <p:spPr>
          <a:xfrm>
            <a:off x="1397086" y="139125"/>
            <a:ext cx="942627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  <a:ea typeface="Calibri"/>
                <a:cs typeface="Calibri"/>
              </a:rPr>
              <a:t>Introducing your ZONE of genius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A97D0-E4CD-E93D-B5EB-2EE36CB8D6B3}"/>
              </a:ext>
            </a:extLst>
          </p:cNvPr>
          <p:cNvSpPr txBox="1"/>
          <p:nvPr/>
        </p:nvSpPr>
        <p:spPr>
          <a:xfrm>
            <a:off x="8900249" y="1181310"/>
            <a:ext cx="1877605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chemeClr val="tx2">
                    <a:lumMod val="50000"/>
                    <a:lumOff val="50000"/>
                  </a:schemeClr>
                </a:solidFill>
                <a:latin typeface="Verdana Pro"/>
                <a:cs typeface="Arial"/>
              </a:rPr>
              <a:t>Zone of GENIUS</a:t>
            </a:r>
            <a:endParaRPr lang="en-US" sz="2000" b="1">
              <a:solidFill>
                <a:schemeClr val="tx2">
                  <a:lumMod val="50000"/>
                  <a:lumOff val="50000"/>
                </a:schemeClr>
              </a:solidFill>
              <a:latin typeface="Verdana Pro"/>
              <a:cs typeface="Calibri" panose="020F0502020204030204"/>
            </a:endParaRPr>
          </a:p>
          <a:p>
            <a:pPr algn="ctr"/>
            <a:endParaRPr lang="en-GB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  <a:p>
            <a:pPr algn="ctr"/>
            <a:r>
              <a:rPr lang="en-GB">
                <a:solidFill>
                  <a:schemeClr val="tx2">
                    <a:lumMod val="50000"/>
                    <a:lumOff val="50000"/>
                  </a:schemeClr>
                </a:solidFill>
                <a:cs typeface="Arial"/>
              </a:rPr>
              <a:t>You are doing things uniquely suited to you</a:t>
            </a:r>
            <a:r>
              <a:rPr lang="en-US">
                <a:solidFill>
                  <a:schemeClr val="tx2">
                    <a:lumMod val="50000"/>
                    <a:lumOff val="50000"/>
                  </a:schemeClr>
                </a:solidFill>
                <a:cs typeface="Arial"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1F0A1-2D80-1A05-D412-C761CD28B176}"/>
              </a:ext>
            </a:extLst>
          </p:cNvPr>
          <p:cNvSpPr txBox="1"/>
          <p:nvPr/>
        </p:nvSpPr>
        <p:spPr>
          <a:xfrm>
            <a:off x="6651652" y="2199109"/>
            <a:ext cx="1976473" cy="181588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rgbClr val="F2F2F2"/>
                </a:solidFill>
                <a:latin typeface="Verdana Pro"/>
                <a:cs typeface="Arial"/>
              </a:rPr>
              <a:t>Zone of excellence</a:t>
            </a:r>
            <a:endParaRPr lang="en-US" sz="2000" b="1">
              <a:solidFill>
                <a:srgbClr val="F2F2F2"/>
              </a:solidFill>
              <a:latin typeface="Verdana Pro"/>
              <a:cs typeface="Calibri" panose="020F0502020204030204"/>
            </a:endParaRPr>
          </a:p>
          <a:p>
            <a:pPr algn="ctr"/>
            <a:endParaRPr lang="en-GB">
              <a:solidFill>
                <a:srgbClr val="F2F2F2"/>
              </a:solidFill>
              <a:cs typeface="Arial"/>
            </a:endParaRPr>
          </a:p>
          <a:p>
            <a:pPr algn="ctr"/>
            <a:r>
              <a:rPr lang="en-GB">
                <a:solidFill>
                  <a:srgbClr val="F2F2F2"/>
                </a:solidFill>
                <a:cs typeface="Arial"/>
              </a:rPr>
              <a:t>You are playing to more of your strengths</a:t>
            </a:r>
            <a:r>
              <a:rPr lang="en-US">
                <a:solidFill>
                  <a:srgbClr val="F2F2F2"/>
                </a:solidFill>
                <a:cs typeface="Arial"/>
              </a:rPr>
              <a:t>​</a:t>
            </a:r>
            <a:endParaRPr lang="en-US" sz="1600">
              <a:solidFill>
                <a:srgbClr val="F2F2F2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5CE6D-DADA-561C-7B6E-9CEA856D718D}"/>
              </a:ext>
            </a:extLst>
          </p:cNvPr>
          <p:cNvSpPr txBox="1"/>
          <p:nvPr/>
        </p:nvSpPr>
        <p:spPr>
          <a:xfrm>
            <a:off x="4386099" y="3238927"/>
            <a:ext cx="1988857" cy="181588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rgbClr val="F2F2F2"/>
                </a:solidFill>
                <a:latin typeface="Verdana Pro"/>
                <a:cs typeface="Arial"/>
              </a:rPr>
              <a:t>Zone of competence</a:t>
            </a:r>
            <a:endParaRPr lang="en-US" sz="1600" b="1">
              <a:solidFill>
                <a:srgbClr val="F2F2F2"/>
              </a:solidFill>
              <a:latin typeface="Verdana Pro"/>
              <a:cs typeface="Calibri" panose="020F0502020204030204"/>
            </a:endParaRPr>
          </a:p>
          <a:p>
            <a:endParaRPr lang="en-GB">
              <a:solidFill>
                <a:srgbClr val="F2F2F2"/>
              </a:solidFill>
              <a:cs typeface="Arial"/>
            </a:endParaRPr>
          </a:p>
          <a:p>
            <a:pPr algn="ctr"/>
            <a:r>
              <a:rPr lang="en-GB">
                <a:solidFill>
                  <a:srgbClr val="F2F2F2"/>
                </a:solidFill>
                <a:cs typeface="Arial"/>
              </a:rPr>
              <a:t>Others can do things just as well as you</a:t>
            </a:r>
            <a:r>
              <a:rPr lang="en-US">
                <a:solidFill>
                  <a:srgbClr val="F2F2F2"/>
                </a:solidFill>
                <a:cs typeface="Arial"/>
              </a:rPr>
              <a:t>​</a:t>
            </a:r>
            <a:endParaRPr lang="en-US" sz="1600">
              <a:solidFill>
                <a:srgbClr val="F2F2F2"/>
              </a:solidFill>
              <a:ea typeface="Calibri" panose="020F0502020204030204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6D906-3D2D-BB92-1908-E9AD78380BA1}"/>
              </a:ext>
            </a:extLst>
          </p:cNvPr>
          <p:cNvSpPr txBox="1"/>
          <p:nvPr/>
        </p:nvSpPr>
        <p:spPr>
          <a:xfrm>
            <a:off x="1942189" y="4145728"/>
            <a:ext cx="2203859" cy="181588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rgbClr val="F2F2F2"/>
                </a:solidFill>
                <a:latin typeface="Verdana Pro"/>
                <a:cs typeface="Arial"/>
              </a:rPr>
              <a:t>Zone of incompetence</a:t>
            </a:r>
            <a:endParaRPr lang="en-US" sz="1600" b="1">
              <a:solidFill>
                <a:srgbClr val="F2F2F2"/>
              </a:solidFill>
              <a:latin typeface="Verdana Pro"/>
              <a:cs typeface="Calibri" panose="020F0502020204030204"/>
            </a:endParaRPr>
          </a:p>
          <a:p>
            <a:pPr algn="ctr"/>
            <a:endParaRPr lang="en-GB">
              <a:solidFill>
                <a:srgbClr val="F2F2F2"/>
              </a:solidFill>
              <a:cs typeface="Arial"/>
            </a:endParaRPr>
          </a:p>
          <a:p>
            <a:pPr algn="ctr"/>
            <a:r>
              <a:rPr lang="en-GB">
                <a:solidFill>
                  <a:srgbClr val="F2F2F2"/>
                </a:solidFill>
                <a:cs typeface="Arial"/>
              </a:rPr>
              <a:t>Others can do things better than you</a:t>
            </a:r>
            <a:r>
              <a:rPr lang="en-US">
                <a:solidFill>
                  <a:srgbClr val="F2F2F2"/>
                </a:solidFill>
                <a:cs typeface="Arial"/>
              </a:rPr>
              <a:t>​</a:t>
            </a:r>
            <a:endParaRPr lang="en-US" sz="1600">
              <a:solidFill>
                <a:srgbClr val="F2F2F2"/>
              </a:solidFill>
              <a:cs typeface="Calibri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D73DFCE-34D4-5241-C659-0CBB8DED23D8}"/>
              </a:ext>
            </a:extLst>
          </p:cNvPr>
          <p:cNvCxnSpPr/>
          <p:nvPr/>
        </p:nvCxnSpPr>
        <p:spPr>
          <a:xfrm flipV="1">
            <a:off x="1304599" y="1179448"/>
            <a:ext cx="1510" cy="503070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D55A78-EB31-315A-4D83-6FDC55CBBE58}"/>
              </a:ext>
            </a:extLst>
          </p:cNvPr>
          <p:cNvCxnSpPr>
            <a:cxnSpLocks/>
          </p:cNvCxnSpPr>
          <p:nvPr/>
        </p:nvCxnSpPr>
        <p:spPr>
          <a:xfrm flipV="1">
            <a:off x="1274640" y="6210797"/>
            <a:ext cx="10222564" cy="2822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D63538-0616-2E66-18A3-32C77C6C0DFC}"/>
              </a:ext>
            </a:extLst>
          </p:cNvPr>
          <p:cNvSpPr txBox="1"/>
          <p:nvPr/>
        </p:nvSpPr>
        <p:spPr>
          <a:xfrm rot="16200000">
            <a:off x="504126" y="3953681"/>
            <a:ext cx="9694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</a:rPr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49946-AA15-1238-FC64-0912DB7C7463}"/>
              </a:ext>
            </a:extLst>
          </p:cNvPr>
          <p:cNvSpPr txBox="1"/>
          <p:nvPr/>
        </p:nvSpPr>
        <p:spPr>
          <a:xfrm>
            <a:off x="4819031" y="6283715"/>
            <a:ext cx="15729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</a:rPr>
              <a:t>Talent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0B31B-DA71-27EE-6487-4F26899AFF83}"/>
              </a:ext>
            </a:extLst>
          </p:cNvPr>
          <p:cNvSpPr txBox="1"/>
          <p:nvPr/>
        </p:nvSpPr>
        <p:spPr>
          <a:xfrm rot="2280000">
            <a:off x="503327" y="6160115"/>
            <a:ext cx="9694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</a:rPr>
              <a:t>Best use of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3ABA0E86-F27D-F48D-C28B-E5A977E31604}"/>
              </a:ext>
            </a:extLst>
          </p:cNvPr>
          <p:cNvSpPr/>
          <p:nvPr/>
        </p:nvSpPr>
        <p:spPr>
          <a:xfrm>
            <a:off x="854398" y="2872694"/>
            <a:ext cx="264059" cy="731821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C530865E-530B-E1AF-025B-0FE5A14439EE}"/>
              </a:ext>
            </a:extLst>
          </p:cNvPr>
          <p:cNvSpPr/>
          <p:nvPr/>
        </p:nvSpPr>
        <p:spPr>
          <a:xfrm rot="5400000">
            <a:off x="6606976" y="6148336"/>
            <a:ext cx="264059" cy="731821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2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4E76E5-CC7A-5A2C-D75C-5F2F56CED1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E41F7A-30B6-CBD1-82CE-5899B62BEDD4}"/>
              </a:ext>
            </a:extLst>
          </p:cNvPr>
          <p:cNvSpPr>
            <a:spLocks noGrp="1"/>
          </p:cNvSpPr>
          <p:nvPr/>
        </p:nvSpPr>
        <p:spPr>
          <a:xfrm>
            <a:off x="5244754" y="3211528"/>
            <a:ext cx="6558849" cy="1270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  <a:latin typeface="Aptos"/>
                <a:ea typeface="Source Sans Pro"/>
              </a:rPr>
              <a:t>The Shift to Win at Work and at Home</a:t>
            </a:r>
            <a:endParaRPr lang="en-US" sz="2800">
              <a:latin typeface="Aptos"/>
            </a:endParaRPr>
          </a:p>
        </p:txBody>
      </p:sp>
      <p:pic>
        <p:nvPicPr>
          <p:cNvPr id="5" name="Picture 4" descr="A logo with a compass and text&#10;&#10;AI-generated content may be incorrect.">
            <a:extLst>
              <a:ext uri="{FF2B5EF4-FFF2-40B4-BE49-F238E27FC236}">
                <a16:creationId xmlns:a16="http://schemas.microsoft.com/office/drawing/2014/main" id="{E51DDCDE-E263-FC30-9CF2-9BCA6C0DFC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295" y="231363"/>
            <a:ext cx="1856401" cy="1856401"/>
          </a:xfrm>
          <a:prstGeom prst="rect">
            <a:avLst/>
          </a:prstGeom>
        </p:spPr>
      </p:pic>
      <p:pic>
        <p:nvPicPr>
          <p:cNvPr id="6" name="Picture 5" descr="A person in a blue shirt&#10;&#10;AI-generated content may be incorrect.">
            <a:extLst>
              <a:ext uri="{FF2B5EF4-FFF2-40B4-BE49-F238E27FC236}">
                <a16:creationId xmlns:a16="http://schemas.microsoft.com/office/drawing/2014/main" id="{B67A7189-662C-FB1F-4312-DB45F2E08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" y="0"/>
            <a:ext cx="4572572" cy="685800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5F25A4C4-8C99-3AB8-B4FE-B3B91724718D}"/>
              </a:ext>
            </a:extLst>
          </p:cNvPr>
          <p:cNvSpPr txBox="1"/>
          <p:nvPr/>
        </p:nvSpPr>
        <p:spPr>
          <a:xfrm>
            <a:off x="4835160" y="2656869"/>
            <a:ext cx="7089512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FFFF"/>
                </a:solidFill>
              </a:rPr>
              <a:t>From Pressure to Purpose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DA4D5-069E-E465-2561-7B25C75FD6A4}"/>
              </a:ext>
            </a:extLst>
          </p:cNvPr>
          <p:cNvSpPr txBox="1"/>
          <p:nvPr/>
        </p:nvSpPr>
        <p:spPr>
          <a:xfrm>
            <a:off x="4853887" y="5439304"/>
            <a:ext cx="70698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</a:rPr>
              <a:t>Tony Fields</a:t>
            </a:r>
            <a:r>
              <a:rPr lang="en-GB" sz="20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srgbClr val="FFFFFF"/>
                </a:solidFill>
              </a:rPr>
              <a:t>Performance Coach | Former Chartered </a:t>
            </a:r>
          </a:p>
          <a:p>
            <a:pPr algn="ctr"/>
            <a:r>
              <a:rPr lang="en-GB" sz="2000" b="1" dirty="0">
                <a:solidFill>
                  <a:srgbClr val="FFFFFF"/>
                </a:solidFill>
              </a:rPr>
              <a:t>Financial Planner</a:t>
            </a:r>
          </a:p>
        </p:txBody>
      </p:sp>
    </p:spTree>
    <p:extLst>
      <p:ext uri="{BB962C8B-B14F-4D97-AF65-F5344CB8AC3E}">
        <p14:creationId xmlns:p14="http://schemas.microsoft.com/office/powerpoint/2010/main" val="399552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C11CC8-9B45-4132-DA68-7AD956317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question marks on a white surface&#10;&#10;AI-generated content may be incorrect.">
            <a:extLst>
              <a:ext uri="{FF2B5EF4-FFF2-40B4-BE49-F238E27FC236}">
                <a16:creationId xmlns:a16="http://schemas.microsoft.com/office/drawing/2014/main" id="{B69DCD33-1F13-8BBB-0158-2D66B7E4C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 r="-74" b="16020"/>
          <a:stretch>
            <a:fillRect/>
          </a:stretch>
        </p:blipFill>
        <p:spPr>
          <a:xfrm>
            <a:off x="-5065" y="10"/>
            <a:ext cx="12204882" cy="6856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ABBCCE-2F32-9502-F5B4-7D8539CFD5BC}"/>
              </a:ext>
            </a:extLst>
          </p:cNvPr>
          <p:cNvSpPr/>
          <p:nvPr/>
        </p:nvSpPr>
        <p:spPr>
          <a:xfrm>
            <a:off x="-20098" y="6705092"/>
            <a:ext cx="12213837" cy="155544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chemeClr val="bg1"/>
              </a:solidFill>
              <a:uFillTx/>
              <a:latin typeface="-webkit-standar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853F1-E440-6B7E-A26B-67ABF65B5096}"/>
              </a:ext>
            </a:extLst>
          </p:cNvPr>
          <p:cNvSpPr txBox="1"/>
          <p:nvPr/>
        </p:nvSpPr>
        <p:spPr>
          <a:xfrm>
            <a:off x="1535803" y="2707671"/>
            <a:ext cx="1143454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1E3459"/>
                </a:solidFill>
                <a:latin typeface="Calibri"/>
                <a:cs typeface="Calibri"/>
              </a:rPr>
              <a:t>Q1: What could you do all day without getting bored?</a:t>
            </a:r>
            <a:endParaRPr lang="en-US" sz="3200" dirty="0">
              <a:solidFill>
                <a:srgbClr val="1E345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709F515-6F94-2BA9-8201-CB19801528B4}"/>
              </a:ext>
            </a:extLst>
          </p:cNvPr>
          <p:cNvSpPr txBox="1"/>
          <p:nvPr/>
        </p:nvSpPr>
        <p:spPr>
          <a:xfrm>
            <a:off x="1533673" y="4146980"/>
            <a:ext cx="10820599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1E3459"/>
                </a:solidFill>
                <a:latin typeface="Calibri"/>
                <a:cs typeface="Calibri"/>
              </a:rPr>
              <a:t>Q2: What is a unique ability of yours? </a:t>
            </a:r>
            <a:endParaRPr lang="en-US" sz="3200" dirty="0">
              <a:solidFill>
                <a:srgbClr val="1E345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663F58F-A40D-25A2-6855-F0BE822142D1}"/>
              </a:ext>
            </a:extLst>
          </p:cNvPr>
          <p:cNvSpPr txBox="1"/>
          <p:nvPr/>
        </p:nvSpPr>
        <p:spPr>
          <a:xfrm>
            <a:off x="2080841" y="940613"/>
            <a:ext cx="8062459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1E3459"/>
                </a:solidFill>
              </a:rPr>
              <a:t>Remember your real purpose</a:t>
            </a:r>
            <a:endParaRPr lang="en-US" sz="4400">
              <a:solidFill>
                <a:srgbClr val="1E3459"/>
              </a:solidFill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FA5D0-C7D1-EB9E-401B-97A77A2B0951}"/>
              </a:ext>
            </a:extLst>
          </p:cNvPr>
          <p:cNvSpPr/>
          <p:nvPr/>
        </p:nvSpPr>
        <p:spPr>
          <a:xfrm>
            <a:off x="-391" y="-1822"/>
            <a:ext cx="12213837" cy="155544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chemeClr val="bg1"/>
              </a:solidFill>
              <a:uFillTx/>
              <a:latin typeface="-webkit-standard"/>
            </a:endParaRPr>
          </a:p>
        </p:txBody>
      </p:sp>
    </p:spTree>
    <p:extLst>
      <p:ext uri="{BB962C8B-B14F-4D97-AF65-F5344CB8AC3E}">
        <p14:creationId xmlns:p14="http://schemas.microsoft.com/office/powerpoint/2010/main" val="34882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941F80-103C-AEEF-0D63-B97A413D3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F9536E-C064-FB8C-5DCE-53B490EFA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91A489-1475-C57A-CA80-55514050A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iagram of a company&#10;&#10;AI-generated content may be incorrect.">
            <a:extLst>
              <a:ext uri="{FF2B5EF4-FFF2-40B4-BE49-F238E27FC236}">
                <a16:creationId xmlns:a16="http://schemas.microsoft.com/office/drawing/2014/main" id="{B8C12E7C-706B-74C1-0FFA-28A3465C39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" r="-925" b="-121"/>
          <a:stretch>
            <a:fillRect/>
          </a:stretch>
        </p:blipFill>
        <p:spPr>
          <a:xfrm>
            <a:off x="9889977" y="518897"/>
            <a:ext cx="1693686" cy="1572195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F499A3D6-DE3E-6E7A-C1AA-F81C88137908}"/>
              </a:ext>
            </a:extLst>
          </p:cNvPr>
          <p:cNvSpPr txBox="1"/>
          <p:nvPr/>
        </p:nvSpPr>
        <p:spPr>
          <a:xfrm>
            <a:off x="1055575" y="1885234"/>
            <a:ext cx="9676252" cy="14465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>
              <a:solidFill>
                <a:srgbClr val="1E3459"/>
              </a:solidFill>
              <a:latin typeface="Aptos"/>
              <a:ea typeface="Roboto"/>
              <a:cs typeface="Calibri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1E3459"/>
                </a:solidFill>
                <a:ea typeface="+mj-lt"/>
                <a:cs typeface="+mj-lt"/>
              </a:rPr>
              <a:t>Create the life you actually want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25332-7ECE-FBBF-8194-008619DF7C8B}"/>
              </a:ext>
            </a:extLst>
          </p:cNvPr>
          <p:cNvSpPr txBox="1"/>
          <p:nvPr/>
        </p:nvSpPr>
        <p:spPr>
          <a:xfrm>
            <a:off x="1490041" y="4310355"/>
            <a:ext cx="920546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dirty="0">
                <a:solidFill>
                  <a:srgbClr val="1E3459"/>
                </a:solidFill>
                <a:ea typeface="+mn-lt"/>
                <a:cs typeface="+mn-lt"/>
              </a:rPr>
              <a:t>"You get to define what success looks like (and feels like)"</a:t>
            </a:r>
            <a:endParaRPr lang="en-US" sz="2800" dirty="0">
              <a:solidFill>
                <a:srgbClr val="1E3459"/>
              </a:solidFill>
              <a:ea typeface="+mn-lt"/>
              <a:cs typeface="+mn-lt"/>
            </a:endParaRPr>
          </a:p>
          <a:p>
            <a:pPr algn="ctr"/>
            <a:r>
              <a:rPr lang="en-GB" sz="2000" b="1" dirty="0">
                <a:solidFill>
                  <a:srgbClr val="1E3459"/>
                </a:solidFill>
              </a:rPr>
              <a:t>Tony Fields</a:t>
            </a:r>
          </a:p>
        </p:txBody>
      </p:sp>
    </p:spTree>
    <p:extLst>
      <p:ext uri="{BB962C8B-B14F-4D97-AF65-F5344CB8AC3E}">
        <p14:creationId xmlns:p14="http://schemas.microsoft.com/office/powerpoint/2010/main" val="29050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at the beach&#10;&#10;AI-generated content may be incorrect.">
            <a:extLst>
              <a:ext uri="{FF2B5EF4-FFF2-40B4-BE49-F238E27FC236}">
                <a16:creationId xmlns:a16="http://schemas.microsoft.com/office/drawing/2014/main" id="{77A75E55-FE12-E1F5-3452-77E3527C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-17607" y="99050"/>
            <a:ext cx="12211819" cy="65074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3DF6AF-9183-D54C-E9F3-DA35B6101A23}"/>
              </a:ext>
            </a:extLst>
          </p:cNvPr>
          <p:cNvSpPr/>
          <p:nvPr/>
        </p:nvSpPr>
        <p:spPr>
          <a:xfrm>
            <a:off x="-36232" y="-3675"/>
            <a:ext cx="12228235" cy="20476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6188A-44E3-7AE2-367B-3C7B7B7084A5}"/>
              </a:ext>
            </a:extLst>
          </p:cNvPr>
          <p:cNvSpPr/>
          <p:nvPr/>
        </p:nvSpPr>
        <p:spPr>
          <a:xfrm>
            <a:off x="-29830" y="6046220"/>
            <a:ext cx="12219769" cy="81436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D487C-7352-F0B6-8894-E6B88271D5C4}"/>
              </a:ext>
            </a:extLst>
          </p:cNvPr>
          <p:cNvSpPr txBox="1"/>
          <p:nvPr/>
        </p:nvSpPr>
        <p:spPr>
          <a:xfrm>
            <a:off x="-19183" y="372198"/>
            <a:ext cx="620741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1E3459"/>
                </a:solidFill>
              </a:rPr>
              <a:t>You help clients </a:t>
            </a:r>
            <a:endParaRPr lang="en-US" sz="3200" dirty="0"/>
          </a:p>
          <a:p>
            <a:r>
              <a:rPr lang="en-US" sz="3200" b="1" dirty="0">
                <a:solidFill>
                  <a:srgbClr val="1E3459"/>
                </a:solidFill>
              </a:rPr>
              <a:t>plan for the future...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981F3-94B0-4A4D-BEC8-2A90CDB10960}"/>
              </a:ext>
            </a:extLst>
          </p:cNvPr>
          <p:cNvSpPr txBox="1"/>
          <p:nvPr/>
        </p:nvSpPr>
        <p:spPr>
          <a:xfrm>
            <a:off x="6209980" y="369111"/>
            <a:ext cx="589365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1E3459"/>
                </a:solidFill>
              </a:rPr>
              <a:t>But what about </a:t>
            </a:r>
          </a:p>
          <a:p>
            <a:r>
              <a:rPr lang="en-US" sz="3200" b="1" dirty="0">
                <a:solidFill>
                  <a:srgbClr val="1E3459"/>
                </a:solidFill>
              </a:rPr>
              <a:t>your life today?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5818A-C522-7E5B-BF68-B31C2F5F6E2C}"/>
              </a:ext>
            </a:extLst>
          </p:cNvPr>
          <p:cNvSpPr txBox="1"/>
          <p:nvPr/>
        </p:nvSpPr>
        <p:spPr>
          <a:xfrm>
            <a:off x="-89049" y="6200987"/>
            <a:ext cx="121601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ptos Display"/>
                <a:ea typeface="-webkit-standard"/>
                <a:cs typeface="-webkit-standard"/>
              </a:rPr>
              <a:t>What does freedom and fulfilment look like for you (not 10 yrs), but now?</a:t>
            </a:r>
            <a:endParaRPr lang="en-US" sz="2800" b="1" dirty="0">
              <a:solidFill>
                <a:srgbClr val="FFFFFF"/>
              </a:solidFill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774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CB9AF5-1DFE-F3F6-FDC9-5FB25160E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ld balloons on sticks with numbers&#10;&#10;AI-generated content may be incorrect.">
            <a:extLst>
              <a:ext uri="{FF2B5EF4-FFF2-40B4-BE49-F238E27FC236}">
                <a16:creationId xmlns:a16="http://schemas.microsoft.com/office/drawing/2014/main" id="{F5C08137-D0C6-A4B4-699A-D12D982BA8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421"/>
          <a:stretch>
            <a:fillRect/>
          </a:stretch>
        </p:blipFill>
        <p:spPr>
          <a:xfrm>
            <a:off x="3252422" y="3703703"/>
            <a:ext cx="5808134" cy="3151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194FE-599D-F178-6CDD-7C29DC063967}"/>
              </a:ext>
            </a:extLst>
          </p:cNvPr>
          <p:cNvSpPr txBox="1"/>
          <p:nvPr/>
        </p:nvSpPr>
        <p:spPr>
          <a:xfrm>
            <a:off x="1015447" y="1396461"/>
            <a:ext cx="10134186" cy="37427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3200" dirty="0">
                <a:solidFill>
                  <a:srgbClr val="1E3459"/>
                </a:solidFill>
              </a:rPr>
              <a:t>You’ve just had the most aligned year of your life</a:t>
            </a:r>
            <a:br>
              <a:rPr lang="en-GB" sz="3200" dirty="0"/>
            </a:br>
            <a:r>
              <a:rPr lang="en-GB" sz="3200" dirty="0">
                <a:solidFill>
                  <a:srgbClr val="1E3459"/>
                </a:solidFill>
              </a:rPr>
              <a:t>What’s changed?</a:t>
            </a:r>
            <a:endParaRPr lang="en-US" sz="3200" dirty="0">
              <a:solidFill>
                <a:srgbClr val="1E3459"/>
              </a:solidFill>
            </a:endParaRPr>
          </a:p>
          <a:p>
            <a:pPr algn="ctr"/>
            <a:endParaRPr lang="en-GB" sz="3200" dirty="0">
              <a:solidFill>
                <a:srgbClr val="1E3459"/>
              </a:solidFill>
            </a:endParaRPr>
          </a:p>
          <a:p>
            <a:pPr algn="ctr"/>
            <a:endParaRPr lang="en-GB" sz="3200" dirty="0">
              <a:solidFill>
                <a:srgbClr val="1E3459"/>
              </a:solidFill>
              <a:ea typeface="+mn-lt"/>
              <a:cs typeface="+mn-lt"/>
            </a:endParaRPr>
          </a:p>
          <a:p>
            <a:pPr algn="ctr"/>
            <a:r>
              <a:rPr lang="en-GB" sz="3200" dirty="0">
                <a:solidFill>
                  <a:srgbClr val="1E3459"/>
                </a:solidFill>
                <a:ea typeface="+mn-lt"/>
                <a:cs typeface="+mn-lt"/>
              </a:rPr>
              <a:t>How are you spending your time?</a:t>
            </a:r>
            <a:br>
              <a:rPr lang="en-GB" sz="3200" dirty="0">
                <a:solidFill>
                  <a:srgbClr val="1E3459"/>
                </a:solidFill>
                <a:ea typeface="+mn-lt"/>
                <a:cs typeface="+mn-lt"/>
              </a:rPr>
            </a:br>
            <a:r>
              <a:rPr lang="en-GB" sz="3200" dirty="0">
                <a:solidFill>
                  <a:srgbClr val="1E3459"/>
                </a:solidFill>
                <a:ea typeface="+mn-lt"/>
                <a:cs typeface="+mn-lt"/>
              </a:rPr>
              <a:t>What do others notice about you?</a:t>
            </a:r>
            <a:endParaRPr lang="en-GB" dirty="0">
              <a:solidFill>
                <a:srgbClr val="1E3459"/>
              </a:solidFill>
            </a:endParaRPr>
          </a:p>
          <a:p>
            <a:pPr algn="ctr"/>
            <a:r>
              <a:rPr lang="en-GB" sz="3200" dirty="0">
                <a:solidFill>
                  <a:srgbClr val="1E3459"/>
                </a:solidFill>
              </a:rPr>
              <a:t>How do you feel?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rgbClr val="1E345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5719F-7A92-044D-9CE0-1F8EA59E41CC}"/>
              </a:ext>
            </a:extLst>
          </p:cNvPr>
          <p:cNvSpPr txBox="1"/>
          <p:nvPr/>
        </p:nvSpPr>
        <p:spPr>
          <a:xfrm>
            <a:off x="3254312" y="512003"/>
            <a:ext cx="5685566" cy="8868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400" b="1" dirty="0">
                <a:solidFill>
                  <a:srgbClr val="1E3459"/>
                </a:solidFill>
              </a:rPr>
              <a:t>Future Self</a:t>
            </a:r>
            <a:endParaRPr lang="en-US" sz="4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 b="1">
              <a:solidFill>
                <a:srgbClr val="1E34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7119B-D2AC-2713-310D-FBE34729D757}"/>
              </a:ext>
            </a:extLst>
          </p:cNvPr>
          <p:cNvSpPr/>
          <p:nvPr/>
        </p:nvSpPr>
        <p:spPr>
          <a:xfrm>
            <a:off x="-36232" y="-3675"/>
            <a:ext cx="12228235" cy="20476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1B16F1-3736-AF4B-BF65-613847D9344B}"/>
              </a:ext>
            </a:extLst>
          </p:cNvPr>
          <p:cNvSpPr/>
          <p:nvPr/>
        </p:nvSpPr>
        <p:spPr>
          <a:xfrm>
            <a:off x="-29830" y="6655820"/>
            <a:ext cx="12228235" cy="20476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sitting at a table with his hands up and a computer&#10;&#10;AI-generated content may be incorrect.">
            <a:extLst>
              <a:ext uri="{FF2B5EF4-FFF2-40B4-BE49-F238E27FC236}">
                <a16:creationId xmlns:a16="http://schemas.microsoft.com/office/drawing/2014/main" id="{89657987-FD19-1075-A33C-1C0B104624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1008" y="5136649"/>
            <a:ext cx="2063816" cy="124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group of people running in a field&#10;&#10;AI-generated content may be incorrect.">
            <a:extLst>
              <a:ext uri="{FF2B5EF4-FFF2-40B4-BE49-F238E27FC236}">
                <a16:creationId xmlns:a16="http://schemas.microsoft.com/office/drawing/2014/main" id="{07786870-57CC-957C-22DE-DDE3AAA91B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324" y="3249251"/>
            <a:ext cx="2176022" cy="153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group of people shaking hands&#10;&#10;AI-generated content may be incorrect.">
            <a:extLst>
              <a:ext uri="{FF2B5EF4-FFF2-40B4-BE49-F238E27FC236}">
                <a16:creationId xmlns:a16="http://schemas.microsoft.com/office/drawing/2014/main" id="{CBBE6686-C5A8-D2FC-F27E-D54E5206F3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775" y="5139022"/>
            <a:ext cx="2050330" cy="1274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erson hugging a person&#10;&#10;AI-generated content may be incorrect.">
            <a:extLst>
              <a:ext uri="{FF2B5EF4-FFF2-40B4-BE49-F238E27FC236}">
                <a16:creationId xmlns:a16="http://schemas.microsoft.com/office/drawing/2014/main" id="{0B81DE32-7B40-A400-7050-7247CC1024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8"/>
          <a:stretch>
            <a:fillRect/>
          </a:stretch>
        </p:blipFill>
        <p:spPr>
          <a:xfrm>
            <a:off x="437954" y="3256783"/>
            <a:ext cx="2061449" cy="138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2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98443-1A10-150B-7D8E-EF17CD22E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79712C-59B5-AED5-893C-C55D896B3649}"/>
              </a:ext>
            </a:extLst>
          </p:cNvPr>
          <p:cNvSpPr/>
          <p:nvPr/>
        </p:nvSpPr>
        <p:spPr>
          <a:xfrm>
            <a:off x="3713" y="-5796"/>
            <a:ext cx="12185856" cy="6854681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0284934-88AA-4B25-0F85-8FFDB5B92469}"/>
              </a:ext>
            </a:extLst>
          </p:cNvPr>
          <p:cNvSpPr txBox="1"/>
          <p:nvPr/>
        </p:nvSpPr>
        <p:spPr>
          <a:xfrm>
            <a:off x="2573440" y="300325"/>
            <a:ext cx="7054012" cy="1406155"/>
          </a:xfrm>
          <a:prstGeom prst="rect">
            <a:avLst/>
          </a:prstGeom>
          <a:noFill/>
          <a:ln>
            <a:noFill/>
          </a:ln>
        </p:spPr>
        <p:txBody>
          <a:bodyPr vert="horz" wrap="square" lIns="51435" tIns="25718" rIns="51435" bIns="25718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bg1"/>
                </a:solidFill>
                <a:latin typeface="Aptos"/>
                <a:ea typeface="Calibri"/>
                <a:cs typeface="Calibri"/>
              </a:rPr>
              <a:t>Act as if</a:t>
            </a:r>
            <a:endParaRPr lang="en-US" sz="4400">
              <a:solidFill>
                <a:schemeClr val="bg1"/>
              </a:solidFill>
              <a:latin typeface="Aptos"/>
            </a:endParaRPr>
          </a:p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400" b="1">
              <a:solidFill>
                <a:srgbClr val="57696A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On this day, in 2005, Gary Speed scored a stoppage time penalty as Bolton  picked up the ultimate smash-and-grab victory over Manchester City at the  City of Manchester Stadium. #BWFC #ManCity">
            <a:extLst>
              <a:ext uri="{FF2B5EF4-FFF2-40B4-BE49-F238E27FC236}">
                <a16:creationId xmlns:a16="http://schemas.microsoft.com/office/drawing/2014/main" id="{CF12F85E-87A0-C6F4-E139-C8C7A1B95E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2"/>
          <a:stretch>
            <a:fillRect/>
          </a:stretch>
        </p:blipFill>
        <p:spPr>
          <a:xfrm>
            <a:off x="4549544" y="1706480"/>
            <a:ext cx="3092912" cy="4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473BE-BEF5-9762-ABD7-C8235713F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89B9E9-4164-9A0A-5B00-37992992A9C4}"/>
              </a:ext>
            </a:extLst>
          </p:cNvPr>
          <p:cNvSpPr/>
          <p:nvPr/>
        </p:nvSpPr>
        <p:spPr>
          <a:xfrm>
            <a:off x="7133" y="6238"/>
            <a:ext cx="12183974" cy="4869403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 descr="A clock with a broken clock&#10;&#10;AI-generated content may be incorrect.">
            <a:extLst>
              <a:ext uri="{FF2B5EF4-FFF2-40B4-BE49-F238E27FC236}">
                <a16:creationId xmlns:a16="http://schemas.microsoft.com/office/drawing/2014/main" id="{C3D881E4-E92E-2AD5-9F7F-792CE36EED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"/>
          <a:stretch>
            <a:fillRect/>
          </a:stretch>
        </p:blipFill>
        <p:spPr>
          <a:xfrm>
            <a:off x="3566" y="2117"/>
            <a:ext cx="5261291" cy="4861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69E1F5-1424-8B91-DB19-C2B2D2836FD2}"/>
              </a:ext>
            </a:extLst>
          </p:cNvPr>
          <p:cNvSpPr txBox="1"/>
          <p:nvPr/>
        </p:nvSpPr>
        <p:spPr>
          <a:xfrm>
            <a:off x="4238158" y="1070882"/>
            <a:ext cx="7937486" cy="3042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cs typeface="Segoe UI"/>
              </a:rPr>
              <a:t>STOP Waiting</a:t>
            </a:r>
            <a:endParaRPr lang="en-US" sz="6600" b="1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Tomorrow, next week, next month, next year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1918"/>
              </a:lnSpc>
            </a:pPr>
            <a:endParaRPr lang="en-US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179478-D7E5-1C62-E17A-1DE01E8206F0}"/>
              </a:ext>
            </a:extLst>
          </p:cNvPr>
          <p:cNvSpPr txBox="1"/>
          <p:nvPr/>
        </p:nvSpPr>
        <p:spPr>
          <a:xfrm>
            <a:off x="2643989" y="5241103"/>
            <a:ext cx="691298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600" b="1" dirty="0">
                <a:solidFill>
                  <a:srgbClr val="1E3459"/>
                </a:solidFill>
              </a:rPr>
              <a:t>Start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39D8-EC8C-FFB4-35E7-58E7BBC97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in a room clapping&#10;&#10;Description automatically generated">
            <a:extLst>
              <a:ext uri="{FF2B5EF4-FFF2-40B4-BE49-F238E27FC236}">
                <a16:creationId xmlns:a16="http://schemas.microsoft.com/office/drawing/2014/main" id="{AA132B45-4289-D7F3-442A-8EB0DC2344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31" y="-33971"/>
            <a:ext cx="12192150" cy="69273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E85666-06FA-E179-D8C8-BD89C64B3744}"/>
              </a:ext>
            </a:extLst>
          </p:cNvPr>
          <p:cNvSpPr/>
          <p:nvPr/>
        </p:nvSpPr>
        <p:spPr>
          <a:xfrm>
            <a:off x="1690" y="-5796"/>
            <a:ext cx="12187879" cy="788867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2E39E6-C30A-FFEF-1B3E-2B8771E3B9CD}"/>
              </a:ext>
            </a:extLst>
          </p:cNvPr>
          <p:cNvSpPr txBox="1">
            <a:spLocks/>
          </p:cNvSpPr>
          <p:nvPr/>
        </p:nvSpPr>
        <p:spPr>
          <a:xfrm>
            <a:off x="2031328" y="33684"/>
            <a:ext cx="8263219" cy="93702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ptos"/>
                <a:ea typeface="Calibri"/>
                <a:cs typeface="Calibri"/>
              </a:rPr>
              <a:t>Lead with purpose not pressure</a:t>
            </a:r>
            <a:endParaRPr lang="en-US" dirty="0">
              <a:solidFill>
                <a:schemeClr val="bg1"/>
              </a:solidFill>
              <a:latin typeface="Aptos"/>
            </a:endParaRPr>
          </a:p>
        </p:txBody>
      </p:sp>
      <p:pic>
        <p:nvPicPr>
          <p:cNvPr id="7" name="Picture 6" descr="A logo with a compass and text&#10;&#10;AI-generated content may be incorrect.">
            <a:extLst>
              <a:ext uri="{FF2B5EF4-FFF2-40B4-BE49-F238E27FC236}">
                <a16:creationId xmlns:a16="http://schemas.microsoft.com/office/drawing/2014/main" id="{4BE11889-172C-C25C-832E-6D7C39FFE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3" y="30470"/>
            <a:ext cx="733778" cy="7055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2422CC-712B-41B3-A1B0-7CC33F97A82B}"/>
              </a:ext>
            </a:extLst>
          </p:cNvPr>
          <p:cNvSpPr/>
          <p:nvPr/>
        </p:nvSpPr>
        <p:spPr>
          <a:xfrm>
            <a:off x="1002" y="6692700"/>
            <a:ext cx="12247445" cy="16634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3391A-C7D9-F3B2-ED3A-A0AC0660BB5B}"/>
              </a:ext>
            </a:extLst>
          </p:cNvPr>
          <p:cNvSpPr txBox="1"/>
          <p:nvPr/>
        </p:nvSpPr>
        <p:spPr>
          <a:xfrm>
            <a:off x="244166" y="1370511"/>
            <a:ext cx="7546109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rgbClr val="1E3459"/>
                </a:solidFill>
                <a:cs typeface="Segoe UI"/>
              </a:rPr>
              <a:t>5 days</a:t>
            </a:r>
            <a:endParaRPr lang="en-US" sz="4400" dirty="0"/>
          </a:p>
          <a:p>
            <a:r>
              <a:rPr lang="en-GB" sz="4400" b="1" dirty="0">
                <a:solidFill>
                  <a:srgbClr val="1E3459"/>
                </a:solidFill>
                <a:cs typeface="Segoe UI"/>
              </a:rPr>
              <a:t>5 powerful shifts</a:t>
            </a:r>
            <a:r>
              <a:rPr lang="en-GB" sz="5400" b="1" dirty="0">
                <a:solidFill>
                  <a:srgbClr val="1E3459"/>
                </a:solidFill>
              </a:rPr>
              <a:t> </a:t>
            </a:r>
            <a:endParaRPr lang="en-GB" sz="5400" b="1" dirty="0">
              <a:solidFill>
                <a:srgbClr val="1E3459"/>
              </a:solidFill>
              <a:cs typeface="Segoe UI"/>
            </a:endParaRPr>
          </a:p>
          <a:p>
            <a:endParaRPr lang="en-GB" sz="3200" b="1" dirty="0">
              <a:solidFill>
                <a:srgbClr val="1E3459"/>
              </a:solidFill>
              <a:cs typeface="Segoe UI"/>
            </a:endParaRPr>
          </a:p>
        </p:txBody>
      </p:sp>
      <p:pic>
        <p:nvPicPr>
          <p:cNvPr id="2" name="Picture 1" descr="A qr code with a circle in the middle&#10;&#10;AI-generated content may be incorrect.">
            <a:extLst>
              <a:ext uri="{FF2B5EF4-FFF2-40B4-BE49-F238E27FC236}">
                <a16:creationId xmlns:a16="http://schemas.microsoft.com/office/drawing/2014/main" id="{8A966475-757D-0391-1038-3191DD9324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354" y="2056831"/>
            <a:ext cx="2776204" cy="281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B0DF5-980B-7481-C832-E4DDF695964B}"/>
              </a:ext>
            </a:extLst>
          </p:cNvPr>
          <p:cNvSpPr txBox="1"/>
          <p:nvPr/>
        </p:nvSpPr>
        <p:spPr>
          <a:xfrm>
            <a:off x="237787" y="3653276"/>
            <a:ext cx="753353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1E3459"/>
                </a:solidFill>
                <a:latin typeface="Helvetica"/>
                <a:cs typeface="Helvetica"/>
              </a:rPr>
              <a:t>Just 30 minutes a day to realign how you think, work, and live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32AF7-6250-C2E5-D430-E242C9B25E17}"/>
              </a:ext>
            </a:extLst>
          </p:cNvPr>
          <p:cNvSpPr txBox="1"/>
          <p:nvPr/>
        </p:nvSpPr>
        <p:spPr>
          <a:xfrm>
            <a:off x="237787" y="4798978"/>
            <a:ext cx="7544340" cy="14278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lnSpc>
                <a:spcPts val="2550"/>
              </a:lnSpc>
            </a:pPr>
            <a:r>
              <a:rPr lang="en-GB" sz="2400" baseline="0" dirty="0">
                <a:solidFill>
                  <a:srgbClr val="1E3459"/>
                </a:solidFill>
                <a:latin typeface="Helvetica"/>
                <a:ea typeface="Segoe UI"/>
                <a:cs typeface="Segoe UI"/>
              </a:rPr>
              <a:t>Start showing up as the </a:t>
            </a:r>
            <a:r>
              <a:rPr lang="en-GB" sz="2400" b="1" baseline="0" dirty="0">
                <a:solidFill>
                  <a:srgbClr val="1E3459"/>
                </a:solidFill>
                <a:latin typeface="Helvetica"/>
                <a:ea typeface="Segoe UI"/>
                <a:cs typeface="Segoe UI"/>
              </a:rPr>
              <a:t>best version of you (</a:t>
            </a:r>
            <a:r>
              <a:rPr lang="en-GB" sz="2400" baseline="0" dirty="0">
                <a:solidFill>
                  <a:srgbClr val="1E3459"/>
                </a:solidFill>
                <a:latin typeface="Helvetica"/>
                <a:ea typeface="Segoe UI"/>
                <a:cs typeface="Segoe UI"/>
              </a:rPr>
              <a:t>at work and at home)</a:t>
            </a:r>
            <a:r>
              <a:rPr lang="en-US" sz="2400" dirty="0">
                <a:solidFill>
                  <a:srgbClr val="1E3459"/>
                </a:solidFill>
                <a:latin typeface="Helvetica"/>
                <a:ea typeface="Segoe UI"/>
                <a:cs typeface="Segoe UI"/>
              </a:rPr>
              <a:t>​</a:t>
            </a:r>
          </a:p>
          <a:p>
            <a:pPr rtl="0">
              <a:lnSpc>
                <a:spcPts val="2550"/>
              </a:lnSpc>
            </a:pPr>
            <a:r>
              <a:rPr lang="en-GB" sz="2400" dirty="0">
                <a:solidFill>
                  <a:srgbClr val="1E3459"/>
                </a:solidFill>
                <a:latin typeface="Helvetica"/>
                <a:ea typeface="Segoe UI"/>
                <a:cs typeface="Segoe UI"/>
              </a:rPr>
              <a:t>​</a:t>
            </a:r>
          </a:p>
          <a:p>
            <a:pPr rtl="0">
              <a:lnSpc>
                <a:spcPts val="2550"/>
              </a:lnSpc>
            </a:pPr>
            <a:r>
              <a:rPr lang="en-GB" sz="2400" baseline="0" dirty="0">
                <a:solidFill>
                  <a:srgbClr val="1E3459"/>
                </a:solidFill>
                <a:latin typeface="Aptos"/>
                <a:ea typeface="Segoe UI"/>
                <a:cs typeface="Segoe UI"/>
              </a:rPr>
              <a:t>You invest for your clients. Now its time to invest in YOU</a:t>
            </a:r>
            <a:endParaRPr lang="en-GB" dirty="0">
              <a:solidFill>
                <a:srgbClr val="1E3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a room clapping&#10;&#10;Description automatically generated">
            <a:extLst>
              <a:ext uri="{FF2B5EF4-FFF2-40B4-BE49-F238E27FC236}">
                <a16:creationId xmlns:a16="http://schemas.microsoft.com/office/drawing/2014/main" id="{284B5C4B-7980-5141-7EFD-591C6945C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31" y="-64759"/>
            <a:ext cx="12192150" cy="6927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B43B1-3BFB-E26E-4161-20AE254BA8E5}"/>
              </a:ext>
            </a:extLst>
          </p:cNvPr>
          <p:cNvSpPr txBox="1"/>
          <p:nvPr/>
        </p:nvSpPr>
        <p:spPr>
          <a:xfrm>
            <a:off x="-28042" y="-64759"/>
            <a:ext cx="12200118" cy="3785652"/>
          </a:xfrm>
          <a:prstGeom prst="rect">
            <a:avLst/>
          </a:prstGeom>
          <a:solidFill>
            <a:srgbClr val="1E3459">
              <a:alpha val="69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GB" sz="6000">
              <a:solidFill>
                <a:schemeClr val="bg1">
                  <a:lumMod val="95000"/>
                </a:schemeClr>
              </a:solidFill>
              <a:latin typeface="Calibri" panose="020F0502020204030204"/>
              <a:cs typeface="Calibri"/>
            </a:endParaRPr>
          </a:p>
          <a:p>
            <a:pPr algn="ctr">
              <a:defRPr/>
            </a:pPr>
            <a:endParaRPr lang="en-GB" sz="6000">
              <a:solidFill>
                <a:schemeClr val="bg1">
                  <a:lumMod val="95000"/>
                </a:schemeClr>
              </a:solidFill>
              <a:latin typeface="Calibri" panose="020F0502020204030204"/>
              <a:ea typeface="Calibri"/>
              <a:cs typeface="Calibri"/>
            </a:endParaRPr>
          </a:p>
          <a:p>
            <a:pPr algn="ctr">
              <a:defRPr/>
            </a:pPr>
            <a:endParaRPr lang="en-GB" sz="6000">
              <a:solidFill>
                <a:schemeClr val="bg1">
                  <a:lumMod val="95000"/>
                </a:schemeClr>
              </a:solidFill>
              <a:latin typeface="Calibri" panose="020F0502020204030204"/>
              <a:ea typeface="Calibri"/>
              <a:cs typeface="Calibri"/>
            </a:endParaRPr>
          </a:p>
          <a:p>
            <a:pPr algn="ctr">
              <a:defRPr/>
            </a:pPr>
            <a:endParaRPr lang="en-GB" sz="6000">
              <a:solidFill>
                <a:schemeClr val="bg1">
                  <a:lumMod val="95000"/>
                </a:schemeClr>
              </a:solidFill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8" name="Picture 7" descr="A person standing in front of a crowd of people&#10;&#10;AI-generated content may be incorrect.">
            <a:extLst>
              <a:ext uri="{FF2B5EF4-FFF2-40B4-BE49-F238E27FC236}">
                <a16:creationId xmlns:a16="http://schemas.microsoft.com/office/drawing/2014/main" id="{19754FD8-0CB5-A252-C70E-CA42E9DC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20" y="4338622"/>
            <a:ext cx="4603332" cy="23495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F759F8-D0F0-3786-7A08-2F4F49D872AF}"/>
              </a:ext>
            </a:extLst>
          </p:cNvPr>
          <p:cNvSpPr/>
          <p:nvPr/>
        </p:nvSpPr>
        <p:spPr>
          <a:xfrm>
            <a:off x="571249" y="4372895"/>
            <a:ext cx="4977154" cy="2315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11DF397E-F3E2-E831-6E8F-D6D31D81E4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99" y="4448286"/>
            <a:ext cx="4772055" cy="2090617"/>
          </a:xfrm>
          <a:prstGeom prst="rect">
            <a:avLst/>
          </a:prstGeom>
        </p:spPr>
      </p:pic>
      <p:pic>
        <p:nvPicPr>
          <p:cNvPr id="4" name="Picture 3" descr="A logo with a compass and text&#10;&#10;AI-generated content may be incorrect.">
            <a:extLst>
              <a:ext uri="{FF2B5EF4-FFF2-40B4-BE49-F238E27FC236}">
                <a16:creationId xmlns:a16="http://schemas.microsoft.com/office/drawing/2014/main" id="{7DC443ED-CB9F-2AFE-ADBD-44B07678BC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630" y="398683"/>
            <a:ext cx="1127348" cy="1086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3FE83E-4362-31E2-3351-D6A3A85B04CC}"/>
              </a:ext>
            </a:extLst>
          </p:cNvPr>
          <p:cNvSpPr txBox="1"/>
          <p:nvPr/>
        </p:nvSpPr>
        <p:spPr>
          <a:xfrm>
            <a:off x="5541697" y="1484731"/>
            <a:ext cx="469665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/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Tony Fields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www.pH7Performance.com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Tony@pH7Performance.com</a:t>
            </a:r>
          </a:p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E03501-C9E8-FF2E-1B0F-0C931B085D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323" y="276569"/>
            <a:ext cx="3000721" cy="31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16765-E8CB-61DA-3F61-B7170480B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E4E28D-AB0D-6899-4019-9D066C475556}"/>
              </a:ext>
            </a:extLst>
          </p:cNvPr>
          <p:cNvSpPr/>
          <p:nvPr/>
        </p:nvSpPr>
        <p:spPr>
          <a:xfrm>
            <a:off x="-722" y="6238"/>
            <a:ext cx="12191829" cy="6849031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E493C-4E4A-2D1D-6003-9C13D9169CDC}"/>
              </a:ext>
            </a:extLst>
          </p:cNvPr>
          <p:cNvSpPr txBox="1"/>
          <p:nvPr/>
        </p:nvSpPr>
        <p:spPr>
          <a:xfrm>
            <a:off x="819428" y="951192"/>
            <a:ext cx="10559711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cs typeface="Segoe UI"/>
              </a:rPr>
              <a:t>Learning Objectives</a:t>
            </a:r>
            <a:endParaRPr lang="en-US" sz="4400" b="1" dirty="0">
              <a:solidFill>
                <a:schemeClr val="bg1"/>
              </a:solidFill>
              <a:cs typeface="Segoe UI"/>
            </a:endParaRPr>
          </a:p>
          <a:p>
            <a:endParaRPr lang="en-GB" sz="1200" dirty="0">
              <a:solidFill>
                <a:schemeClr val="bg1"/>
              </a:solidFill>
              <a:cs typeface="Segoe UI"/>
            </a:endParaRPr>
          </a:p>
          <a:p>
            <a:endParaRPr lang="en-GB" sz="1200" dirty="0">
              <a:solidFill>
                <a:schemeClr val="bg1"/>
              </a:solidFill>
              <a:cs typeface="Segoe UI"/>
            </a:endParaRPr>
          </a:p>
          <a:p>
            <a:endParaRPr lang="en-GB" sz="1200" dirty="0">
              <a:solidFill>
                <a:schemeClr val="bg1"/>
              </a:solidFill>
              <a:cs typeface="Segoe UI"/>
            </a:endParaRPr>
          </a:p>
          <a:p>
            <a:endParaRPr lang="en-GB" sz="1200" dirty="0">
              <a:solidFill>
                <a:schemeClr val="bg1"/>
              </a:solidFill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cs typeface="Segoe UI"/>
              </a:rPr>
              <a:t>Cut through external noise to reconnect with the personal values and internal drivers that sustain high performance and long-term fulfilment</a:t>
            </a: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cs typeface="Segoe UI"/>
              </a:rPr>
              <a:t>Recognise the hidden habits and mindset patterns that silently drain energy, focus, and capacity, even in high achievers</a:t>
            </a: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rgbClr val="000000"/>
              </a:solidFill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cs typeface="Segoe UI"/>
              </a:rPr>
              <a:t>Strengthen their internal compass to lead with clarity, purpose, and presence (both in business and at home</a:t>
            </a: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6007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5DD184-5E26-DA6A-737F-FF4F78970999}"/>
              </a:ext>
            </a:extLst>
          </p:cNvPr>
          <p:cNvSpPr/>
          <p:nvPr/>
        </p:nvSpPr>
        <p:spPr>
          <a:xfrm>
            <a:off x="-722" y="6238"/>
            <a:ext cx="12191829" cy="6849031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FA848-817A-0F95-073B-C45477EB9655}"/>
              </a:ext>
            </a:extLst>
          </p:cNvPr>
          <p:cNvSpPr/>
          <p:nvPr/>
        </p:nvSpPr>
        <p:spPr>
          <a:xfrm>
            <a:off x="507999" y="573128"/>
            <a:ext cx="11123896" cy="5718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close-up of a clock&#10;&#10;AI-generated content may be incorrect.">
            <a:extLst>
              <a:ext uri="{FF2B5EF4-FFF2-40B4-BE49-F238E27FC236}">
                <a16:creationId xmlns:a16="http://schemas.microsoft.com/office/drawing/2014/main" id="{76A5F222-6B67-1864-C805-58B62E3379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29" y="597432"/>
            <a:ext cx="5515182" cy="5566958"/>
          </a:xfrm>
          <a:prstGeom prst="rect">
            <a:avLst/>
          </a:prstGeom>
        </p:spPr>
      </p:pic>
      <p:pic>
        <p:nvPicPr>
          <p:cNvPr id="3" name="Picture 2" descr="A close-up of a clock&#10;&#10;AI-generated content may be incorrect.">
            <a:extLst>
              <a:ext uri="{FF2B5EF4-FFF2-40B4-BE49-F238E27FC236}">
                <a16:creationId xmlns:a16="http://schemas.microsoft.com/office/drawing/2014/main" id="{53F4D197-57F8-58F1-CEA8-E58887845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587" y="598752"/>
            <a:ext cx="5555450" cy="55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8B34E-0A33-215A-EBDF-8BB89BB62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1D0F4E-D374-1AED-4F98-81530CF96E1E}"/>
              </a:ext>
            </a:extLst>
          </p:cNvPr>
          <p:cNvSpPr/>
          <p:nvPr/>
        </p:nvSpPr>
        <p:spPr>
          <a:xfrm>
            <a:off x="-722" y="6238"/>
            <a:ext cx="12191829" cy="6849031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" name="Picture 1" descr="A group of people standing in front of a coffin&#10;&#10;AI-generated content may be incorrect.">
            <a:extLst>
              <a:ext uri="{FF2B5EF4-FFF2-40B4-BE49-F238E27FC236}">
                <a16:creationId xmlns:a16="http://schemas.microsoft.com/office/drawing/2014/main" id="{C3A8D06F-B1AA-389F-AE06-917D47AC58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1064943" y="4682"/>
            <a:ext cx="10062113" cy="6855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77AD9-E61F-B9A5-9F39-564E825F0D5C}"/>
              </a:ext>
            </a:extLst>
          </p:cNvPr>
          <p:cNvSpPr txBox="1"/>
          <p:nvPr/>
        </p:nvSpPr>
        <p:spPr>
          <a:xfrm>
            <a:off x="2761445" y="2651774"/>
            <a:ext cx="6672746" cy="1165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cs typeface="Segoe UI"/>
              </a:rPr>
              <a:t>What more could you do?</a:t>
            </a:r>
            <a:endParaRPr lang="en-US" sz="4400" b="1" dirty="0">
              <a:solidFill>
                <a:schemeClr val="bg1"/>
              </a:solidFill>
            </a:endParaRPr>
          </a:p>
          <a:p>
            <a:pPr algn="ctr">
              <a:lnSpc>
                <a:spcPts val="1918"/>
              </a:lnSpc>
            </a:pP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9681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0009-8236-D79C-FD00-769BC261E160}"/>
              </a:ext>
            </a:extLst>
          </p:cNvPr>
          <p:cNvSpPr/>
          <p:nvPr/>
        </p:nvSpPr>
        <p:spPr>
          <a:xfrm>
            <a:off x="-722" y="6238"/>
            <a:ext cx="12191829" cy="6849031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" name="Picture 1" descr="A person running on a treadmill&#10;&#10;AI-generated content may be incorrect.">
            <a:extLst>
              <a:ext uri="{FF2B5EF4-FFF2-40B4-BE49-F238E27FC236}">
                <a16:creationId xmlns:a16="http://schemas.microsoft.com/office/drawing/2014/main" id="{64752B07-8C13-A1B4-CBEC-67797F190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42" y="-566"/>
            <a:ext cx="10375515" cy="68702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982A2486-5B47-2CDC-FCA8-7F08FE5E445A}"/>
              </a:ext>
            </a:extLst>
          </p:cNvPr>
          <p:cNvSpPr txBox="1"/>
          <p:nvPr/>
        </p:nvSpPr>
        <p:spPr>
          <a:xfrm>
            <a:off x="1242505" y="5446"/>
            <a:ext cx="9715952" cy="25545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1E3459"/>
                </a:solidFill>
                <a:ea typeface="+mj-lt"/>
                <a:cs typeface="+mj-lt"/>
              </a:rPr>
              <a:t>Success does not equal fulfilment  </a:t>
            </a:r>
            <a:endParaRPr lang="en-US" sz="4400" b="1" dirty="0"/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rgbClr val="1E3459"/>
              </a:solidFill>
              <a:latin typeface="Aptos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rgbClr val="1E3459"/>
              </a:solidFill>
              <a:latin typeface="Aptos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400" b="1" dirty="0">
              <a:solidFill>
                <a:srgbClr val="1E3459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79543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0F451-45D6-BE85-7845-EDF5077F7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leeping on a desk with a computer and glasses&#10;&#10;AI-generated content may be incorrect.">
            <a:extLst>
              <a:ext uri="{FF2B5EF4-FFF2-40B4-BE49-F238E27FC236}">
                <a16:creationId xmlns:a16="http://schemas.microsoft.com/office/drawing/2014/main" id="{4C20D2FE-2313-B4C9-640B-567D7FBFAC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" t="15022" r="-203" b="-175"/>
          <a:stretch>
            <a:fillRect/>
          </a:stretch>
        </p:blipFill>
        <p:spPr>
          <a:xfrm>
            <a:off x="-7055" y="8642"/>
            <a:ext cx="12216710" cy="686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923F8D-2427-3F50-F246-1C5C1FE1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65" y="1048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b="1">
                <a:solidFill>
                  <a:srgbClr val="1E3459"/>
                </a:solidFill>
                <a:latin typeface="Aptos"/>
                <a:ea typeface="+mj-lt"/>
                <a:cs typeface="+mj-lt"/>
              </a:rPr>
              <a:t>Sad Reality</a:t>
            </a:r>
            <a:endParaRPr lang="en-US">
              <a:solidFill>
                <a:srgbClr val="1E3459"/>
              </a:solidFill>
              <a:latin typeface="Apto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AF50-A7C2-5499-FFB1-E1F02E8EE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740" y="1428479"/>
            <a:ext cx="10536921" cy="65891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endParaRPr lang="en-GB" sz="2000" b="1" dirty="0">
              <a:solidFill>
                <a:srgbClr val="1E3459"/>
              </a:solidFill>
              <a:latin typeface="Aptos Display"/>
              <a:cs typeface="Arial"/>
            </a:endParaRPr>
          </a:p>
          <a:p>
            <a:pPr marL="457200" lvl="1" indent="0" algn="ctr">
              <a:buNone/>
            </a:pPr>
            <a:r>
              <a:rPr lang="en-GB" sz="3200" dirty="0">
                <a:solidFill>
                  <a:srgbClr val="1E3459"/>
                </a:solidFill>
                <a:latin typeface="Aptos Display"/>
                <a:ea typeface="+mn-lt"/>
                <a:cs typeface="Arial"/>
              </a:rPr>
              <a:t>Attention span has dropped to </a:t>
            </a:r>
            <a:r>
              <a:rPr lang="en-GB" sz="3200" b="1" dirty="0">
                <a:solidFill>
                  <a:srgbClr val="1E3459"/>
                </a:solidFill>
                <a:latin typeface="Aptos Display"/>
                <a:ea typeface="+mn-lt"/>
                <a:cs typeface="Arial"/>
              </a:rPr>
              <a:t>8.25 sec</a:t>
            </a:r>
            <a:endParaRPr lang="en-GB" sz="3200" dirty="0">
              <a:solidFill>
                <a:srgbClr val="1E3459"/>
              </a:solidFill>
              <a:latin typeface="Aptos Display"/>
              <a:ea typeface="+mn-lt"/>
              <a:cs typeface="Arial"/>
            </a:endParaRPr>
          </a:p>
          <a:p>
            <a:pPr marL="457200" lvl="1" indent="0" algn="ctr">
              <a:buNone/>
            </a:pPr>
            <a:endParaRPr lang="en-GB" sz="3200" dirty="0">
              <a:solidFill>
                <a:srgbClr val="1E3459"/>
              </a:solidFill>
              <a:latin typeface="Aptos Display"/>
              <a:cs typeface="Arial"/>
            </a:endParaRPr>
          </a:p>
          <a:p>
            <a:pPr marL="457200" lvl="1" indent="0" algn="ctr">
              <a:buNone/>
            </a:pPr>
            <a:r>
              <a:rPr lang="en-GB" sz="3200" dirty="0">
                <a:solidFill>
                  <a:srgbClr val="1E3459"/>
                </a:solidFill>
                <a:latin typeface="Aptos Display"/>
                <a:ea typeface="+mn-lt"/>
                <a:cs typeface="Arial"/>
              </a:rPr>
              <a:t>We check our phones </a:t>
            </a:r>
            <a:r>
              <a:rPr lang="en-GB" sz="3200" b="1" dirty="0">
                <a:solidFill>
                  <a:srgbClr val="1E3459"/>
                </a:solidFill>
                <a:latin typeface="Aptos Display"/>
                <a:ea typeface="+mn-lt"/>
                <a:cs typeface="Arial"/>
              </a:rPr>
              <a:t>144 times a day</a:t>
            </a:r>
          </a:p>
          <a:p>
            <a:pPr marL="457200" lvl="1" indent="0" algn="ctr">
              <a:buNone/>
            </a:pPr>
            <a:endParaRPr lang="en-GB" sz="3200" b="1" dirty="0">
              <a:solidFill>
                <a:srgbClr val="1E3459"/>
              </a:solidFill>
              <a:latin typeface="Aptos Display"/>
              <a:ea typeface="+mn-lt"/>
              <a:cs typeface="Arial"/>
            </a:endParaRPr>
          </a:p>
          <a:p>
            <a:pPr marL="457200" lvl="1" indent="0" algn="ctr">
              <a:buNone/>
            </a:pPr>
            <a:r>
              <a:rPr lang="en-GB" sz="3200" b="1" dirty="0">
                <a:solidFill>
                  <a:srgbClr val="1E3459"/>
                </a:solidFill>
                <a:latin typeface="Aptos Display"/>
                <a:ea typeface="+mn-lt"/>
                <a:cs typeface="Arial"/>
              </a:rPr>
              <a:t>Extra 10 hours online per week</a:t>
            </a:r>
          </a:p>
          <a:p>
            <a:pPr marL="457200" lvl="1" indent="0" algn="ctr">
              <a:buNone/>
            </a:pPr>
            <a:endParaRPr lang="en-GB" sz="3200" b="1" dirty="0">
              <a:solidFill>
                <a:srgbClr val="1E3459"/>
              </a:solidFill>
              <a:latin typeface="Aptos Display"/>
              <a:ea typeface="+mn-lt"/>
              <a:cs typeface="Arial"/>
            </a:endParaRPr>
          </a:p>
          <a:p>
            <a:pPr marL="457200" lvl="1" indent="0" algn="ctr">
              <a:buNone/>
            </a:pPr>
            <a:r>
              <a:rPr lang="en-GB" sz="3200" dirty="0">
                <a:solidFill>
                  <a:srgbClr val="1E3459"/>
                </a:solidFill>
                <a:latin typeface="Aptos Display"/>
                <a:ea typeface="+mn-lt"/>
                <a:cs typeface="Arial"/>
              </a:rPr>
              <a:t>Blurred boundaries</a:t>
            </a:r>
          </a:p>
          <a:p>
            <a:pPr marL="457200" lvl="1" indent="0" algn="ctr">
              <a:buNone/>
            </a:pPr>
            <a:endParaRPr lang="en-GB" sz="3200" b="1" dirty="0">
              <a:solidFill>
                <a:srgbClr val="1E3459"/>
              </a:solidFill>
              <a:latin typeface="Aptos Display"/>
              <a:ea typeface="+mn-lt"/>
              <a:cs typeface="Arial"/>
            </a:endParaRPr>
          </a:p>
          <a:p>
            <a:pPr marL="457200" lvl="1" indent="0" algn="ctr">
              <a:buNone/>
            </a:pPr>
            <a:r>
              <a:rPr lang="en-GB" sz="3200" dirty="0">
                <a:solidFill>
                  <a:srgbClr val="1E3459"/>
                </a:solidFill>
                <a:latin typeface="Aptos Display"/>
                <a:ea typeface="+mn-lt"/>
                <a:cs typeface="Arial"/>
              </a:rPr>
              <a:t>Treat every task as urgent</a:t>
            </a:r>
          </a:p>
          <a:p>
            <a:pPr marL="457200" lvl="1" indent="0" algn="ctr">
              <a:buNone/>
            </a:pPr>
            <a:endParaRPr lang="en-GB" sz="3200" dirty="0">
              <a:solidFill>
                <a:srgbClr val="1E3459"/>
              </a:solidFill>
              <a:latin typeface="Aptos Display"/>
              <a:ea typeface="+mn-lt"/>
              <a:cs typeface="Arial"/>
            </a:endParaRPr>
          </a:p>
          <a:p>
            <a:pPr marL="457200" lvl="1" indent="0" algn="ctr">
              <a:buNone/>
            </a:pPr>
            <a:endParaRPr lang="en-GB" dirty="0">
              <a:solidFill>
                <a:srgbClr val="000000"/>
              </a:solidFill>
              <a:latin typeface="Aptos" panose="020B0004020202020204"/>
              <a:ea typeface="+mn-lt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3B586-0491-044C-8228-C247E1316D83}"/>
              </a:ext>
            </a:extLst>
          </p:cNvPr>
          <p:cNvSpPr/>
          <p:nvPr/>
        </p:nvSpPr>
        <p:spPr>
          <a:xfrm>
            <a:off x="-55442" y="-10078"/>
            <a:ext cx="12247445" cy="16634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96F52-3EC6-B387-4DF4-5B011A4D6667}"/>
              </a:ext>
            </a:extLst>
          </p:cNvPr>
          <p:cNvSpPr/>
          <p:nvPr/>
        </p:nvSpPr>
        <p:spPr>
          <a:xfrm>
            <a:off x="1002" y="6692700"/>
            <a:ext cx="12247445" cy="16634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7BDA90-53C0-A908-A60C-87D87459A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ollage of people sitting on couches&#10;&#10;AI-generated content may be incorrect.">
            <a:extLst>
              <a:ext uri="{FF2B5EF4-FFF2-40B4-BE49-F238E27FC236}">
                <a16:creationId xmlns:a16="http://schemas.microsoft.com/office/drawing/2014/main" id="{134238CE-0590-4553-4CA6-8FF137EEF3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3" t="-32" r="87" b="2660"/>
          <a:stretch>
            <a:fillRect/>
          </a:stretch>
        </p:blipFill>
        <p:spPr>
          <a:xfrm>
            <a:off x="892856" y="153477"/>
            <a:ext cx="10287782" cy="6697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C5175E-0C7F-A33D-8F84-9B870E575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52405-9E7B-8FC7-983D-44FD4854C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738" y="4606029"/>
            <a:ext cx="2751631" cy="1526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 algn="ctr">
              <a:buNone/>
            </a:pPr>
            <a:br>
              <a:rPr lang="en-GB" sz="2800" dirty="0">
                <a:solidFill>
                  <a:srgbClr val="1E3459"/>
                </a:solidFill>
                <a:ea typeface="+mn-lt"/>
                <a:cs typeface="+mn-lt"/>
              </a:rPr>
            </a:br>
            <a:r>
              <a:rPr lang="en-GB" sz="2800" dirty="0">
                <a:solidFill>
                  <a:srgbClr val="1E3459"/>
                </a:solidFill>
                <a:ea typeface="+mn-lt"/>
                <a:cs typeface="+mn-lt"/>
              </a:rPr>
              <a:t>Never enough</a:t>
            </a:r>
            <a:endParaRPr lang="en-GB" sz="2800">
              <a:solidFill>
                <a:srgbClr val="1E3459"/>
              </a:solidFill>
              <a:latin typeface="Aptos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72B662-ECAB-6CD6-4664-9019A73D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09" y="-1308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b="1">
                <a:solidFill>
                  <a:srgbClr val="1E3459"/>
                </a:solidFill>
                <a:latin typeface="Aptos"/>
                <a:ea typeface="+mj-lt"/>
                <a:cs typeface="+mj-lt"/>
              </a:rPr>
              <a:t>The Real Cost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EB391-E680-FB41-8C6A-735878503223}"/>
              </a:ext>
            </a:extLst>
          </p:cNvPr>
          <p:cNvSpPr/>
          <p:nvPr/>
        </p:nvSpPr>
        <p:spPr>
          <a:xfrm>
            <a:off x="-55442" y="-10078"/>
            <a:ext cx="12247445" cy="16634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3579A7-B807-F5CA-B29D-7E54D028FDBB}"/>
              </a:ext>
            </a:extLst>
          </p:cNvPr>
          <p:cNvSpPr/>
          <p:nvPr/>
        </p:nvSpPr>
        <p:spPr>
          <a:xfrm>
            <a:off x="1002" y="6692700"/>
            <a:ext cx="12247445" cy="166349"/>
          </a:xfrm>
          <a:prstGeom prst="rect">
            <a:avLst/>
          </a:prstGeom>
          <a:solidFill>
            <a:srgbClr val="1E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22D67-6E40-32F8-CC15-AA7EA63CF558}"/>
              </a:ext>
            </a:extLst>
          </p:cNvPr>
          <p:cNvSpPr txBox="1"/>
          <p:nvPr/>
        </p:nvSpPr>
        <p:spPr>
          <a:xfrm>
            <a:off x="7089666" y="4605504"/>
            <a:ext cx="263818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E3459"/>
                </a:solidFill>
              </a:rPr>
              <a:t>​</a:t>
            </a:r>
            <a:br>
              <a:rPr lang="en-US" sz="2800" dirty="0">
                <a:solidFill>
                  <a:srgbClr val="1E3459"/>
                </a:solidFill>
              </a:rPr>
            </a:br>
            <a:r>
              <a:rPr lang="en-US" sz="2800" dirty="0">
                <a:solidFill>
                  <a:srgbClr val="1E3459"/>
                </a:solidFill>
              </a:rPr>
              <a:t>What you  </a:t>
            </a:r>
            <a:endParaRPr lang="en-US"/>
          </a:p>
          <a:p>
            <a:pPr algn="ctr"/>
            <a:r>
              <a:rPr lang="en-US" sz="2800" dirty="0">
                <a:solidFill>
                  <a:srgbClr val="1E3459"/>
                </a:solidFill>
              </a:rPr>
              <a:t>feel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5FCB2-D3C0-EE9B-E985-3DD2C8A2D00F}"/>
              </a:ext>
            </a:extLst>
          </p:cNvPr>
          <p:cNvSpPr txBox="1"/>
          <p:nvPr/>
        </p:nvSpPr>
        <p:spPr>
          <a:xfrm>
            <a:off x="2350205" y="1714879"/>
            <a:ext cx="279186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E3459"/>
                </a:solidFill>
              </a:rPr>
              <a:t>​</a:t>
            </a:r>
            <a:br>
              <a:rPr lang="en-US" sz="2800" dirty="0">
                <a:solidFill>
                  <a:srgbClr val="1E3459"/>
                </a:solidFill>
              </a:rPr>
            </a:br>
            <a:r>
              <a:rPr lang="en-US" sz="2800" dirty="0">
                <a:solidFill>
                  <a:srgbClr val="1E3459"/>
                </a:solidFill>
              </a:rPr>
              <a:t>What your partner feels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E66E82-71A0-3820-8872-F4C067AC3C3F}"/>
              </a:ext>
            </a:extLst>
          </p:cNvPr>
          <p:cNvSpPr txBox="1"/>
          <p:nvPr/>
        </p:nvSpPr>
        <p:spPr>
          <a:xfrm>
            <a:off x="7131126" y="1714880"/>
            <a:ext cx="256134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E3459"/>
                </a:solidFill>
              </a:rPr>
              <a:t>​</a:t>
            </a:r>
            <a:br>
              <a:rPr lang="en-US" sz="2800" dirty="0">
                <a:solidFill>
                  <a:srgbClr val="1E3459"/>
                </a:solidFill>
              </a:rPr>
            </a:br>
            <a:r>
              <a:rPr lang="en-US" sz="2800" dirty="0">
                <a:solidFill>
                  <a:srgbClr val="1E3459"/>
                </a:solidFill>
              </a:rPr>
              <a:t>What your kids see</a:t>
            </a:r>
          </a:p>
        </p:txBody>
      </p:sp>
    </p:spTree>
    <p:extLst>
      <p:ext uri="{BB962C8B-B14F-4D97-AF65-F5344CB8AC3E}">
        <p14:creationId xmlns:p14="http://schemas.microsoft.com/office/powerpoint/2010/main" val="34468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E6874-5CB6-64B7-3A2A-7D82209AD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 with his arms outstretched&#10;&#10;AI-generated content may be incorrect.">
            <a:extLst>
              <a:ext uri="{FF2B5EF4-FFF2-40B4-BE49-F238E27FC236}">
                <a16:creationId xmlns:a16="http://schemas.microsoft.com/office/drawing/2014/main" id="{CBF839D0-D298-6804-AAD8-B23CD51F10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8449" y="129681"/>
            <a:ext cx="12288639" cy="67338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7B70AB-B6F3-96D6-D438-B54E732DC055}"/>
              </a:ext>
            </a:extLst>
          </p:cNvPr>
          <p:cNvSpPr/>
          <p:nvPr/>
        </p:nvSpPr>
        <p:spPr>
          <a:xfrm>
            <a:off x="-26997" y="6238"/>
            <a:ext cx="12220405" cy="1101475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43C494-A3A5-1350-DEF3-CB997628DDA0}"/>
              </a:ext>
            </a:extLst>
          </p:cNvPr>
          <p:cNvSpPr txBox="1"/>
          <p:nvPr/>
        </p:nvSpPr>
        <p:spPr>
          <a:xfrm>
            <a:off x="149728" y="2319578"/>
            <a:ext cx="1205237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1E3459"/>
              </a:solidFill>
              <a:latin typeface="Calibri"/>
              <a:ea typeface="Calibri"/>
              <a:cs typeface="Calibri"/>
            </a:endParaRPr>
          </a:p>
          <a:p>
            <a:endParaRPr lang="en-US" sz="600">
              <a:solidFill>
                <a:srgbClr val="1E345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BAF45-CAD2-ACAD-ADDB-5D137DD04257}"/>
              </a:ext>
            </a:extLst>
          </p:cNvPr>
          <p:cNvSpPr txBox="1"/>
          <p:nvPr/>
        </p:nvSpPr>
        <p:spPr>
          <a:xfrm>
            <a:off x="-46581" y="887236"/>
            <a:ext cx="723343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800" b="1" dirty="0">
              <a:solidFill>
                <a:srgbClr val="1E3459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ea typeface="+mn-lt"/>
                <a:cs typeface="+mn-lt"/>
              </a:rPr>
              <a:t>Feel calm, focused, and </a:t>
            </a:r>
            <a:r>
              <a:rPr lang="en-US" sz="3200" dirty="0" err="1">
                <a:solidFill>
                  <a:srgbClr val="000000"/>
                </a:solidFill>
                <a:ea typeface="+mn-lt"/>
                <a:cs typeface="+mn-lt"/>
              </a:rPr>
              <a:t>energised</a:t>
            </a:r>
            <a:endParaRPr lang="en-US" sz="3200" dirty="0" err="1">
              <a:ea typeface="+mn-lt"/>
              <a:cs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805D1-D767-C222-A592-A98A1C2F12CD}"/>
              </a:ext>
            </a:extLst>
          </p:cNvPr>
          <p:cNvSpPr/>
          <p:nvPr/>
        </p:nvSpPr>
        <p:spPr>
          <a:xfrm>
            <a:off x="-2638" y="6680753"/>
            <a:ext cx="12179506" cy="177592"/>
          </a:xfrm>
          <a:prstGeom prst="rect">
            <a:avLst/>
          </a:prstGeom>
          <a:solidFill>
            <a:srgbClr val="1E3459"/>
          </a:solidFill>
          <a:ln w="25402" cap="flat">
            <a:solidFill>
              <a:srgbClr val="57696A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5225A7-861B-22EF-AE56-EBC14E702845}"/>
              </a:ext>
            </a:extLst>
          </p:cNvPr>
          <p:cNvSpPr txBox="1"/>
          <p:nvPr/>
        </p:nvSpPr>
        <p:spPr>
          <a:xfrm>
            <a:off x="1370404" y="126590"/>
            <a:ext cx="9465649" cy="9179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chemeClr val="bg1"/>
                </a:solidFill>
                <a:latin typeface="Aptos Display"/>
                <a:ea typeface="+mn-lt"/>
                <a:cs typeface="+mn-lt"/>
              </a:rPr>
              <a:t>From Pressure to purpose</a:t>
            </a:r>
            <a:endParaRPr lang="en-US" sz="4400" b="1" dirty="0">
              <a:solidFill>
                <a:schemeClr val="bg1"/>
              </a:solidFill>
              <a:latin typeface="Aptos Display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2D8A5-8E22-3AAB-8899-BCD188EDB74B}"/>
              </a:ext>
            </a:extLst>
          </p:cNvPr>
          <p:cNvSpPr txBox="1"/>
          <p:nvPr/>
        </p:nvSpPr>
        <p:spPr>
          <a:xfrm>
            <a:off x="369597" y="2123621"/>
            <a:ext cx="9749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 Be present with the people who matter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FB293-880A-5C32-547D-4B0E0E966FB7}"/>
              </a:ext>
            </a:extLst>
          </p:cNvPr>
          <p:cNvSpPr txBox="1"/>
          <p:nvPr/>
        </p:nvSpPr>
        <p:spPr>
          <a:xfrm>
            <a:off x="607607" y="4322980"/>
            <a:ext cx="79586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1" baseline="0" dirty="0">
                <a:solidFill>
                  <a:srgbClr val="FFFFFF"/>
                </a:solidFill>
                <a:latin typeface="Aptos"/>
                <a:ea typeface="Segoe UI"/>
                <a:cs typeface="Segoe UI"/>
              </a:rPr>
              <a:t>“Success is not just what </a:t>
            </a:r>
            <a:r>
              <a:rPr lang="en-US" sz="3600" b="1" i="1" dirty="0">
                <a:solidFill>
                  <a:srgbClr val="FFFFFF"/>
                </a:solidFill>
                <a:latin typeface="Aptos"/>
                <a:ea typeface="Segoe UI"/>
                <a:cs typeface="Segoe UI"/>
              </a:rPr>
              <a:t>you achieve</a:t>
            </a:r>
            <a:r>
              <a:rPr lang="en-US" sz="3600" b="1" i="1" baseline="0" dirty="0">
                <a:solidFill>
                  <a:srgbClr val="FFFFFF"/>
                </a:solidFill>
                <a:latin typeface="Aptos"/>
                <a:ea typeface="Segoe UI"/>
                <a:cs typeface="Segoe UI"/>
              </a:rPr>
              <a:t>, it’s how it feels to live it.”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27A1A-985B-A3C0-E308-6376A7A1CD8B}"/>
              </a:ext>
            </a:extLst>
          </p:cNvPr>
          <p:cNvSpPr txBox="1"/>
          <p:nvPr/>
        </p:nvSpPr>
        <p:spPr>
          <a:xfrm>
            <a:off x="398674" y="2954016"/>
            <a:ext cx="7819216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aseline="0">
                <a:latin typeface="Aptos"/>
              </a:rPr>
              <a:t>Live a life that feels as good as it looks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Spring">
      <a:dk1>
        <a:srgbClr val="002F5E"/>
      </a:dk1>
      <a:lt1>
        <a:srgbClr val="FEFFFF"/>
      </a:lt1>
      <a:dk2>
        <a:srgbClr val="44546A"/>
      </a:dk2>
      <a:lt2>
        <a:srgbClr val="E7E6E6"/>
      </a:lt2>
      <a:accent1>
        <a:srgbClr val="E8D600"/>
      </a:accent1>
      <a:accent2>
        <a:srgbClr val="E52A84"/>
      </a:accent2>
      <a:accent3>
        <a:srgbClr val="797979"/>
      </a:accent3>
      <a:accent4>
        <a:srgbClr val="0096FF"/>
      </a:accent4>
      <a:accent5>
        <a:srgbClr val="942092"/>
      </a:accent5>
      <a:accent6>
        <a:srgbClr val="0118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4aa9c8-e249-4689-a79c-5668e8fb8004" xsi:nil="true"/>
    <lcf76f155ced4ddcb4097134ff3c332f xmlns="eec3f55b-a9b2-4102-a16c-8ff48ca4bb6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D0606AAC24C4BB39CD917748087AC" ma:contentTypeVersion="19" ma:contentTypeDescription="Create a new document." ma:contentTypeScope="" ma:versionID="f126e502fb38d41714195e36d803356f">
  <xsd:schema xmlns:xsd="http://www.w3.org/2001/XMLSchema" xmlns:xs="http://www.w3.org/2001/XMLSchema" xmlns:p="http://schemas.microsoft.com/office/2006/metadata/properties" xmlns:ns2="eec3f55b-a9b2-4102-a16c-8ff48ca4bb68" xmlns:ns3="cb2ae47a-b3ea-43a8-a652-f5d4c51bf437" xmlns:ns4="4e4aa9c8-e249-4689-a79c-5668e8fb8004" targetNamespace="http://schemas.microsoft.com/office/2006/metadata/properties" ma:root="true" ma:fieldsID="d51ea1e11a090eb2c6ccc72703da21ef" ns2:_="" ns3:_="" ns4:_="">
    <xsd:import namespace="eec3f55b-a9b2-4102-a16c-8ff48ca4bb68"/>
    <xsd:import namespace="cb2ae47a-b3ea-43a8-a652-f5d4c51bf437"/>
    <xsd:import namespace="4e4aa9c8-e249-4689-a79c-5668e8fb8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3f55b-a9b2-4102-a16c-8ff48ca4b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ed0326-c9f1-4b81-a75c-020ae73521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ae47a-b3ea-43a8-a652-f5d4c51bf4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aa9c8-e249-4689-a79c-5668e8fb800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3c4a6cd-2da3-4875-b1f0-367a1f43dd01}" ma:internalName="TaxCatchAll" ma:showField="CatchAllData" ma:web="4e4aa9c8-e249-4689-a79c-5668e8fb8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4BC9BC-F835-4707-B9C4-A8FD2E1E958A}">
  <ds:schemaRefs>
    <ds:schemaRef ds:uri="http://schemas.microsoft.com/office/2006/metadata/properties"/>
    <ds:schemaRef ds:uri="http://schemas.microsoft.com/office/infopath/2007/PartnerControls"/>
    <ds:schemaRef ds:uri="4e4aa9c8-e249-4689-a79c-5668e8fb8004"/>
    <ds:schemaRef ds:uri="198c72f6-7ae1-4eb8-b23e-e9d92a4ff1d4"/>
    <ds:schemaRef ds:uri="eec3f55b-a9b2-4102-a16c-8ff48ca4bb68"/>
  </ds:schemaRefs>
</ds:datastoreItem>
</file>

<file path=customXml/itemProps2.xml><?xml version="1.0" encoding="utf-8"?>
<ds:datastoreItem xmlns:ds="http://schemas.openxmlformats.org/officeDocument/2006/customXml" ds:itemID="{52CF5EBD-A410-4D20-AE78-A56FFF01B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3f55b-a9b2-4102-a16c-8ff48ca4bb68"/>
    <ds:schemaRef ds:uri="cb2ae47a-b3ea-43a8-a652-f5d4c51bf437"/>
    <ds:schemaRef ds:uri="4e4aa9c8-e249-4689-a79c-5668e8fb8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E9B78A-7D1B-49D2-87D7-794AA6B2C0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812</Words>
  <Application>Microsoft Office PowerPoint</Application>
  <PresentationFormat>Widescreen</PresentationFormat>
  <Paragraphs>166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Helvetica</vt:lpstr>
      <vt:lpstr>Roboto</vt:lpstr>
      <vt:lpstr>Segoe UI</vt:lpstr>
      <vt:lpstr>Verdana Pro</vt:lpstr>
      <vt:lpstr>-webkit-standard</vt:lpstr>
      <vt:lpstr>office theme</vt:lpstr>
      <vt:lpstr>1_Office Theme</vt:lpstr>
      <vt:lpstr>From pressure to purpose - the shift every ambitious financial planner must make to win at work and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Sad Reality</vt:lpstr>
      <vt:lpstr>The Real Cost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Daniela Ghidini - TFI Lodestar</cp:lastModifiedBy>
  <cp:revision>380</cp:revision>
  <dcterms:created xsi:type="dcterms:W3CDTF">2013-07-15T20:26:40Z</dcterms:created>
  <dcterms:modified xsi:type="dcterms:W3CDTF">2025-11-13T16:08:10Z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0x010100499D0606AAC24C4BB39CD917748087AC</vt:lpwstr>
  </property>
  <property fmtid="{D5CDD505-2E9C-101B-9397-08002B2CF9AE}" pid="3" name="MediaServiceImageTags">
    <vt:lpwstr/>
  </property>
</Properties>
</file>