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70" r:id="rId6"/>
    <p:sldId id="256" r:id="rId7"/>
    <p:sldId id="257" r:id="rId8"/>
    <p:sldId id="258" r:id="rId9"/>
    <p:sldId id="259" r:id="rId10"/>
    <p:sldId id="26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694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a Ghidini - TFI Lodestar" userId="19874b5f-d719-4a41-ad34-fbf54a3885c7" providerId="ADAL" clId="{B7ABDCD7-F197-48A3-93C1-166B4FBB12F8}"/>
    <pc:docChg chg="delSld">
      <pc:chgData name="Daniela Ghidini - TFI Lodestar" userId="19874b5f-d719-4a41-ad34-fbf54a3885c7" providerId="ADAL" clId="{B7ABDCD7-F197-48A3-93C1-166B4FBB12F8}" dt="2025-11-13T16:07:41.708" v="0" actId="2696"/>
      <pc:docMkLst>
        <pc:docMk/>
      </pc:docMkLst>
      <pc:sldChg chg="del">
        <pc:chgData name="Daniela Ghidini - TFI Lodestar" userId="19874b5f-d719-4a41-ad34-fbf54a3885c7" providerId="ADAL" clId="{B7ABDCD7-F197-48A3-93C1-166B4FBB12F8}" dt="2025-11-13T16:07:41.708" v="0" actId="2696"/>
        <pc:sldMkLst>
          <pc:docMk/>
          <pc:sldMk cId="2450498852" sldId="26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207C3-A75B-E97F-4016-061B8FAD7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742340-B7D1-091F-523E-EBE88E73DE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7C1A2-2BAA-E658-9D88-3825452B8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819-370D-4648-A953-9FF68618ECD9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8D266-512C-9820-2159-8D109DD56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DA414-1BD2-6176-B4E1-B911176D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3B1D5-E939-468E-8148-27B068388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095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D23D9-8A94-4E93-D357-5031AC76B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025C67-B308-2ECE-19E9-8F0E73850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6809B-DD25-016D-1843-4B99FFA94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819-370D-4648-A953-9FF68618ECD9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B34B9-3525-661F-5E49-9105B735E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320D4-2C7F-9865-60E0-CF1C2708E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3B1D5-E939-468E-8148-27B068388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387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4B078F-774D-03E8-A840-F556BF6E16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BB5E9-C6D3-7D79-5BCA-2FFAB46C4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1E9C4-6A6C-6A7D-1F77-65E177D96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819-370D-4648-A953-9FF68618ECD9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DAA0D-1DB1-23A9-9F6B-B010D7D2C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610A2-8829-A1CB-FBA1-2DD0F14D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3B1D5-E939-468E-8148-27B068388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325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E6C90E-351F-16E8-C1D8-7E37F9141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0" y="202"/>
            <a:ext cx="12191281" cy="685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54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/Prom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4E0A4-BBD7-690E-DF12-1DE4BCC35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" y="2075"/>
            <a:ext cx="12194620" cy="6855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839" y="797008"/>
            <a:ext cx="11004855" cy="1443869"/>
          </a:xfrm>
        </p:spPr>
        <p:txBody>
          <a:bodyPr anchor="t">
            <a:normAutofit/>
          </a:bodyPr>
          <a:lstStyle>
            <a:lvl1pPr>
              <a:lnSpc>
                <a:spcPts val="4000"/>
              </a:lnSpc>
              <a:defRPr sz="4800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839" y="2240878"/>
            <a:ext cx="11004855" cy="837463"/>
          </a:xfrm>
        </p:spPr>
        <p:txBody>
          <a:bodyPr>
            <a:normAutofit/>
          </a:bodyPr>
          <a:lstStyle>
            <a:lvl1pPr marL="0" indent="0">
              <a:lnSpc>
                <a:spcPts val="2133"/>
              </a:lnSpc>
              <a:buNone/>
              <a:defRPr sz="2667">
                <a:solidFill>
                  <a:srgbClr val="FFFFFF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03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/Prom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4E0A4-BBD7-690E-DF12-1DE4BCC35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7" y="2074"/>
            <a:ext cx="12194619" cy="68557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839" y="797007"/>
            <a:ext cx="6802361" cy="2276851"/>
          </a:xfrm>
        </p:spPr>
        <p:txBody>
          <a:bodyPr anchor="b">
            <a:normAutofit/>
          </a:bodyPr>
          <a:lstStyle>
            <a:lvl1pPr>
              <a:lnSpc>
                <a:spcPts val="4000"/>
              </a:lnSpc>
              <a:defRPr sz="4800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840" y="3426892"/>
            <a:ext cx="5583161" cy="837463"/>
          </a:xfrm>
        </p:spPr>
        <p:txBody>
          <a:bodyPr>
            <a:normAutofit/>
          </a:bodyPr>
          <a:lstStyle>
            <a:lvl1pPr marL="0" indent="0">
              <a:lnSpc>
                <a:spcPts val="2133"/>
              </a:lnSpc>
              <a:buNone/>
              <a:defRPr sz="2667">
                <a:solidFill>
                  <a:srgbClr val="FFFFFF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6764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om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E6C90E-351F-16E8-C1D8-7E37F9141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0" y="202"/>
            <a:ext cx="12191281" cy="6853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811" y="3652987"/>
            <a:ext cx="11566379" cy="843392"/>
          </a:xfrm>
        </p:spPr>
        <p:txBody>
          <a:bodyPr anchor="t">
            <a:normAutofit/>
          </a:bodyPr>
          <a:lstStyle>
            <a:lvl1pPr algn="ctr">
              <a:lnSpc>
                <a:spcPts val="4133"/>
              </a:lnSpc>
              <a:defRPr sz="2667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811" y="2395167"/>
            <a:ext cx="11566379" cy="758408"/>
          </a:xfrm>
        </p:spPr>
        <p:txBody>
          <a:bodyPr anchor="b">
            <a:normAutofit/>
          </a:bodyPr>
          <a:lstStyle>
            <a:lvl1pPr marL="0" indent="0" algn="ctr">
              <a:lnSpc>
                <a:spcPts val="3333"/>
              </a:lnSpc>
              <a:buNone/>
              <a:defRPr sz="3200">
                <a:solidFill>
                  <a:srgbClr val="FFFFFF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085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133"/>
              </a:lnSpc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308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43FEB-32DF-209E-A8C0-52C16C52E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F3348-6500-5C95-3487-93C0D67D8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6B656-19AA-BBC2-2756-B5541379E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819-370D-4648-A953-9FF68618ECD9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EE83B-C2AA-4447-C189-42894F02D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2851A-3446-4B6A-12C5-65A3181D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3B1D5-E939-468E-8148-27B068388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469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D760-A2FF-A627-42D1-BF42AAC1B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9A53C-01C2-FD88-AE17-43DCA7EB8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4553A-C4C2-67A3-E4C2-421536C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819-370D-4648-A953-9FF68618ECD9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651B-D891-D31D-300D-95CAF7792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AB80B-7969-E839-4C91-BF7C01696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3B1D5-E939-468E-8148-27B068388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832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91917-54E9-6D42-EEEE-842B6920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6EE99-65F4-79A3-6064-9C06E5834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2CE544-43F4-51DB-2D65-332E37F6E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4710DE-4A96-905E-0A7C-50A1CBFC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819-370D-4648-A953-9FF68618ECD9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A4B1DD-E052-4B15-EA83-55C9B756D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78BC5-0C8C-D1DA-7C1E-474848887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3B1D5-E939-468E-8148-27B068388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207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5B578-A539-F676-5F93-C8D4C51F6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9BF31-8EAB-8874-2BB4-C80622B20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F61E99-E5C3-27A2-0DD2-CF29EB39E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4B7D23-22FB-8D98-643D-7EBCF57957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110A57-980D-E23C-24BC-3CCB4A7FD9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2D64CA-6417-27BB-467F-3167D4E5D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819-370D-4648-A953-9FF68618ECD9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4D8157-CB11-83A4-6BE7-71F0AFB8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88D0FF-FA85-724E-34F7-2E9714036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3B1D5-E939-468E-8148-27B068388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901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B2E97-A7E5-53D6-42AC-7F9EFE1A2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9ACAA-EEAA-1F63-BEBD-6652A4606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819-370D-4648-A953-9FF68618ECD9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9C02B1-D955-7B61-BE00-43037187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F552C-C4EB-BB3B-2E8B-795E78C54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3B1D5-E939-468E-8148-27B068388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936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1B8FFA-02B4-752F-E4A5-8C49D63DE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819-370D-4648-A953-9FF68618ECD9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3A0925-BD6A-2614-FC06-8307520D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0BFAB-0413-80C3-99D7-59842ADA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3B1D5-E939-468E-8148-27B068388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468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C1F8-6442-DEA2-C62B-644F820C3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5A65E-7CB6-5EB7-CC73-9C009A818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310DF-EFA5-2A09-AB41-9B738FFF8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EE870-9C8D-A574-0732-2FDB5C3F0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819-370D-4648-A953-9FF68618ECD9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F585C-2DDE-B817-3F33-84CBD5C1C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DE062-1E24-A35A-6CEA-BDC02EFD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3B1D5-E939-468E-8148-27B068388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247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EEB4D-7517-785B-36F2-96566DE0A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A70568-4C25-B6BE-91CB-750228196F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755F01-7DC3-551E-B2AE-463FA3365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3AE57-8015-DA89-8481-E3C5CFB2F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819-370D-4648-A953-9FF68618ECD9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0635C-DE76-56ED-A566-420BDBE9D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F1475E-4C00-6CD9-5FF9-C11CB9FA4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3B1D5-E939-468E-8148-27B068388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71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6C44E9-2BE0-ECEC-E4F0-CBF35B0EB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092D2-AE3A-33B1-A6D0-67A399221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C0187-10CB-B6A2-43B1-C86594FA06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EA819-370D-4648-A953-9FF68618ECD9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0AABF-4A4F-F56E-D1B5-B1D1369A4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402A2-5F59-1705-5460-D8D115188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03B1D5-E939-468E-8148-27B068388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13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6469" y="365125"/>
            <a:ext cx="11351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469" y="1825625"/>
            <a:ext cx="11351172" cy="4080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59B001-A669-913B-4430-1B8A3A80C1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6310" b="6310"/>
          <a:stretch/>
        </p:blipFill>
        <p:spPr>
          <a:xfrm>
            <a:off x="0" y="6273079"/>
            <a:ext cx="12192000" cy="58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7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DB36E-5E3F-5E56-8637-4142D0E1F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53" y="776656"/>
            <a:ext cx="5122051" cy="1443869"/>
          </a:xfrm>
        </p:spPr>
        <p:txBody>
          <a:bodyPr>
            <a:noAutofit/>
          </a:bodyPr>
          <a:lstStyle/>
          <a:p>
            <a:r>
              <a:rPr lang="en-GB" sz="3200" dirty="0"/>
              <a:t>Beyond £1m: Building a business that truly matters – the Finance Geeks share their journey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E782C-7100-7D79-1228-9F7C23555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1754" y="2938399"/>
            <a:ext cx="2469847" cy="8374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Paul Cleworth</a:t>
            </a:r>
          </a:p>
          <a:p>
            <a:r>
              <a:rPr lang="en-US" sz="2400" i="1" dirty="0"/>
              <a:t>Tandem Financial Ltd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D5763-56C2-1426-CCE3-EA983E8BE5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94" r="9218" b="46984"/>
          <a:stretch>
            <a:fillRect/>
          </a:stretch>
        </p:blipFill>
        <p:spPr>
          <a:xfrm>
            <a:off x="5946395" y="489858"/>
            <a:ext cx="2500565" cy="2365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F65404-A20F-7BAE-72E1-7AD4718080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25" t="6683" r="8541" b="40301"/>
          <a:stretch>
            <a:fillRect/>
          </a:stretch>
        </p:blipFill>
        <p:spPr>
          <a:xfrm>
            <a:off x="8954409" y="489856"/>
            <a:ext cx="2500567" cy="23659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62E8FFD-2E75-1E8E-778B-725922F28C28}"/>
              </a:ext>
            </a:extLst>
          </p:cNvPr>
          <p:cNvSpPr txBox="1">
            <a:spLocks/>
          </p:cNvSpPr>
          <p:nvPr/>
        </p:nvSpPr>
        <p:spPr>
          <a:xfrm>
            <a:off x="8954408" y="2938399"/>
            <a:ext cx="3106341" cy="946320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/>
          </a:bodyPr>
          <a:lstStyle>
            <a:lvl1pPr marL="0" indent="0" algn="l" defTabSz="685800" rtl="0" eaLnBrk="1" latinLnBrk="0" hangingPunct="1">
              <a:lnSpc>
                <a:spcPts val="16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lnSpc>
                <a:spcPts val="2133"/>
              </a:lnSpc>
              <a:spcBef>
                <a:spcPts val="1000"/>
              </a:spcBef>
            </a:pPr>
            <a:r>
              <a:rPr lang="en-US" dirty="0">
                <a:latin typeface="Arial" panose="020B0604020202020204"/>
              </a:rPr>
              <a:t>Warren Shute</a:t>
            </a:r>
          </a:p>
          <a:p>
            <a:pPr defTabSz="914377">
              <a:lnSpc>
                <a:spcPts val="2133"/>
              </a:lnSpc>
              <a:spcBef>
                <a:spcPts val="1000"/>
              </a:spcBef>
            </a:pPr>
            <a:r>
              <a:rPr lang="en-US" sz="1733" i="1" dirty="0">
                <a:latin typeface="Arial" panose="020B0604020202020204"/>
              </a:rPr>
              <a:t>Lexington Wealth Management</a:t>
            </a:r>
          </a:p>
        </p:txBody>
      </p:sp>
    </p:spTree>
    <p:extLst>
      <p:ext uri="{BB962C8B-B14F-4D97-AF65-F5344CB8AC3E}">
        <p14:creationId xmlns:p14="http://schemas.microsoft.com/office/powerpoint/2010/main" val="178133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A34ABC-4C81-0CCC-01EA-2F56E0E41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76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50E9B-AC24-D997-BACC-993B6148A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034D03-8AF9-2A1D-506D-5E305C2F0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03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4E18A-DE47-9693-5E8D-D907AA4A1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plan&#10;&#10;AI-generated content may be incorrect.">
            <a:extLst>
              <a:ext uri="{FF2B5EF4-FFF2-40B4-BE49-F238E27FC236}">
                <a16:creationId xmlns:a16="http://schemas.microsoft.com/office/drawing/2014/main" id="{1C659A08-17D5-42DE-856C-BED53C153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98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116ED-C207-E912-DE8C-54B2E4EA8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AF8EBA-A2E7-8A60-7AB9-B1803D207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67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304E0-9D14-F9DF-D046-7E1372FB8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550B7A-6416-1F50-C074-1948CCA6E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97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0DC00-2DEB-9DA3-8D7D-B40608A7A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DF932C-518C-4437-430C-9096B9187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8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Spring">
      <a:dk1>
        <a:srgbClr val="002F5E"/>
      </a:dk1>
      <a:lt1>
        <a:srgbClr val="FEFFFF"/>
      </a:lt1>
      <a:dk2>
        <a:srgbClr val="44546A"/>
      </a:dk2>
      <a:lt2>
        <a:srgbClr val="E7E6E6"/>
      </a:lt2>
      <a:accent1>
        <a:srgbClr val="E8D600"/>
      </a:accent1>
      <a:accent2>
        <a:srgbClr val="E52A84"/>
      </a:accent2>
      <a:accent3>
        <a:srgbClr val="797979"/>
      </a:accent3>
      <a:accent4>
        <a:srgbClr val="0096FF"/>
      </a:accent4>
      <a:accent5>
        <a:srgbClr val="942092"/>
      </a:accent5>
      <a:accent6>
        <a:srgbClr val="01189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4aa9c8-e249-4689-a79c-5668e8fb8004" xsi:nil="true"/>
    <lcf76f155ced4ddcb4097134ff3c332f xmlns="eec3f55b-a9b2-4102-a16c-8ff48ca4bb6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9D0606AAC24C4BB39CD917748087AC" ma:contentTypeVersion="19" ma:contentTypeDescription="Create a new document." ma:contentTypeScope="" ma:versionID="f126e502fb38d41714195e36d803356f">
  <xsd:schema xmlns:xsd="http://www.w3.org/2001/XMLSchema" xmlns:xs="http://www.w3.org/2001/XMLSchema" xmlns:p="http://schemas.microsoft.com/office/2006/metadata/properties" xmlns:ns2="eec3f55b-a9b2-4102-a16c-8ff48ca4bb68" xmlns:ns3="cb2ae47a-b3ea-43a8-a652-f5d4c51bf437" xmlns:ns4="4e4aa9c8-e249-4689-a79c-5668e8fb8004" targetNamespace="http://schemas.microsoft.com/office/2006/metadata/properties" ma:root="true" ma:fieldsID="d51ea1e11a090eb2c6ccc72703da21ef" ns2:_="" ns3:_="" ns4:_="">
    <xsd:import namespace="eec3f55b-a9b2-4102-a16c-8ff48ca4bb68"/>
    <xsd:import namespace="cb2ae47a-b3ea-43a8-a652-f5d4c51bf437"/>
    <xsd:import namespace="4e4aa9c8-e249-4689-a79c-5668e8fb80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c3f55b-a9b2-4102-a16c-8ff48ca4bb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7ed0326-c9f1-4b81-a75c-020ae73521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2ae47a-b3ea-43a8-a652-f5d4c51bf43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4aa9c8-e249-4689-a79c-5668e8fb8004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3c4a6cd-2da3-4875-b1f0-367a1f43dd01}" ma:internalName="TaxCatchAll" ma:showField="CatchAllData" ma:web="4e4aa9c8-e249-4689-a79c-5668e8fb80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88A30E-59D3-4838-B121-29F90449B606}">
  <ds:schemaRefs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8eeea23a-7aa6-46c2-aee6-d18d969c029f"/>
    <ds:schemaRef ds:uri="http://purl.org/dc/dcmitype/"/>
    <ds:schemaRef ds:uri="http://purl.org/dc/terms/"/>
    <ds:schemaRef ds:uri="4e4aa9c8-e249-4689-a79c-5668e8fb8004"/>
    <ds:schemaRef ds:uri="198c72f6-7ae1-4eb8-b23e-e9d92a4ff1d4"/>
    <ds:schemaRef ds:uri="eec3f55b-a9b2-4102-a16c-8ff48ca4bb68"/>
  </ds:schemaRefs>
</ds:datastoreItem>
</file>

<file path=customXml/itemProps2.xml><?xml version="1.0" encoding="utf-8"?>
<ds:datastoreItem xmlns:ds="http://schemas.openxmlformats.org/officeDocument/2006/customXml" ds:itemID="{99473DEF-E9E5-4379-A59F-7ACBDD4E83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12F254-DABB-4182-879B-4E05EF10CF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c3f55b-a9b2-4102-a16c-8ff48ca4bb68"/>
    <ds:schemaRef ds:uri="cb2ae47a-b3ea-43a8-a652-f5d4c51bf437"/>
    <ds:schemaRef ds:uri="4e4aa9c8-e249-4689-a79c-5668e8fb80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27</Words>
  <Application>Microsoft Office PowerPoint</Application>
  <PresentationFormat>Widescreen</PresentationFormat>
  <Paragraphs>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1_Office Theme</vt:lpstr>
      <vt:lpstr>Beyond £1m: Building a business that truly matters – the Finance Geeks share their journey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Vincent Wakeman</dc:creator>
  <cp:lastModifiedBy>Daniela Ghidini - TFI Lodestar</cp:lastModifiedBy>
  <cp:revision>3</cp:revision>
  <dcterms:created xsi:type="dcterms:W3CDTF">2025-11-10T15:15:41Z</dcterms:created>
  <dcterms:modified xsi:type="dcterms:W3CDTF">2025-11-13T16:07:43Z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0x010100499D0606AAC24C4BB39CD917748087AC</vt:lpwstr>
  </property>
  <property fmtid="{D5CDD505-2E9C-101B-9397-08002B2CF9AE}" pid="3" name="MediaServiceImageTags">
    <vt:lpwstr/>
  </property>
</Properties>
</file>