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7" r:id="rId4"/>
    <p:sldMasterId id="2147483716" r:id="rId5"/>
    <p:sldMasterId id="2147483723" r:id="rId6"/>
    <p:sldMasterId id="2147483727" r:id="rId7"/>
    <p:sldMasterId id="2147483734" r:id="rId8"/>
  </p:sldMasterIdLst>
  <p:notesMasterIdLst>
    <p:notesMasterId r:id="rId42"/>
  </p:notesMasterIdLst>
  <p:sldIdLst>
    <p:sldId id="268" r:id="rId9"/>
    <p:sldId id="275" r:id="rId10"/>
    <p:sldId id="260" r:id="rId11"/>
    <p:sldId id="265" r:id="rId12"/>
    <p:sldId id="264" r:id="rId13"/>
    <p:sldId id="263" r:id="rId14"/>
    <p:sldId id="269" r:id="rId15"/>
    <p:sldId id="270" r:id="rId16"/>
    <p:sldId id="271" r:id="rId17"/>
    <p:sldId id="272" r:id="rId18"/>
    <p:sldId id="273" r:id="rId19"/>
    <p:sldId id="292" r:id="rId20"/>
    <p:sldId id="257" r:id="rId21"/>
    <p:sldId id="258" r:id="rId22"/>
    <p:sldId id="259" r:id="rId23"/>
    <p:sldId id="280" r:id="rId24"/>
    <p:sldId id="261" r:id="rId25"/>
    <p:sldId id="262" r:id="rId26"/>
    <p:sldId id="281" r:id="rId27"/>
    <p:sldId id="282" r:id="rId28"/>
    <p:sldId id="283" r:id="rId29"/>
    <p:sldId id="266" r:id="rId30"/>
    <p:sldId id="267" r:id="rId31"/>
    <p:sldId id="284" r:id="rId32"/>
    <p:sldId id="285" r:id="rId33"/>
    <p:sldId id="286" r:id="rId34"/>
    <p:sldId id="287" r:id="rId35"/>
    <p:sldId id="288" r:id="rId36"/>
    <p:sldId id="289" r:id="rId37"/>
    <p:sldId id="290" r:id="rId38"/>
    <p:sldId id="291" r:id="rId39"/>
    <p:sldId id="276" r:id="rId40"/>
    <p:sldId id="277" r:id="rId41"/>
  </p:sldIdLst>
  <p:sldSz cx="9144000" cy="5143500" type="screen16x9"/>
  <p:notesSz cx="6858000" cy="9144000"/>
  <p:embeddedFontLst>
    <p:embeddedFont>
      <p:font typeface="Montserrat" pitchFamily="50" charset="0"/>
      <p:regular r:id="rId43"/>
      <p:bold r:id="rId44"/>
    </p:embeddedFont>
    <p:embeddedFont>
      <p:font typeface="Ubuntu" panose="020B0504030602030204" pitchFamily="34" charset="0"/>
      <p:regular r:id="rId45"/>
      <p:bold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29">
          <p15:clr>
            <a:srgbClr val="A4A3A4"/>
          </p15:clr>
        </p15:guide>
        <p15:guide id="2">
          <p15:clr>
            <a:srgbClr val="A4A3A4"/>
          </p15:clr>
        </p15:guide>
        <p15:guide id="3" orient="horz" pos="32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1305F"/>
    <a:srgbClr val="C82956"/>
    <a:srgbClr val="87C9E8"/>
    <a:srgbClr val="D2EA8E"/>
    <a:srgbClr val="FFFD78"/>
    <a:srgbClr val="D6D2C4"/>
    <a:srgbClr val="0A121F"/>
    <a:srgbClr val="009FE3"/>
    <a:srgbClr val="6226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75"/>
    <p:restoredTop sz="94558"/>
  </p:normalViewPr>
  <p:slideViewPr>
    <p:cSldViewPr snapToGrid="0" snapToObjects="1">
      <p:cViewPr varScale="1">
        <p:scale>
          <a:sx n="78" d="100"/>
          <a:sy n="78" d="100"/>
        </p:scale>
        <p:origin x="1080" y="52"/>
      </p:cViewPr>
      <p:guideLst>
        <p:guide orient="horz" pos="929"/>
        <p:guide/>
        <p:guide orient="horz" pos="3239"/>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font" Target="fonts/font3.fntdata"/><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4.fntdata"/><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a Ghidini - TFI Lodestar" userId="19874b5f-d719-4a41-ad34-fbf54a3885c7" providerId="ADAL" clId="{B7ABDCD7-F197-48A3-93C1-166B4FBB12F8}"/>
    <pc:docChg chg="delSld">
      <pc:chgData name="Daniela Ghidini - TFI Lodestar" userId="19874b5f-d719-4a41-ad34-fbf54a3885c7" providerId="ADAL" clId="{B7ABDCD7-F197-48A3-93C1-166B4FBB12F8}" dt="2025-11-13T16:07:00.528" v="0" actId="2696"/>
      <pc:docMkLst>
        <pc:docMk/>
      </pc:docMkLst>
      <pc:sldChg chg="del">
        <pc:chgData name="Daniela Ghidini - TFI Lodestar" userId="19874b5f-d719-4a41-ad34-fbf54a3885c7" providerId="ADAL" clId="{B7ABDCD7-F197-48A3-93C1-166B4FBB12F8}" dt="2025-11-13T16:07:00.528" v="0" actId="2696"/>
        <pc:sldMkLst>
          <pc:docMk/>
          <pc:sldMk cId="2450498852"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C94DE-C6E9-2042-A7A2-1F8381175D72}"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9E58A-313B-194B-A18B-5EEF949CE8AC}" type="slidenum">
              <a:rPr lang="en-US" smtClean="0"/>
              <a:t>‹#›</a:t>
            </a:fld>
            <a:endParaRPr lang="en-US"/>
          </a:p>
        </p:txBody>
      </p:sp>
    </p:spTree>
    <p:extLst>
      <p:ext uri="{BB962C8B-B14F-4D97-AF65-F5344CB8AC3E}">
        <p14:creationId xmlns:p14="http://schemas.microsoft.com/office/powerpoint/2010/main" val="184097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82" name="Google Shape;282;p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main message should be the avarage evaluation of health. Out of reach can be a subinsight</a:t>
            </a:r>
            <a:endParaRPr/>
          </a:p>
        </p:txBody>
      </p:sp>
      <p:sp>
        <p:nvSpPr>
          <p:cNvPr id="284" name="Google Shape;284;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98" name="Google Shape;298;p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Perhaps we should call it MAIN OUTCOME or THE MAP OF FINANCIAL HEALTH IN EU</a:t>
            </a:r>
            <a:endParaRPr/>
          </a:p>
        </p:txBody>
      </p:sp>
      <p:sp>
        <p:nvSpPr>
          <p:cNvPr id="300" name="Google Shape;300;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1" name="Google Shape;301;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1" name="Google Shape;321;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322" name="Google Shape;322;p1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Plenty to do, but how. Before passing it over to Alexandra I want to share the very fresh insights of how we want to go forward, with the motivation that if we want to improve we need to measure. Premier disclousure of the financial health index</a:t>
            </a:r>
            <a:endParaRPr/>
          </a:p>
        </p:txBody>
      </p:sp>
      <p:sp>
        <p:nvSpPr>
          <p:cNvPr id="324" name="Google Shape;324;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5" name="Google Shape;325;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5" name="Google Shape;345;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346" name="Google Shape;346;p1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would put the key findings hers before recommendations</a:t>
            </a:r>
            <a:endParaRPr/>
          </a:p>
        </p:txBody>
      </p:sp>
      <p:sp>
        <p:nvSpPr>
          <p:cNvPr id="348" name="Google Shape;348;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9" name="Google Shape;349;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9e1a674e7c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39e1a674e7c_0_2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solidFill>
                <a:srgbClr val="00B050"/>
              </a:solidFill>
            </a:endParaRPr>
          </a:p>
          <a:p>
            <a:pPr marL="0" lvl="0" indent="0" algn="l" rtl="0">
              <a:lnSpc>
                <a:spcPct val="100000"/>
              </a:lnSpc>
              <a:spcBef>
                <a:spcPts val="0"/>
              </a:spcBef>
              <a:spcAft>
                <a:spcPts val="0"/>
              </a:spcAft>
              <a:buSzPts val="1400"/>
              <a:buNone/>
            </a:pPr>
            <a:endParaRPr sz="2000" b="1"/>
          </a:p>
        </p:txBody>
      </p:sp>
      <p:sp>
        <p:nvSpPr>
          <p:cNvPr id="137" name="Google Shape;137;g39e1a674e7c_0_2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2" name="Google Shape;392;p1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393" name="Google Shape;393;p1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put it on the agenda of public institutions, financial instituions, NGOs and of individuals.</a:t>
            </a:r>
            <a:endParaRPr/>
          </a:p>
        </p:txBody>
      </p:sp>
      <p:sp>
        <p:nvSpPr>
          <p:cNvPr id="395" name="Google Shape;395;p1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6" name="Google Shape;396;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9e1a674e7c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39e1a674e7c_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g39e1a674e7c_0_2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9e1a674e7c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39e1a674e7c_0_2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g39e1a674e7c_0_2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9" name="Google Shape;189;p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90" name="Google Shape;190;p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knew that we were undertaking a new initiative not in a vacuum. And we do not like to reinvent the wheel, so we did our homework on where financial health stands globally today. Briefly:</a:t>
            </a:r>
            <a:endParaRPr/>
          </a:p>
          <a:p>
            <a:pPr marL="0" lvl="0" indent="0" algn="l" rtl="0">
              <a:spcBef>
                <a:spcPts val="0"/>
              </a:spcBef>
              <a:spcAft>
                <a:spcPts val="0"/>
              </a:spcAft>
              <a:buNone/>
            </a:pPr>
            <a:endParaRPr/>
          </a:p>
          <a:p>
            <a:pPr marL="0" lvl="0" indent="0" algn="l" rtl="0">
              <a:spcBef>
                <a:spcPts val="0"/>
              </a:spcBef>
              <a:spcAft>
                <a:spcPts val="0"/>
              </a:spcAft>
              <a:buNone/>
            </a:pPr>
            <a:r>
              <a:rPr lang="en-US"/>
              <a:t>Financial well-being as a key policy objective: There has been a growing global recognition of financial well-being (also referred to as financial health) as a core outcome for individuals and a guiding principle for financial inclusion, financial education, and financial consumer protection policies.OECD. (2024, November 21). G20 policy note on financial well‑being. </a:t>
            </a:r>
            <a:endParaRPr/>
          </a:p>
          <a:p>
            <a:pPr marL="0" lvl="0" indent="0" algn="l" rtl="0">
              <a:spcBef>
                <a:spcPts val="0"/>
              </a:spcBef>
              <a:spcAft>
                <a:spcPts val="0"/>
              </a:spcAft>
              <a:buNone/>
            </a:pPr>
            <a:r>
              <a:rPr lang="en-US"/>
              <a:t> Bank for International Settlements,2024: in their bulletin they recommend multi-pronged approaches aimed to improve both the availability and the effective, responsible use of financial services, ultimately fostering more inclusive and sustainable financial health. There is a pressing need to move beyond access and usage to focus on the true impact of financial services on people's lives and their ability to use these services judiciously. Financial health, therefore, emerges as a critical area focusing on these outcomes.</a:t>
            </a:r>
            <a:endParaRPr/>
          </a:p>
          <a:p>
            <a:pPr marL="0" lvl="0" indent="0" algn="l" rtl="0">
              <a:spcBef>
                <a:spcPts val="0"/>
              </a:spcBef>
              <a:spcAft>
                <a:spcPts val="0"/>
              </a:spcAft>
              <a:buNone/>
            </a:pPr>
            <a:r>
              <a:rPr lang="en-US"/>
              <a:t>UN, 2023,This policy note, highlights the need for adopting financial health as a critical policy area across developing countries. It provides a set of good practices and recommendations for stakeholders to advance the financial health agenda</a:t>
            </a:r>
            <a:endParaRPr/>
          </a:p>
          <a:p>
            <a:pPr marL="0" lvl="0" indent="0" algn="l" rtl="0">
              <a:spcBef>
                <a:spcPts val="0"/>
              </a:spcBef>
              <a:spcAft>
                <a:spcPts val="0"/>
              </a:spcAft>
              <a:buNone/>
            </a:pPr>
            <a:r>
              <a:rPr lang="en-US"/>
              <a:t>United Nations Environment Programme Finance Initiative (2024). Driving impact on Financial Health and Inclusion of Individuals and Businesses: From setting targets to implementation. Geneva.The core purpose of the guidance is to provide a strategic framework and practical tools for banks to address the growing strain on families and businesses due to economic, political, and environmental shifts. It emphasises that financial institutions have a unique responsibility to promote the financial health and inclusion of their customers. It outlines  Outcomes: The effects a "Pathway to Impact", indicating among others outputs: primarily increasing financial inclusion, healthier financial behaviour, and strengthened financial literacy.</a:t>
            </a:r>
            <a:endParaRPr/>
          </a:p>
          <a:p>
            <a:pPr marL="0" lvl="0" indent="0" algn="l" rtl="0">
              <a:spcBef>
                <a:spcPts val="0"/>
              </a:spcBef>
              <a:spcAft>
                <a:spcPts val="0"/>
              </a:spcAft>
              <a:buNone/>
            </a:pPr>
            <a:r>
              <a:rPr lang="en-US"/>
              <a:t>• Impacts: The ultimate positive changes achieved, specifically improving the four components of financial health (day-to-day financial management, financial resilience, financial planning and execution, and financial confidence). The guidance recommends a continuous focus on vulnerability and equality throughout this pathway</a:t>
            </a:r>
            <a:endParaRPr/>
          </a:p>
        </p:txBody>
      </p:sp>
      <p:sp>
        <p:nvSpPr>
          <p:cNvPr id="192" name="Google Shape;192;p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9e1a674e7c_0_42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g39e1a674e7c_0_42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05" name="Google Shape;205;g39e1a674e7c_0_424:notes"/>
          <p:cNvSpPr>
            <a:spLocks noGrp="1" noRot="1" noChangeAspect="1"/>
          </p:cNvSpPr>
          <p:nvPr>
            <p:ph type="sldImg" idx="3"/>
          </p:nvPr>
        </p:nvSpPr>
        <p:spPr>
          <a:xfrm>
            <a:off x="2290763" y="512763"/>
            <a:ext cx="4562400" cy="256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39e1a674e7c_0_424: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knew that we were undertaking a new initiative not in a vacuum. And we do not like to reinvent the wheel, so we did our homework on where financial health stands globally today. Briefly:</a:t>
            </a:r>
            <a:endParaRPr/>
          </a:p>
          <a:p>
            <a:pPr marL="0" lvl="0" indent="0" algn="l" rtl="0">
              <a:spcBef>
                <a:spcPts val="0"/>
              </a:spcBef>
              <a:spcAft>
                <a:spcPts val="0"/>
              </a:spcAft>
              <a:buNone/>
            </a:pPr>
            <a:endParaRPr/>
          </a:p>
          <a:p>
            <a:pPr marL="0" lvl="0" indent="0" algn="l" rtl="0">
              <a:spcBef>
                <a:spcPts val="0"/>
              </a:spcBef>
              <a:spcAft>
                <a:spcPts val="0"/>
              </a:spcAft>
              <a:buNone/>
            </a:pPr>
            <a:r>
              <a:rPr lang="en-US"/>
              <a:t>Financial well-being as a key policy objective: There has been a growing global recognition of financial well-being (also referred to as financial health) as a core outcome for individuals and a guiding principle for financial inclusion, financial education, and financial consumer protection policies.OECD. (2024, November 21). G20 policy note on financial well‑being. </a:t>
            </a:r>
            <a:endParaRPr/>
          </a:p>
          <a:p>
            <a:pPr marL="0" lvl="0" indent="0" algn="l" rtl="0">
              <a:spcBef>
                <a:spcPts val="0"/>
              </a:spcBef>
              <a:spcAft>
                <a:spcPts val="0"/>
              </a:spcAft>
              <a:buNone/>
            </a:pPr>
            <a:r>
              <a:rPr lang="en-US"/>
              <a:t> Bank for International Settlements,2024: in their bulletin they recommend multi-pronged approaches aimed to improve both the availability and the effective, responsible use of financial services, ultimately fostering more inclusive and sustainable financial health. There is a pressing need to move beyond access and usage to focus on the true impact of financial services on people's lives and their ability to use these services judiciously. Financial health, therefore, emerges as a critical area focusing on these outcomes.</a:t>
            </a:r>
            <a:endParaRPr/>
          </a:p>
          <a:p>
            <a:pPr marL="0" lvl="0" indent="0" algn="l" rtl="0">
              <a:spcBef>
                <a:spcPts val="0"/>
              </a:spcBef>
              <a:spcAft>
                <a:spcPts val="0"/>
              </a:spcAft>
              <a:buNone/>
            </a:pPr>
            <a:r>
              <a:rPr lang="en-US"/>
              <a:t>UN, 2023,This policy note, highlights the need for adopting financial health as a critical policy area across developing countries. It provides a set of good practices and recommendations for stakeholders to advance the financial health agenda</a:t>
            </a:r>
            <a:endParaRPr/>
          </a:p>
          <a:p>
            <a:pPr marL="0" lvl="0" indent="0" algn="l" rtl="0">
              <a:spcBef>
                <a:spcPts val="0"/>
              </a:spcBef>
              <a:spcAft>
                <a:spcPts val="0"/>
              </a:spcAft>
              <a:buNone/>
            </a:pPr>
            <a:r>
              <a:rPr lang="en-US"/>
              <a:t>United Nations Environment Programme Finance Initiative (2024). Driving impact on Financial Health and Inclusion of Individuals and Businesses: From setting targets to implementation. Geneva.The core purpose of the guidance is to provide a strategic framework and practical tools for banks to address the growing strain on families and businesses due to economic, political, and environmental shifts. It emphasises that financial institutions have a unique responsibility to promote the financial health and inclusion of their customers. It outlines  Outcomes: The effects a "Pathway to Impact", indicating among others outputs: primarily increasing financial inclusion, healthier financial behaviour, and strengthened financial literacy.</a:t>
            </a:r>
            <a:endParaRPr/>
          </a:p>
          <a:p>
            <a:pPr marL="0" lvl="0" indent="0" algn="l" rtl="0">
              <a:spcBef>
                <a:spcPts val="0"/>
              </a:spcBef>
              <a:spcAft>
                <a:spcPts val="0"/>
              </a:spcAft>
              <a:buNone/>
            </a:pPr>
            <a:r>
              <a:rPr lang="en-US"/>
              <a:t>• Impacts: The ultimate positive changes achieved, specifically improving the four components of financial health (day-to-day financial management, financial resilience, financial planning and execution, and financial confidence). The guidance recommends a continuous focus on vulnerability and equality throughout this pathway</a:t>
            </a:r>
            <a:endParaRPr/>
          </a:p>
        </p:txBody>
      </p:sp>
      <p:sp>
        <p:nvSpPr>
          <p:cNvPr id="207" name="Google Shape;207;g39e1a674e7c_0_424: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8" name="Google Shape;208;g39e1a674e7c_0_424: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6" name="Google Shape;236;p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37" name="Google Shape;237;p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Adjust the proportions of graphics and the text, so that the objectives are more visibel</a:t>
            </a:r>
            <a:endParaRPr/>
          </a:p>
        </p:txBody>
      </p:sp>
      <p:sp>
        <p:nvSpPr>
          <p:cNvPr id="239" name="Google Shape;239;p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1.7.2013</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54" name="Google Shape;254;p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groups is enough. Put psychologists after Advisors</a:t>
            </a:r>
            <a:endParaRPr/>
          </a:p>
        </p:txBody>
      </p:sp>
      <p:sp>
        <p:nvSpPr>
          <p:cNvPr id="256" name="Google Shape;256;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6C90E-351F-16E8-C1D8-7E37F9141371}"/>
              </a:ext>
            </a:extLst>
          </p:cNvPr>
          <p:cNvPicPr>
            <a:picLocks noChangeAspect="1"/>
          </p:cNvPicPr>
          <p:nvPr userDrawn="1"/>
        </p:nvPicPr>
        <p:blipFill>
          <a:blip r:embed="rId2"/>
          <a:srcRect/>
          <a:stretch/>
        </p:blipFill>
        <p:spPr>
          <a:xfrm>
            <a:off x="269" y="151"/>
            <a:ext cx="9143461" cy="5140385"/>
          </a:xfrm>
          <a:prstGeom prst="rect">
            <a:avLst/>
          </a:prstGeom>
        </p:spPr>
      </p:pic>
    </p:spTree>
    <p:extLst>
      <p:ext uri="{BB962C8B-B14F-4D97-AF65-F5344CB8AC3E}">
        <p14:creationId xmlns:p14="http://schemas.microsoft.com/office/powerpoint/2010/main" val="927272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romo slide 1" type="title">
  <p:cSld name="Promo slide 1">
    <p:spTree>
      <p:nvGrpSpPr>
        <p:cNvPr id="1" name="Shape 27"/>
        <p:cNvGrpSpPr/>
        <p:nvPr/>
      </p:nvGrpSpPr>
      <p:grpSpPr>
        <a:xfrm>
          <a:off x="0" y="0"/>
          <a:ext cx="0" cy="0"/>
          <a:chOff x="0" y="0"/>
          <a:chExt cx="0" cy="0"/>
        </a:xfrm>
      </p:grpSpPr>
      <p:pic>
        <p:nvPicPr>
          <p:cNvPr id="28" name="Google Shape;28;p24"/>
          <p:cNvPicPr preferRelativeResize="0"/>
          <p:nvPr/>
        </p:nvPicPr>
        <p:blipFill rotWithShape="1">
          <a:blip r:embed="rId2">
            <a:alphaModFix/>
          </a:blip>
          <a:srcRect/>
          <a:stretch/>
        </p:blipFill>
        <p:spPr>
          <a:xfrm>
            <a:off x="269" y="151"/>
            <a:ext cx="9143461" cy="5140385"/>
          </a:xfrm>
          <a:prstGeom prst="rect">
            <a:avLst/>
          </a:prstGeom>
          <a:noFill/>
          <a:ln>
            <a:noFill/>
          </a:ln>
        </p:spPr>
      </p:pic>
      <p:sp>
        <p:nvSpPr>
          <p:cNvPr id="29" name="Google Shape;29;p24"/>
          <p:cNvSpPr txBox="1">
            <a:spLocks noGrp="1"/>
          </p:cNvSpPr>
          <p:nvPr>
            <p:ph type="ctrTitle"/>
          </p:nvPr>
        </p:nvSpPr>
        <p:spPr>
          <a:xfrm>
            <a:off x="234608" y="2739740"/>
            <a:ext cx="8674784" cy="632544"/>
          </a:xfrm>
          <a:prstGeom prst="rect">
            <a:avLst/>
          </a:prstGeom>
          <a:noFill/>
          <a:ln>
            <a:noFill/>
          </a:ln>
        </p:spPr>
        <p:txBody>
          <a:bodyPr spcFirstLastPara="1" wrap="square" lIns="91425" tIns="45700" rIns="91425" bIns="45700" anchor="t" anchorCtr="0">
            <a:normAutofit/>
          </a:bodyPr>
          <a:lstStyle>
            <a:lvl1pPr lvl="0" algn="ctr">
              <a:lnSpc>
                <a:spcPct val="155000"/>
              </a:lnSpc>
              <a:spcBef>
                <a:spcPts val="0"/>
              </a:spcBef>
              <a:spcAft>
                <a:spcPts val="0"/>
              </a:spcAft>
              <a:buClr>
                <a:srgbClr val="FFFFFF"/>
              </a:buClr>
              <a:buSzPts val="2000"/>
              <a:buFont typeface="Arial"/>
              <a:buNone/>
              <a:defRPr sz="20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4"/>
          <p:cNvSpPr txBox="1">
            <a:spLocks noGrp="1"/>
          </p:cNvSpPr>
          <p:nvPr>
            <p:ph type="subTitle" idx="1"/>
          </p:nvPr>
        </p:nvSpPr>
        <p:spPr>
          <a:xfrm>
            <a:off x="234608" y="1796375"/>
            <a:ext cx="8674784" cy="568806"/>
          </a:xfrm>
          <a:prstGeom prst="rect">
            <a:avLst/>
          </a:prstGeom>
          <a:noFill/>
          <a:ln>
            <a:noFill/>
          </a:ln>
        </p:spPr>
        <p:txBody>
          <a:bodyPr spcFirstLastPara="1" wrap="square" lIns="91425" tIns="45700" rIns="91425" bIns="45700" anchor="b" anchorCtr="0">
            <a:normAutofit/>
          </a:bodyPr>
          <a:lstStyle>
            <a:lvl1pPr lvl="0" algn="ctr">
              <a:lnSpc>
                <a:spcPct val="104166"/>
              </a:lnSpc>
              <a:spcBef>
                <a:spcPts val="750"/>
              </a:spcBef>
              <a:spcAft>
                <a:spcPts val="0"/>
              </a:spcAft>
              <a:buClr>
                <a:srgbClr val="FFFFFF"/>
              </a:buClr>
              <a:buSzPts val="2400"/>
              <a:buNone/>
              <a:defRPr sz="2400">
                <a:solidFill>
                  <a:srgbClr val="FFFFFF"/>
                </a:solidFil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3901924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
        <p:cNvGrpSpPr/>
        <p:nvPr/>
      </p:nvGrpSpPr>
      <p:grpSpPr>
        <a:xfrm>
          <a:off x="0" y="0"/>
          <a:ext cx="0" cy="0"/>
          <a:chOff x="0" y="0"/>
          <a:chExt cx="0" cy="0"/>
        </a:xfrm>
      </p:grpSpPr>
      <p:sp>
        <p:nvSpPr>
          <p:cNvPr id="32" name="Google Shape;32;p25"/>
          <p:cNvSpPr txBox="1">
            <a:spLocks noGrp="1"/>
          </p:cNvSpPr>
          <p:nvPr>
            <p:ph type="title"/>
          </p:nvPr>
        </p:nvSpPr>
        <p:spPr>
          <a:xfrm>
            <a:off x="357351" y="273844"/>
            <a:ext cx="8513379" cy="994172"/>
          </a:xfrm>
          <a:prstGeom prst="rect">
            <a:avLst/>
          </a:prstGeom>
          <a:noFill/>
          <a:ln>
            <a:noFill/>
          </a:ln>
        </p:spPr>
        <p:txBody>
          <a:bodyPr spcFirstLastPara="1" wrap="square" lIns="91425" tIns="45700" rIns="91425" bIns="45700" anchor="ctr" anchorCtr="0">
            <a:normAutofit/>
          </a:bodyPr>
          <a:lstStyle>
            <a:lvl1pPr lvl="0" algn="l">
              <a:lnSpc>
                <a:spcPct val="103333"/>
              </a:lnSpc>
              <a:spcBef>
                <a:spcPts val="0"/>
              </a:spcBef>
              <a:spcAft>
                <a:spcPts val="0"/>
              </a:spcAft>
              <a:buClr>
                <a:schemeClr val="dk1"/>
              </a:buClr>
              <a:buSzPts val="30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5"/>
          <p:cNvSpPr txBox="1">
            <a:spLocks noGrp="1"/>
          </p:cNvSpPr>
          <p:nvPr>
            <p:ph type="body" idx="1"/>
          </p:nvPr>
        </p:nvSpPr>
        <p:spPr>
          <a:xfrm>
            <a:off x="357351" y="1369219"/>
            <a:ext cx="8513379" cy="306037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49232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38"/>
        <p:cNvGrpSpPr/>
        <p:nvPr/>
      </p:nvGrpSpPr>
      <p:grpSpPr>
        <a:xfrm>
          <a:off x="0" y="0"/>
          <a:ext cx="0" cy="0"/>
          <a:chOff x="0" y="0"/>
          <a:chExt cx="0" cy="0"/>
        </a:xfrm>
      </p:grpSpPr>
      <p:sp>
        <p:nvSpPr>
          <p:cNvPr id="39" name="Google Shape;39;g39e1a674e7c_0_318"/>
          <p:cNvSpPr txBox="1">
            <a:spLocks noGrp="1"/>
          </p:cNvSpPr>
          <p:nvPr>
            <p:ph type="title"/>
          </p:nvPr>
        </p:nvSpPr>
        <p:spPr>
          <a:xfrm>
            <a:off x="1061610" y="2085696"/>
            <a:ext cx="6804900" cy="456900"/>
          </a:xfrm>
          <a:prstGeom prst="rect">
            <a:avLst/>
          </a:prstGeom>
          <a:noFill/>
          <a:ln>
            <a:noFill/>
          </a:ln>
        </p:spPr>
        <p:txBody>
          <a:bodyPr spcFirstLastPara="1" wrap="square" lIns="0" tIns="0" rIns="0" bIns="0" anchor="t" anchorCtr="0">
            <a:spAutoFit/>
          </a:bodyPr>
          <a:lstStyle>
            <a:lvl1pPr marR="0" lvl="0" algn="l">
              <a:lnSpc>
                <a:spcPct val="90000"/>
              </a:lnSpc>
              <a:spcBef>
                <a:spcPts val="0"/>
              </a:spcBef>
              <a:spcAft>
                <a:spcPts val="0"/>
              </a:spcAft>
              <a:buClr>
                <a:schemeClr val="lt1"/>
              </a:buClr>
              <a:buSzPts val="4400"/>
              <a:buFont typeface="Montserrat"/>
              <a:buNone/>
              <a:defRPr sz="3300" b="1" i="0" u="none" strike="noStrike" cap="none">
                <a:solidFill>
                  <a:schemeClr val="lt1"/>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40" name="Google Shape;40;g39e1a674e7c_0_318"/>
          <p:cNvPicPr preferRelativeResize="0"/>
          <p:nvPr/>
        </p:nvPicPr>
        <p:blipFill rotWithShape="1">
          <a:blip r:embed="rId2">
            <a:alphaModFix/>
          </a:blip>
          <a:srcRect/>
          <a:stretch/>
        </p:blipFill>
        <p:spPr>
          <a:xfrm>
            <a:off x="8136396" y="4407954"/>
            <a:ext cx="323850" cy="552450"/>
          </a:xfrm>
          <a:prstGeom prst="rect">
            <a:avLst/>
          </a:prstGeom>
          <a:noFill/>
          <a:ln>
            <a:noFill/>
          </a:ln>
        </p:spPr>
      </p:pic>
    </p:spTree>
    <p:extLst>
      <p:ext uri="{BB962C8B-B14F-4D97-AF65-F5344CB8AC3E}">
        <p14:creationId xmlns:p14="http://schemas.microsoft.com/office/powerpoint/2010/main" val="531890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ytuł i zawartość" type="obj">
  <p:cSld name="Tytuł i zawartość">
    <p:spTree>
      <p:nvGrpSpPr>
        <p:cNvPr id="1" name="Shape 41"/>
        <p:cNvGrpSpPr/>
        <p:nvPr/>
      </p:nvGrpSpPr>
      <p:grpSpPr>
        <a:xfrm>
          <a:off x="0" y="0"/>
          <a:ext cx="0" cy="0"/>
          <a:chOff x="0" y="0"/>
          <a:chExt cx="0" cy="0"/>
        </a:xfrm>
      </p:grpSpPr>
      <p:pic>
        <p:nvPicPr>
          <p:cNvPr id="42" name="Google Shape;42;g39e1a674e7c_0_321"/>
          <p:cNvPicPr preferRelativeResize="0"/>
          <p:nvPr/>
        </p:nvPicPr>
        <p:blipFill rotWithShape="1">
          <a:blip r:embed="rId2">
            <a:alphaModFix/>
          </a:blip>
          <a:srcRect/>
          <a:stretch/>
        </p:blipFill>
        <p:spPr>
          <a:xfrm>
            <a:off x="0" y="4624388"/>
            <a:ext cx="1524000" cy="519112"/>
          </a:xfrm>
          <a:prstGeom prst="rect">
            <a:avLst/>
          </a:prstGeom>
          <a:noFill/>
          <a:ln>
            <a:noFill/>
          </a:ln>
        </p:spPr>
      </p:pic>
      <p:sp>
        <p:nvSpPr>
          <p:cNvPr id="43" name="Google Shape;43;g39e1a674e7c_0_321"/>
          <p:cNvSpPr txBox="1">
            <a:spLocks noGrp="1"/>
          </p:cNvSpPr>
          <p:nvPr>
            <p:ph type="title"/>
          </p:nvPr>
        </p:nvSpPr>
        <p:spPr>
          <a:xfrm>
            <a:off x="1619250" y="0"/>
            <a:ext cx="7056600" cy="8682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4" name="Google Shape;44;g39e1a674e7c_0_321"/>
          <p:cNvSpPr txBox="1">
            <a:spLocks noGrp="1"/>
          </p:cNvSpPr>
          <p:nvPr>
            <p:ph type="body" idx="1"/>
          </p:nvPr>
        </p:nvSpPr>
        <p:spPr>
          <a:xfrm>
            <a:off x="323850" y="1200151"/>
            <a:ext cx="8363100" cy="3394500"/>
          </a:xfrm>
          <a:prstGeom prst="rect">
            <a:avLst/>
          </a:prstGeom>
          <a:noFill/>
          <a:ln>
            <a:noFill/>
          </a:ln>
        </p:spPr>
        <p:txBody>
          <a:bodyPr spcFirstLastPara="1" wrap="square" lIns="68575" tIns="34275" rIns="68575" bIns="34275" anchor="t" anchorCtr="0">
            <a:noAutofit/>
          </a:bodyPr>
          <a:lstStyle>
            <a:lvl1pPr marL="457200" marR="0" lvl="0" indent="-317500" algn="l">
              <a:lnSpc>
                <a:spcPct val="100000"/>
              </a:lnSpc>
              <a:spcBef>
                <a:spcPts val="3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a:lnSpc>
                <a:spcPct val="100000"/>
              </a:lnSpc>
              <a:spcBef>
                <a:spcPts val="3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a:lnSpc>
                <a:spcPct val="100000"/>
              </a:lnSpc>
              <a:spcBef>
                <a:spcPts val="3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228600" algn="l">
              <a:lnSpc>
                <a:spcPct val="100000"/>
              </a:lnSpc>
              <a:spcBef>
                <a:spcPts val="30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317500" algn="l">
              <a:lnSpc>
                <a:spcPct val="100000"/>
              </a:lnSpc>
              <a:spcBef>
                <a:spcPts val="3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a:lnSpc>
                <a:spcPct val="100000"/>
              </a:lnSpc>
              <a:spcBef>
                <a:spcPts val="3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a:lnSpc>
                <a:spcPct val="100000"/>
              </a:lnSpc>
              <a:spcBef>
                <a:spcPts val="3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a:lnSpc>
                <a:spcPct val="100000"/>
              </a:lnSpc>
              <a:spcBef>
                <a:spcPts val="3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a:lnSpc>
                <a:spcPct val="100000"/>
              </a:lnSpc>
              <a:spcBef>
                <a:spcPts val="3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45" name="Google Shape;45;g39e1a674e7c_0_321"/>
          <p:cNvSpPr txBox="1">
            <a:spLocks noGrp="1"/>
          </p:cNvSpPr>
          <p:nvPr>
            <p:ph type="sldNum" idx="12"/>
          </p:nvPr>
        </p:nvSpPr>
        <p:spPr>
          <a:xfrm>
            <a:off x="6553200" y="4683919"/>
            <a:ext cx="2133600" cy="3573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05869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Master" type="title">
  <p:cSld name="Slide Master">
    <p:spTree>
      <p:nvGrpSpPr>
        <p:cNvPr id="1" name="Shape 46"/>
        <p:cNvGrpSpPr/>
        <p:nvPr/>
      </p:nvGrpSpPr>
      <p:grpSpPr>
        <a:xfrm>
          <a:off x="0" y="0"/>
          <a:ext cx="0" cy="0"/>
          <a:chOff x="0" y="0"/>
          <a:chExt cx="0" cy="0"/>
        </a:xfrm>
      </p:grpSpPr>
      <p:pic>
        <p:nvPicPr>
          <p:cNvPr id="47" name="Google Shape;47;g39e1a674e7c_0_326"/>
          <p:cNvPicPr preferRelativeResize="0"/>
          <p:nvPr/>
        </p:nvPicPr>
        <p:blipFill rotWithShape="1">
          <a:blip r:embed="rId2">
            <a:alphaModFix amt="11000"/>
          </a:blip>
          <a:srcRect/>
          <a:stretch/>
        </p:blipFill>
        <p:spPr>
          <a:xfrm>
            <a:off x="3045759" y="-57352"/>
            <a:ext cx="6209178" cy="4539575"/>
          </a:xfrm>
          <a:prstGeom prst="rect">
            <a:avLst/>
          </a:prstGeom>
          <a:noFill/>
          <a:ln>
            <a:noFill/>
          </a:ln>
        </p:spPr>
      </p:pic>
      <p:sp>
        <p:nvSpPr>
          <p:cNvPr id="48" name="Google Shape;48;g39e1a674e7c_0_326"/>
          <p:cNvSpPr txBox="1">
            <a:spLocks noGrp="1"/>
          </p:cNvSpPr>
          <p:nvPr>
            <p:ph type="ctrTitle"/>
          </p:nvPr>
        </p:nvSpPr>
        <p:spPr>
          <a:xfrm>
            <a:off x="1007269" y="1628306"/>
            <a:ext cx="5724900" cy="415500"/>
          </a:xfrm>
          <a:prstGeom prst="rect">
            <a:avLst/>
          </a:prstGeom>
          <a:noFill/>
          <a:ln>
            <a:noFill/>
          </a:ln>
        </p:spPr>
        <p:txBody>
          <a:bodyPr spcFirstLastPara="1" wrap="square" lIns="0" tIns="0" rIns="0" bIns="0" anchor="t" anchorCtr="0">
            <a:spAutoFit/>
          </a:bodyPr>
          <a:lstStyle>
            <a:lvl1pPr marR="0" lvl="0" algn="l">
              <a:lnSpc>
                <a:spcPct val="90000"/>
              </a:lnSpc>
              <a:spcBef>
                <a:spcPts val="0"/>
              </a:spcBef>
              <a:spcAft>
                <a:spcPts val="0"/>
              </a:spcAft>
              <a:buClr>
                <a:schemeClr val="dk1"/>
              </a:buClr>
              <a:buSzPts val="3000"/>
              <a:buFont typeface="Montserrat"/>
              <a:buNone/>
              <a:defRPr sz="3000" b="1" i="0" u="none" strike="noStrike" cap="none">
                <a:solidFill>
                  <a:srgbClr val="000000"/>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9" name="Google Shape;49;g39e1a674e7c_0_326"/>
          <p:cNvSpPr txBox="1">
            <a:spLocks noGrp="1"/>
          </p:cNvSpPr>
          <p:nvPr>
            <p:ph type="subTitle" idx="1"/>
          </p:nvPr>
        </p:nvSpPr>
        <p:spPr>
          <a:xfrm>
            <a:off x="1016642" y="2257718"/>
            <a:ext cx="5724900" cy="184800"/>
          </a:xfrm>
          <a:prstGeom prst="rect">
            <a:avLst/>
          </a:prstGeom>
          <a:noFill/>
          <a:ln>
            <a:noFill/>
          </a:ln>
        </p:spPr>
        <p:txBody>
          <a:bodyPr spcFirstLastPara="1" wrap="square" lIns="0" tIns="0" rIns="0" bIns="0" anchor="t" anchorCtr="0">
            <a:spAutoFit/>
          </a:bodyPr>
          <a:lstStyle>
            <a:lvl1pPr marR="0" lvl="0" algn="l">
              <a:lnSpc>
                <a:spcPct val="100000"/>
              </a:lnSpc>
              <a:spcBef>
                <a:spcPts val="800"/>
              </a:spcBef>
              <a:spcAft>
                <a:spcPts val="0"/>
              </a:spcAft>
              <a:buClr>
                <a:srgbClr val="323F4F"/>
              </a:buClr>
              <a:buSzPts val="1200"/>
              <a:buFont typeface="Arial"/>
              <a:buNone/>
              <a:defRPr sz="1200" b="0" i="0" u="none" strike="noStrike" cap="none">
                <a:solidFill>
                  <a:srgbClr val="323F4F"/>
                </a:solidFill>
                <a:latin typeface="Arial"/>
                <a:ea typeface="Arial"/>
                <a:cs typeface="Arial"/>
                <a:sym typeface="Arial"/>
              </a:defRPr>
            </a:lvl1pPr>
            <a:lvl2pPr marR="0" lvl="1" algn="ctr">
              <a:lnSpc>
                <a:spcPct val="90000"/>
              </a:lnSpc>
              <a:spcBef>
                <a:spcPts val="400"/>
              </a:spcBef>
              <a:spcAft>
                <a:spcPts val="0"/>
              </a:spcAft>
              <a:buClr>
                <a:schemeClr val="dk1"/>
              </a:buClr>
              <a:buSzPts val="1500"/>
              <a:buFont typeface="Arial"/>
              <a:buNone/>
              <a:defRPr sz="1500" b="0" i="0" u="none" strike="noStrike" cap="none">
                <a:solidFill>
                  <a:srgbClr val="000000"/>
                </a:solidFill>
                <a:latin typeface="Arial"/>
                <a:ea typeface="Arial"/>
                <a:cs typeface="Arial"/>
                <a:sym typeface="Arial"/>
              </a:defRPr>
            </a:lvl2pPr>
            <a:lvl3pPr marR="0" lvl="2" algn="ctr">
              <a:lnSpc>
                <a:spcPct val="90000"/>
              </a:lnSpc>
              <a:spcBef>
                <a:spcPts val="40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4pPr>
            <a:lvl5pPr marR="0" lvl="4"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5pPr>
            <a:lvl6pPr marR="0" lvl="5"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6pPr>
            <a:lvl7pPr marR="0" lvl="6"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7pPr>
            <a:lvl8pPr marR="0" lvl="7"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8pPr>
            <a:lvl9pPr marR="0" lvl="8"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50" name="Google Shape;50;g39e1a674e7c_0_326"/>
          <p:cNvSpPr txBox="1">
            <a:spLocks noGrp="1"/>
          </p:cNvSpPr>
          <p:nvPr>
            <p:ph type="sldNum" idx="12"/>
          </p:nvPr>
        </p:nvSpPr>
        <p:spPr>
          <a:xfrm>
            <a:off x="89502" y="4731990"/>
            <a:ext cx="378000" cy="273900"/>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US"/>
              <a:t>‹#›</a:t>
            </a:fld>
            <a:endParaRPr/>
          </a:p>
        </p:txBody>
      </p:sp>
      <p:pic>
        <p:nvPicPr>
          <p:cNvPr id="51" name="Google Shape;51;g39e1a674e7c_0_326"/>
          <p:cNvPicPr preferRelativeResize="0"/>
          <p:nvPr/>
        </p:nvPicPr>
        <p:blipFill rotWithShape="1">
          <a:blip r:embed="rId3">
            <a:alphaModFix/>
          </a:blip>
          <a:srcRect/>
          <a:stretch/>
        </p:blipFill>
        <p:spPr>
          <a:xfrm>
            <a:off x="1007269" y="233970"/>
            <a:ext cx="1472471" cy="316481"/>
          </a:xfrm>
          <a:prstGeom prst="rect">
            <a:avLst/>
          </a:prstGeom>
          <a:noFill/>
          <a:ln>
            <a:noFill/>
          </a:ln>
        </p:spPr>
      </p:pic>
      <p:cxnSp>
        <p:nvCxnSpPr>
          <p:cNvPr id="52" name="Google Shape;52;g39e1a674e7c_0_326"/>
          <p:cNvCxnSpPr/>
          <p:nvPr/>
        </p:nvCxnSpPr>
        <p:spPr>
          <a:xfrm>
            <a:off x="575072" y="-264031"/>
            <a:ext cx="0" cy="5536200"/>
          </a:xfrm>
          <a:prstGeom prst="straightConnector1">
            <a:avLst/>
          </a:prstGeom>
          <a:noFill/>
          <a:ln w="7150" cap="flat" cmpd="sng">
            <a:solidFill>
              <a:schemeClr val="dk1">
                <a:alpha val="20000"/>
              </a:schemeClr>
            </a:solidFill>
            <a:prstDash val="solid"/>
            <a:miter lim="800000"/>
            <a:headEnd type="none" w="sm" len="sm"/>
            <a:tailEnd type="none" w="sm" len="sm"/>
          </a:ln>
        </p:spPr>
      </p:cxnSp>
    </p:spTree>
    <p:extLst>
      <p:ext uri="{BB962C8B-B14F-4D97-AF65-F5344CB8AC3E}">
        <p14:creationId xmlns:p14="http://schemas.microsoft.com/office/powerpoint/2010/main" val="1858400059"/>
      </p:ext>
    </p:extLst>
  </p:cSld>
  <p:clrMapOvr>
    <a:masterClrMapping/>
  </p:clrMapOvr>
  <p:extLst>
    <p:ext uri="{DCECCB84-F9BA-43D5-87BE-67443E8EF086}">
      <p15:sldGuideLst xmlns:p15="http://schemas.microsoft.com/office/powerpoint/2012/main">
        <p15:guide id="1" orient="horz" pos="1620">
          <p15:clr>
            <a:srgbClr val="FBAE40"/>
          </p15:clr>
        </p15:guide>
        <p15:guide id="2" pos="635">
          <p15:clr>
            <a:srgbClr val="FBAE40"/>
          </p15:clr>
        </p15:guide>
        <p15:guide id="3" orient="horz" pos="2929">
          <p15:clr>
            <a:srgbClr val="FBAE40"/>
          </p15:clr>
        </p15:guide>
        <p15:guide id="4" pos="36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Master" type="title">
  <p:cSld name="Slide Master">
    <p:spTree>
      <p:nvGrpSpPr>
        <p:cNvPr id="1" name="Shape 93"/>
        <p:cNvGrpSpPr/>
        <p:nvPr/>
      </p:nvGrpSpPr>
      <p:grpSpPr>
        <a:xfrm>
          <a:off x="0" y="0"/>
          <a:ext cx="0" cy="0"/>
          <a:chOff x="0" y="0"/>
          <a:chExt cx="0" cy="0"/>
        </a:xfrm>
      </p:grpSpPr>
      <p:pic>
        <p:nvPicPr>
          <p:cNvPr id="94" name="Google Shape;94;g39e1a674e7c_0_373"/>
          <p:cNvPicPr preferRelativeResize="0"/>
          <p:nvPr/>
        </p:nvPicPr>
        <p:blipFill rotWithShape="1">
          <a:blip r:embed="rId2">
            <a:alphaModFix amt="11000"/>
          </a:blip>
          <a:srcRect/>
          <a:stretch/>
        </p:blipFill>
        <p:spPr>
          <a:xfrm>
            <a:off x="3045759" y="-57352"/>
            <a:ext cx="6209178" cy="4539575"/>
          </a:xfrm>
          <a:prstGeom prst="rect">
            <a:avLst/>
          </a:prstGeom>
          <a:noFill/>
          <a:ln>
            <a:noFill/>
          </a:ln>
        </p:spPr>
      </p:pic>
      <p:sp>
        <p:nvSpPr>
          <p:cNvPr id="95" name="Google Shape;95;g39e1a674e7c_0_373"/>
          <p:cNvSpPr txBox="1">
            <a:spLocks noGrp="1"/>
          </p:cNvSpPr>
          <p:nvPr>
            <p:ph type="ctrTitle"/>
          </p:nvPr>
        </p:nvSpPr>
        <p:spPr>
          <a:xfrm>
            <a:off x="1007269" y="1628306"/>
            <a:ext cx="5724900" cy="4155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3000"/>
              <a:buFont typeface="Montserrat"/>
              <a:buNone/>
              <a:defRPr sz="3000" b="1" i="0">
                <a:latin typeface="Montserrat"/>
                <a:ea typeface="Montserrat"/>
                <a:cs typeface="Montserrat"/>
                <a:sym typeface="Montserrat"/>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g39e1a674e7c_0_373"/>
          <p:cNvSpPr txBox="1">
            <a:spLocks noGrp="1"/>
          </p:cNvSpPr>
          <p:nvPr>
            <p:ph type="subTitle" idx="1"/>
          </p:nvPr>
        </p:nvSpPr>
        <p:spPr>
          <a:xfrm>
            <a:off x="1016642" y="2257718"/>
            <a:ext cx="5724900" cy="184800"/>
          </a:xfrm>
          <a:prstGeom prst="rect">
            <a:avLst/>
          </a:prstGeom>
          <a:noFill/>
          <a:ln>
            <a:noFill/>
          </a:ln>
        </p:spPr>
        <p:txBody>
          <a:bodyPr spcFirstLastPara="1" wrap="square" lIns="0" tIns="0" rIns="0" bIns="0" anchor="t" anchorCtr="0">
            <a:spAutoFit/>
          </a:bodyPr>
          <a:lstStyle>
            <a:lvl1pPr lvl="0" algn="l">
              <a:lnSpc>
                <a:spcPct val="100000"/>
              </a:lnSpc>
              <a:spcBef>
                <a:spcPts val="800"/>
              </a:spcBef>
              <a:spcAft>
                <a:spcPts val="0"/>
              </a:spcAft>
              <a:buClr>
                <a:srgbClr val="323F4F"/>
              </a:buClr>
              <a:buSzPts val="1200"/>
              <a:buNone/>
              <a:defRPr sz="1200">
                <a:solidFill>
                  <a:srgbClr val="323F4F"/>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97" name="Google Shape;97;g39e1a674e7c_0_373"/>
          <p:cNvSpPr txBox="1">
            <a:spLocks noGrp="1"/>
          </p:cNvSpPr>
          <p:nvPr>
            <p:ph type="sldNum" idx="12"/>
          </p:nvPr>
        </p:nvSpPr>
        <p:spPr>
          <a:xfrm>
            <a:off x="89502" y="4731990"/>
            <a:ext cx="378000" cy="273900"/>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US"/>
              <a:t>‹#›</a:t>
            </a:fld>
            <a:endParaRPr/>
          </a:p>
        </p:txBody>
      </p:sp>
      <p:pic>
        <p:nvPicPr>
          <p:cNvPr id="98" name="Google Shape;98;g39e1a674e7c_0_373"/>
          <p:cNvPicPr preferRelativeResize="0"/>
          <p:nvPr/>
        </p:nvPicPr>
        <p:blipFill rotWithShape="1">
          <a:blip r:embed="rId3">
            <a:alphaModFix/>
          </a:blip>
          <a:srcRect/>
          <a:stretch/>
        </p:blipFill>
        <p:spPr>
          <a:xfrm>
            <a:off x="1007269" y="233970"/>
            <a:ext cx="1472471" cy="316481"/>
          </a:xfrm>
          <a:prstGeom prst="rect">
            <a:avLst/>
          </a:prstGeom>
          <a:noFill/>
          <a:ln>
            <a:noFill/>
          </a:ln>
        </p:spPr>
      </p:pic>
      <p:cxnSp>
        <p:nvCxnSpPr>
          <p:cNvPr id="99" name="Google Shape;99;g39e1a674e7c_0_373"/>
          <p:cNvCxnSpPr/>
          <p:nvPr/>
        </p:nvCxnSpPr>
        <p:spPr>
          <a:xfrm>
            <a:off x="575072" y="-264031"/>
            <a:ext cx="0" cy="5536200"/>
          </a:xfrm>
          <a:prstGeom prst="straightConnector1">
            <a:avLst/>
          </a:prstGeom>
          <a:noFill/>
          <a:ln w="7150" cap="flat" cmpd="sng">
            <a:solidFill>
              <a:schemeClr val="dk1">
                <a:alpha val="20000"/>
              </a:schemeClr>
            </a:solidFill>
            <a:prstDash val="solid"/>
            <a:miter lim="800000"/>
            <a:headEnd type="none" w="sm" len="sm"/>
            <a:tailEnd type="none" w="sm" len="sm"/>
          </a:ln>
        </p:spPr>
      </p:cxnSp>
    </p:spTree>
    <p:extLst>
      <p:ext uri="{BB962C8B-B14F-4D97-AF65-F5344CB8AC3E}">
        <p14:creationId xmlns:p14="http://schemas.microsoft.com/office/powerpoint/2010/main" val="4281583347"/>
      </p:ext>
    </p:extLst>
  </p:cSld>
  <p:clrMapOvr>
    <a:masterClrMapping/>
  </p:clrMapOvr>
  <p:extLst>
    <p:ext uri="{DCECCB84-F9BA-43D5-87BE-67443E8EF086}">
      <p15:sldGuideLst xmlns:p15="http://schemas.microsoft.com/office/powerpoint/2012/main">
        <p15:guide id="1" orient="horz" pos="1620">
          <p15:clr>
            <a:srgbClr val="FBAE40"/>
          </p15:clr>
        </p15:guide>
        <p15:guide id="2" pos="635">
          <p15:clr>
            <a:srgbClr val="FBAE40"/>
          </p15:clr>
        </p15:guide>
        <p15:guide id="3" orient="horz" pos="2929">
          <p15:clr>
            <a:srgbClr val="FBAE40"/>
          </p15:clr>
        </p15:guide>
        <p15:guide id="4" pos="36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00"/>
        <p:cNvGrpSpPr/>
        <p:nvPr/>
      </p:nvGrpSpPr>
      <p:grpSpPr>
        <a:xfrm>
          <a:off x="0" y="0"/>
          <a:ext cx="0" cy="0"/>
          <a:chOff x="0" y="0"/>
          <a:chExt cx="0" cy="0"/>
        </a:xfrm>
      </p:grpSpPr>
      <p:sp>
        <p:nvSpPr>
          <p:cNvPr id="101" name="Google Shape;101;g39e1a674e7c_0_380"/>
          <p:cNvSpPr txBox="1">
            <a:spLocks noGrp="1"/>
          </p:cNvSpPr>
          <p:nvPr>
            <p:ph type="title"/>
          </p:nvPr>
        </p:nvSpPr>
        <p:spPr>
          <a:xfrm>
            <a:off x="876225" y="312656"/>
            <a:ext cx="7427400" cy="1298700"/>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chemeClr val="lt1"/>
              </a:buClr>
              <a:buSzPts val="3300"/>
              <a:buFont typeface="Montserrat"/>
              <a:buNone/>
              <a:defRPr sz="3300" b="1" i="0" u="none" strike="noStrike" cap="none">
                <a:solidFill>
                  <a:schemeClr val="lt1"/>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02" name="Google Shape;102;g39e1a674e7c_0_380"/>
          <p:cNvPicPr preferRelativeResize="0"/>
          <p:nvPr/>
        </p:nvPicPr>
        <p:blipFill rotWithShape="1">
          <a:blip r:embed="rId2">
            <a:alphaModFix/>
          </a:blip>
          <a:srcRect/>
          <a:stretch/>
        </p:blipFill>
        <p:spPr>
          <a:xfrm>
            <a:off x="8136396" y="4407954"/>
            <a:ext cx="323850" cy="552450"/>
          </a:xfrm>
          <a:prstGeom prst="rect">
            <a:avLst/>
          </a:prstGeom>
          <a:noFill/>
          <a:ln>
            <a:noFill/>
          </a:ln>
        </p:spPr>
      </p:pic>
    </p:spTree>
    <p:extLst>
      <p:ext uri="{BB962C8B-B14F-4D97-AF65-F5344CB8AC3E}">
        <p14:creationId xmlns:p14="http://schemas.microsoft.com/office/powerpoint/2010/main" val="3386858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ytuł i zawartość" type="obj">
  <p:cSld name="Tytuł i zawartość">
    <p:spTree>
      <p:nvGrpSpPr>
        <p:cNvPr id="1" name="Shape 103"/>
        <p:cNvGrpSpPr/>
        <p:nvPr/>
      </p:nvGrpSpPr>
      <p:grpSpPr>
        <a:xfrm>
          <a:off x="0" y="0"/>
          <a:ext cx="0" cy="0"/>
          <a:chOff x="0" y="0"/>
          <a:chExt cx="0" cy="0"/>
        </a:xfrm>
      </p:grpSpPr>
      <p:pic>
        <p:nvPicPr>
          <p:cNvPr id="104" name="Google Shape;104;g39e1a674e7c_0_383"/>
          <p:cNvPicPr preferRelativeResize="0"/>
          <p:nvPr/>
        </p:nvPicPr>
        <p:blipFill rotWithShape="1">
          <a:blip r:embed="rId2">
            <a:alphaModFix/>
          </a:blip>
          <a:srcRect/>
          <a:stretch/>
        </p:blipFill>
        <p:spPr>
          <a:xfrm>
            <a:off x="0" y="4624388"/>
            <a:ext cx="1524000" cy="519112"/>
          </a:xfrm>
          <a:prstGeom prst="rect">
            <a:avLst/>
          </a:prstGeom>
          <a:noFill/>
          <a:ln>
            <a:noFill/>
          </a:ln>
        </p:spPr>
      </p:pic>
      <p:sp>
        <p:nvSpPr>
          <p:cNvPr id="105" name="Google Shape;105;g39e1a674e7c_0_383"/>
          <p:cNvSpPr txBox="1">
            <a:spLocks noGrp="1"/>
          </p:cNvSpPr>
          <p:nvPr>
            <p:ph type="title"/>
          </p:nvPr>
        </p:nvSpPr>
        <p:spPr>
          <a:xfrm>
            <a:off x="1619250" y="0"/>
            <a:ext cx="7056600" cy="868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 name="Google Shape;106;g39e1a674e7c_0_383"/>
          <p:cNvSpPr txBox="1">
            <a:spLocks noGrp="1"/>
          </p:cNvSpPr>
          <p:nvPr>
            <p:ph type="body" idx="1"/>
          </p:nvPr>
        </p:nvSpPr>
        <p:spPr>
          <a:xfrm>
            <a:off x="323850" y="1200151"/>
            <a:ext cx="8363100" cy="3394500"/>
          </a:xfrm>
          <a:prstGeom prst="rect">
            <a:avLst/>
          </a:prstGeom>
          <a:noFill/>
          <a:ln>
            <a:noFill/>
          </a:ln>
        </p:spPr>
        <p:txBody>
          <a:bodyPr spcFirstLastPara="1" wrap="square" lIns="68575" tIns="34275" rIns="68575" bIns="34275" anchor="t" anchorCtr="0">
            <a:noAutofit/>
          </a:bodyPr>
          <a:lstStyle>
            <a:lvl1pPr marL="457200" lvl="0" indent="-317500" algn="l">
              <a:lnSpc>
                <a:spcPct val="100000"/>
              </a:lnSpc>
              <a:spcBef>
                <a:spcPts val="300"/>
              </a:spcBef>
              <a:spcAft>
                <a:spcPts val="0"/>
              </a:spcAft>
              <a:buClr>
                <a:schemeClr val="dk1"/>
              </a:buClr>
              <a:buSzPts val="1400"/>
              <a:buChar char="•"/>
              <a:defRPr/>
            </a:lvl1pPr>
            <a:lvl2pPr marL="914400" lvl="1" indent="-317500" algn="l">
              <a:lnSpc>
                <a:spcPct val="100000"/>
              </a:lnSpc>
              <a:spcBef>
                <a:spcPts val="300"/>
              </a:spcBef>
              <a:spcAft>
                <a:spcPts val="0"/>
              </a:spcAft>
              <a:buClr>
                <a:schemeClr val="dk1"/>
              </a:buClr>
              <a:buSzPts val="1400"/>
              <a:buChar char="–"/>
              <a:defRPr/>
            </a:lvl2pPr>
            <a:lvl3pPr marL="1371600" lvl="2" indent="-317500" algn="l">
              <a:lnSpc>
                <a:spcPct val="100000"/>
              </a:lnSpc>
              <a:spcBef>
                <a:spcPts val="300"/>
              </a:spcBef>
              <a:spcAft>
                <a:spcPts val="0"/>
              </a:spcAft>
              <a:buClr>
                <a:schemeClr val="dk1"/>
              </a:buClr>
              <a:buSzPts val="1400"/>
              <a:buChar char="•"/>
              <a:defRPr/>
            </a:lvl3pPr>
            <a:lvl4pPr marL="1828800" lvl="3" indent="-228600" algn="l">
              <a:lnSpc>
                <a:spcPct val="100000"/>
              </a:lnSpc>
              <a:spcBef>
                <a:spcPts val="300"/>
              </a:spcBef>
              <a:spcAft>
                <a:spcPts val="0"/>
              </a:spcAft>
              <a:buSzPts val="1100"/>
              <a:buNone/>
              <a:defRPr/>
            </a:lvl4pPr>
            <a:lvl5pPr marL="2286000" lvl="4" indent="-317500" algn="l">
              <a:lnSpc>
                <a:spcPct val="100000"/>
              </a:lnSpc>
              <a:spcBef>
                <a:spcPts val="300"/>
              </a:spcBef>
              <a:spcAft>
                <a:spcPts val="0"/>
              </a:spcAft>
              <a:buClr>
                <a:schemeClr val="dk1"/>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07" name="Google Shape;107;g39e1a674e7c_0_383"/>
          <p:cNvSpPr txBox="1">
            <a:spLocks noGrp="1"/>
          </p:cNvSpPr>
          <p:nvPr>
            <p:ph type="sldNum" idx="12"/>
          </p:nvPr>
        </p:nvSpPr>
        <p:spPr>
          <a:xfrm>
            <a:off x="6553200" y="4683919"/>
            <a:ext cx="2133600" cy="3573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06677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ylko tytuł" type="titleOnly">
  <p:cSld name="Tylko tytuł">
    <p:spTree>
      <p:nvGrpSpPr>
        <p:cNvPr id="1" name="Shape 108"/>
        <p:cNvGrpSpPr/>
        <p:nvPr/>
      </p:nvGrpSpPr>
      <p:grpSpPr>
        <a:xfrm>
          <a:off x="0" y="0"/>
          <a:ext cx="0" cy="0"/>
          <a:chOff x="0" y="0"/>
          <a:chExt cx="0" cy="0"/>
        </a:xfrm>
      </p:grpSpPr>
      <p:sp>
        <p:nvSpPr>
          <p:cNvPr id="109" name="Google Shape;109;g39e1a674e7c_0_38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g39e1a674e7c_0_38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g39e1a674e7c_0_38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2" name="Google Shape;112;g39e1a674e7c_0_38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770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ytuł i zawartość 1">
  <p:cSld name="Tytuł i zawartość 1">
    <p:spTree>
      <p:nvGrpSpPr>
        <p:cNvPr id="1" name="Shape 113"/>
        <p:cNvGrpSpPr/>
        <p:nvPr/>
      </p:nvGrpSpPr>
      <p:grpSpPr>
        <a:xfrm>
          <a:off x="0" y="0"/>
          <a:ext cx="0" cy="0"/>
          <a:chOff x="0" y="0"/>
          <a:chExt cx="0" cy="0"/>
        </a:xfrm>
      </p:grpSpPr>
      <p:sp>
        <p:nvSpPr>
          <p:cNvPr id="114" name="Google Shape;114;g39e1a674e7c_0_39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206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5" name="Google Shape;115;g39e1a674e7c_0_39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g39e1a674e7c_0_39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g39e1a674e7c_0_39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 name="Google Shape;118;g39e1a674e7c_0_39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4351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ivider/Promo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4E0A4-BBD7-690E-DF12-1DE4BCC35279}"/>
              </a:ext>
            </a:extLst>
          </p:cNvPr>
          <p:cNvPicPr>
            <a:picLocks noChangeAspect="1"/>
          </p:cNvPicPr>
          <p:nvPr userDrawn="1"/>
        </p:nvPicPr>
        <p:blipFill>
          <a:blip r:embed="rId2"/>
          <a:srcRect/>
          <a:stretch/>
        </p:blipFill>
        <p:spPr>
          <a:xfrm>
            <a:off x="268" y="1556"/>
            <a:ext cx="9145965" cy="5141793"/>
          </a:xfrm>
          <a:prstGeom prst="rect">
            <a:avLst/>
          </a:prstGeom>
        </p:spPr>
      </p:pic>
      <p:sp>
        <p:nvSpPr>
          <p:cNvPr id="2" name="Title 1"/>
          <p:cNvSpPr>
            <a:spLocks noGrp="1"/>
          </p:cNvSpPr>
          <p:nvPr>
            <p:ph type="title"/>
          </p:nvPr>
        </p:nvSpPr>
        <p:spPr>
          <a:xfrm>
            <a:off x="384629" y="597756"/>
            <a:ext cx="8253641" cy="1082902"/>
          </a:xfrm>
        </p:spPr>
        <p:txBody>
          <a:bodyPr anchor="t">
            <a:normAutofit/>
          </a:bodyPr>
          <a:lstStyle>
            <a:lvl1pPr>
              <a:lnSpc>
                <a:spcPts val="3000"/>
              </a:lnSpc>
              <a:defRPr sz="3600" b="1">
                <a:solidFill>
                  <a:srgbClr val="FFFFFF"/>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384629" y="1680658"/>
            <a:ext cx="8253641" cy="628097"/>
          </a:xfrm>
        </p:spPr>
        <p:txBody>
          <a:bodyPr>
            <a:normAutofit/>
          </a:bodyPr>
          <a:lstStyle>
            <a:lvl1pPr marL="0" indent="0">
              <a:lnSpc>
                <a:spcPts val="1600"/>
              </a:lnSpc>
              <a:buNone/>
              <a:defRPr sz="2000">
                <a:solidFill>
                  <a:srgbClr val="FFFFF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365542818"/>
      </p:ext>
    </p:extLst>
  </p:cSld>
  <p:clrMapOvr>
    <a:masterClrMapping/>
  </p:clrMapOvr>
  <p:extLst>
    <p:ext uri="{DCECCB84-F9BA-43D5-87BE-67443E8EF086}">
      <p15:sldGuideLst xmlns:p15="http://schemas.microsoft.com/office/powerpoint/2012/main">
        <p15:guide id="1" pos="29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wa elementy zawartości 1">
  <p:cSld name="Dwa elementy zawartości 1">
    <p:spTree>
      <p:nvGrpSpPr>
        <p:cNvPr id="1" name="Shape 119"/>
        <p:cNvGrpSpPr/>
        <p:nvPr/>
      </p:nvGrpSpPr>
      <p:grpSpPr>
        <a:xfrm>
          <a:off x="0" y="0"/>
          <a:ext cx="0" cy="0"/>
          <a:chOff x="0" y="0"/>
          <a:chExt cx="0" cy="0"/>
        </a:xfrm>
      </p:grpSpPr>
      <p:sp>
        <p:nvSpPr>
          <p:cNvPr id="120" name="Google Shape;120;g39e1a674e7c_0_399"/>
          <p:cNvSpPr txBox="1">
            <a:spLocks noGrp="1"/>
          </p:cNvSpPr>
          <p:nvPr>
            <p:ph type="title"/>
          </p:nvPr>
        </p:nvSpPr>
        <p:spPr>
          <a:xfrm>
            <a:off x="1619250" y="0"/>
            <a:ext cx="7056600" cy="868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g39e1a674e7c_0_399"/>
          <p:cNvSpPr txBox="1">
            <a:spLocks noGrp="1"/>
          </p:cNvSpPr>
          <p:nvPr>
            <p:ph type="body" idx="1"/>
          </p:nvPr>
        </p:nvSpPr>
        <p:spPr>
          <a:xfrm>
            <a:off x="323852" y="1200154"/>
            <a:ext cx="4105500" cy="3394500"/>
          </a:xfrm>
          <a:prstGeom prst="rect">
            <a:avLst/>
          </a:prstGeom>
          <a:noFill/>
          <a:ln>
            <a:noFill/>
          </a:ln>
        </p:spPr>
        <p:txBody>
          <a:bodyPr spcFirstLastPara="1" wrap="square" lIns="68575" tIns="34275" rIns="68575" bIns="34275" anchor="t" anchorCtr="0">
            <a:noAutofit/>
          </a:bodyPr>
          <a:lstStyle>
            <a:lvl1pPr marL="457200" lvl="0" indent="-361950" algn="l">
              <a:lnSpc>
                <a:spcPct val="100000"/>
              </a:lnSpc>
              <a:spcBef>
                <a:spcPts val="400"/>
              </a:spcBef>
              <a:spcAft>
                <a:spcPts val="0"/>
              </a:spcAft>
              <a:buClr>
                <a:schemeClr val="dk1"/>
              </a:buClr>
              <a:buSzPts val="2100"/>
              <a:buFont typeface="Arial"/>
              <a:buChar char="•"/>
              <a:defRPr sz="2100"/>
            </a:lvl1pPr>
            <a:lvl2pPr marL="914400" lvl="1" indent="-342900" algn="l">
              <a:lnSpc>
                <a:spcPct val="100000"/>
              </a:lnSpc>
              <a:spcBef>
                <a:spcPts val="400"/>
              </a:spcBef>
              <a:spcAft>
                <a:spcPts val="0"/>
              </a:spcAft>
              <a:buClr>
                <a:schemeClr val="dk1"/>
              </a:buClr>
              <a:buSzPts val="1800"/>
              <a:buFont typeface="Arial"/>
              <a:buChar char="–"/>
              <a:defRPr sz="1800"/>
            </a:lvl2pPr>
            <a:lvl3pPr marL="1371600" lvl="2" indent="-323850" algn="l">
              <a:lnSpc>
                <a:spcPct val="100000"/>
              </a:lnSpc>
              <a:spcBef>
                <a:spcPts val="300"/>
              </a:spcBef>
              <a:spcAft>
                <a:spcPts val="0"/>
              </a:spcAft>
              <a:buClr>
                <a:schemeClr val="dk1"/>
              </a:buClr>
              <a:buSzPts val="1500"/>
              <a:buFont typeface="Arial"/>
              <a:buChar char="•"/>
              <a:defRPr sz="1500"/>
            </a:lvl3pPr>
            <a:lvl4pPr marL="1828800" lvl="3" indent="-228600" algn="l">
              <a:lnSpc>
                <a:spcPct val="100000"/>
              </a:lnSpc>
              <a:spcBef>
                <a:spcPts val="300"/>
              </a:spcBef>
              <a:spcAft>
                <a:spcPts val="0"/>
              </a:spcAft>
              <a:buSzPts val="1100"/>
              <a:buNone/>
              <a:defRPr sz="1400"/>
            </a:lvl4pPr>
            <a:lvl5pPr marL="2286000" lvl="4" indent="-317500" algn="l">
              <a:lnSpc>
                <a:spcPct val="100000"/>
              </a:lnSpc>
              <a:spcBef>
                <a:spcPts val="300"/>
              </a:spcBef>
              <a:spcAft>
                <a:spcPts val="0"/>
              </a:spcAft>
              <a:buClr>
                <a:schemeClr val="dk1"/>
              </a:buClr>
              <a:buSzPts val="1400"/>
              <a:buFont typeface="Arial"/>
              <a:buChar char="»"/>
              <a:defRPr sz="1400"/>
            </a:lvl5pPr>
            <a:lvl6pPr marL="2743200" lvl="5" indent="-317500" algn="l">
              <a:lnSpc>
                <a:spcPct val="100000"/>
              </a:lnSpc>
              <a:spcBef>
                <a:spcPts val="300"/>
              </a:spcBef>
              <a:spcAft>
                <a:spcPts val="0"/>
              </a:spcAft>
              <a:buClr>
                <a:schemeClr val="dk1"/>
              </a:buClr>
              <a:buSzPts val="1400"/>
              <a:buFont typeface="Arial"/>
              <a:buChar char="»"/>
              <a:defRPr sz="1400"/>
            </a:lvl6pPr>
            <a:lvl7pPr marL="3200400" lvl="6" indent="-317500" algn="l">
              <a:lnSpc>
                <a:spcPct val="100000"/>
              </a:lnSpc>
              <a:spcBef>
                <a:spcPts val="300"/>
              </a:spcBef>
              <a:spcAft>
                <a:spcPts val="0"/>
              </a:spcAft>
              <a:buClr>
                <a:schemeClr val="dk1"/>
              </a:buClr>
              <a:buSzPts val="1400"/>
              <a:buFont typeface="Arial"/>
              <a:buChar char="»"/>
              <a:defRPr sz="1400"/>
            </a:lvl7pPr>
            <a:lvl8pPr marL="3657600" lvl="7" indent="-317500" algn="l">
              <a:lnSpc>
                <a:spcPct val="100000"/>
              </a:lnSpc>
              <a:spcBef>
                <a:spcPts val="300"/>
              </a:spcBef>
              <a:spcAft>
                <a:spcPts val="0"/>
              </a:spcAft>
              <a:buClr>
                <a:schemeClr val="dk1"/>
              </a:buClr>
              <a:buSzPts val="1400"/>
              <a:buFont typeface="Arial"/>
              <a:buChar char="»"/>
              <a:defRPr sz="1400"/>
            </a:lvl8pPr>
            <a:lvl9pPr marL="4114800" lvl="8" indent="-317500" algn="l">
              <a:lnSpc>
                <a:spcPct val="100000"/>
              </a:lnSpc>
              <a:spcBef>
                <a:spcPts val="300"/>
              </a:spcBef>
              <a:spcAft>
                <a:spcPts val="0"/>
              </a:spcAft>
              <a:buClr>
                <a:schemeClr val="dk1"/>
              </a:buClr>
              <a:buSzPts val="1400"/>
              <a:buFont typeface="Arial"/>
              <a:buChar char="»"/>
              <a:defRPr sz="1400"/>
            </a:lvl9pPr>
          </a:lstStyle>
          <a:p>
            <a:endParaRPr/>
          </a:p>
        </p:txBody>
      </p:sp>
      <p:sp>
        <p:nvSpPr>
          <p:cNvPr id="122" name="Google Shape;122;g39e1a674e7c_0_399"/>
          <p:cNvSpPr txBox="1">
            <a:spLocks noGrp="1"/>
          </p:cNvSpPr>
          <p:nvPr>
            <p:ph type="body" idx="2"/>
          </p:nvPr>
        </p:nvSpPr>
        <p:spPr>
          <a:xfrm>
            <a:off x="4581527" y="1200154"/>
            <a:ext cx="4105500" cy="3394500"/>
          </a:xfrm>
          <a:prstGeom prst="rect">
            <a:avLst/>
          </a:prstGeom>
          <a:noFill/>
          <a:ln>
            <a:noFill/>
          </a:ln>
        </p:spPr>
        <p:txBody>
          <a:bodyPr spcFirstLastPara="1" wrap="square" lIns="68575" tIns="34275" rIns="68575" bIns="34275" anchor="t" anchorCtr="0">
            <a:noAutofit/>
          </a:bodyPr>
          <a:lstStyle>
            <a:lvl1pPr marL="457200" lvl="0" indent="-361950" algn="l">
              <a:lnSpc>
                <a:spcPct val="100000"/>
              </a:lnSpc>
              <a:spcBef>
                <a:spcPts val="400"/>
              </a:spcBef>
              <a:spcAft>
                <a:spcPts val="0"/>
              </a:spcAft>
              <a:buClr>
                <a:schemeClr val="dk1"/>
              </a:buClr>
              <a:buSzPts val="2100"/>
              <a:buFont typeface="Arial"/>
              <a:buChar char="•"/>
              <a:defRPr sz="2100"/>
            </a:lvl1pPr>
            <a:lvl2pPr marL="914400" lvl="1" indent="-342900" algn="l">
              <a:lnSpc>
                <a:spcPct val="100000"/>
              </a:lnSpc>
              <a:spcBef>
                <a:spcPts val="400"/>
              </a:spcBef>
              <a:spcAft>
                <a:spcPts val="0"/>
              </a:spcAft>
              <a:buClr>
                <a:schemeClr val="dk1"/>
              </a:buClr>
              <a:buSzPts val="1800"/>
              <a:buFont typeface="Arial"/>
              <a:buChar char="–"/>
              <a:defRPr sz="1800"/>
            </a:lvl2pPr>
            <a:lvl3pPr marL="1371600" lvl="2" indent="-323850" algn="l">
              <a:lnSpc>
                <a:spcPct val="100000"/>
              </a:lnSpc>
              <a:spcBef>
                <a:spcPts val="300"/>
              </a:spcBef>
              <a:spcAft>
                <a:spcPts val="0"/>
              </a:spcAft>
              <a:buClr>
                <a:schemeClr val="dk1"/>
              </a:buClr>
              <a:buSzPts val="1500"/>
              <a:buFont typeface="Arial"/>
              <a:buChar char="•"/>
              <a:defRPr sz="1500"/>
            </a:lvl3pPr>
            <a:lvl4pPr marL="1828800" lvl="3" indent="-228600" algn="l">
              <a:lnSpc>
                <a:spcPct val="100000"/>
              </a:lnSpc>
              <a:spcBef>
                <a:spcPts val="300"/>
              </a:spcBef>
              <a:spcAft>
                <a:spcPts val="0"/>
              </a:spcAft>
              <a:buSzPts val="1100"/>
              <a:buNone/>
              <a:defRPr sz="1400"/>
            </a:lvl4pPr>
            <a:lvl5pPr marL="2286000" lvl="4" indent="-317500" algn="l">
              <a:lnSpc>
                <a:spcPct val="100000"/>
              </a:lnSpc>
              <a:spcBef>
                <a:spcPts val="300"/>
              </a:spcBef>
              <a:spcAft>
                <a:spcPts val="0"/>
              </a:spcAft>
              <a:buClr>
                <a:schemeClr val="dk1"/>
              </a:buClr>
              <a:buSzPts val="1400"/>
              <a:buFont typeface="Arial"/>
              <a:buChar char="»"/>
              <a:defRPr sz="1400"/>
            </a:lvl5pPr>
            <a:lvl6pPr marL="2743200" lvl="5" indent="-317500" algn="l">
              <a:lnSpc>
                <a:spcPct val="100000"/>
              </a:lnSpc>
              <a:spcBef>
                <a:spcPts val="300"/>
              </a:spcBef>
              <a:spcAft>
                <a:spcPts val="0"/>
              </a:spcAft>
              <a:buClr>
                <a:schemeClr val="dk1"/>
              </a:buClr>
              <a:buSzPts val="1400"/>
              <a:buFont typeface="Arial"/>
              <a:buChar char="»"/>
              <a:defRPr sz="1400"/>
            </a:lvl6pPr>
            <a:lvl7pPr marL="3200400" lvl="6" indent="-317500" algn="l">
              <a:lnSpc>
                <a:spcPct val="100000"/>
              </a:lnSpc>
              <a:spcBef>
                <a:spcPts val="300"/>
              </a:spcBef>
              <a:spcAft>
                <a:spcPts val="0"/>
              </a:spcAft>
              <a:buClr>
                <a:schemeClr val="dk1"/>
              </a:buClr>
              <a:buSzPts val="1400"/>
              <a:buFont typeface="Arial"/>
              <a:buChar char="»"/>
              <a:defRPr sz="1400"/>
            </a:lvl7pPr>
            <a:lvl8pPr marL="3657600" lvl="7" indent="-317500" algn="l">
              <a:lnSpc>
                <a:spcPct val="100000"/>
              </a:lnSpc>
              <a:spcBef>
                <a:spcPts val="300"/>
              </a:spcBef>
              <a:spcAft>
                <a:spcPts val="0"/>
              </a:spcAft>
              <a:buClr>
                <a:schemeClr val="dk1"/>
              </a:buClr>
              <a:buSzPts val="1400"/>
              <a:buFont typeface="Arial"/>
              <a:buChar char="»"/>
              <a:defRPr sz="1400"/>
            </a:lvl8pPr>
            <a:lvl9pPr marL="4114800" lvl="8" indent="-317500" algn="l">
              <a:lnSpc>
                <a:spcPct val="100000"/>
              </a:lnSpc>
              <a:spcBef>
                <a:spcPts val="300"/>
              </a:spcBef>
              <a:spcAft>
                <a:spcPts val="0"/>
              </a:spcAft>
              <a:buClr>
                <a:schemeClr val="dk1"/>
              </a:buClr>
              <a:buSzPts val="1400"/>
              <a:buFont typeface="Arial"/>
              <a:buChar char="»"/>
              <a:defRPr sz="1400"/>
            </a:lvl9pPr>
          </a:lstStyle>
          <a:p>
            <a:endParaRPr/>
          </a:p>
        </p:txBody>
      </p:sp>
      <p:sp>
        <p:nvSpPr>
          <p:cNvPr id="123" name="Google Shape;123;g39e1a674e7c_0_399"/>
          <p:cNvSpPr txBox="1">
            <a:spLocks noGrp="1"/>
          </p:cNvSpPr>
          <p:nvPr>
            <p:ph type="sldNum" idx="12"/>
          </p:nvPr>
        </p:nvSpPr>
        <p:spPr>
          <a:xfrm>
            <a:off x="6553200" y="4683919"/>
            <a:ext cx="2133600" cy="3573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9189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Master" type="title">
  <p:cSld name="Slide Master">
    <p:spTree>
      <p:nvGrpSpPr>
        <p:cNvPr id="1" name="Shape 60"/>
        <p:cNvGrpSpPr/>
        <p:nvPr/>
      </p:nvGrpSpPr>
      <p:grpSpPr>
        <a:xfrm>
          <a:off x="0" y="0"/>
          <a:ext cx="0" cy="0"/>
          <a:chOff x="0" y="0"/>
          <a:chExt cx="0" cy="0"/>
        </a:xfrm>
      </p:grpSpPr>
      <p:pic>
        <p:nvPicPr>
          <p:cNvPr id="61" name="Google Shape;61;g39e1a674e7c_0_340"/>
          <p:cNvPicPr preferRelativeResize="0"/>
          <p:nvPr/>
        </p:nvPicPr>
        <p:blipFill rotWithShape="1">
          <a:blip r:embed="rId2">
            <a:alphaModFix amt="11000"/>
          </a:blip>
          <a:srcRect/>
          <a:stretch/>
        </p:blipFill>
        <p:spPr>
          <a:xfrm>
            <a:off x="3045759" y="-57352"/>
            <a:ext cx="6209178" cy="4539575"/>
          </a:xfrm>
          <a:prstGeom prst="rect">
            <a:avLst/>
          </a:prstGeom>
          <a:noFill/>
          <a:ln>
            <a:noFill/>
          </a:ln>
        </p:spPr>
      </p:pic>
      <p:sp>
        <p:nvSpPr>
          <p:cNvPr id="62" name="Google Shape;62;g39e1a674e7c_0_340"/>
          <p:cNvSpPr txBox="1">
            <a:spLocks noGrp="1"/>
          </p:cNvSpPr>
          <p:nvPr>
            <p:ph type="ctrTitle"/>
          </p:nvPr>
        </p:nvSpPr>
        <p:spPr>
          <a:xfrm>
            <a:off x="1007269" y="1628306"/>
            <a:ext cx="5724900" cy="4155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3000"/>
              <a:buFont typeface="Montserrat"/>
              <a:buNone/>
              <a:defRPr sz="3000" b="1" i="0">
                <a:latin typeface="Montserrat"/>
                <a:ea typeface="Montserrat"/>
                <a:cs typeface="Montserrat"/>
                <a:sym typeface="Montserrat"/>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 name="Google Shape;63;g39e1a674e7c_0_340"/>
          <p:cNvSpPr txBox="1">
            <a:spLocks noGrp="1"/>
          </p:cNvSpPr>
          <p:nvPr>
            <p:ph type="subTitle" idx="1"/>
          </p:nvPr>
        </p:nvSpPr>
        <p:spPr>
          <a:xfrm>
            <a:off x="1016642" y="2257718"/>
            <a:ext cx="5724900" cy="184800"/>
          </a:xfrm>
          <a:prstGeom prst="rect">
            <a:avLst/>
          </a:prstGeom>
          <a:noFill/>
          <a:ln>
            <a:noFill/>
          </a:ln>
        </p:spPr>
        <p:txBody>
          <a:bodyPr spcFirstLastPara="1" wrap="square" lIns="0" tIns="0" rIns="0" bIns="0" anchor="t" anchorCtr="0">
            <a:spAutoFit/>
          </a:bodyPr>
          <a:lstStyle>
            <a:lvl1pPr lvl="0" algn="l">
              <a:lnSpc>
                <a:spcPct val="100000"/>
              </a:lnSpc>
              <a:spcBef>
                <a:spcPts val="800"/>
              </a:spcBef>
              <a:spcAft>
                <a:spcPts val="0"/>
              </a:spcAft>
              <a:buClr>
                <a:srgbClr val="323F4F"/>
              </a:buClr>
              <a:buSzPts val="1200"/>
              <a:buNone/>
              <a:defRPr sz="1200">
                <a:solidFill>
                  <a:srgbClr val="323F4F"/>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4" name="Google Shape;64;g39e1a674e7c_0_340"/>
          <p:cNvSpPr txBox="1">
            <a:spLocks noGrp="1"/>
          </p:cNvSpPr>
          <p:nvPr>
            <p:ph type="sldNum" idx="12"/>
          </p:nvPr>
        </p:nvSpPr>
        <p:spPr>
          <a:xfrm>
            <a:off x="89502" y="4731990"/>
            <a:ext cx="378000" cy="273900"/>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1pPr>
            <a:lvl2pPr marL="0" marR="0" lvl="1"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2pPr>
            <a:lvl3pPr marL="0" marR="0" lvl="2"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3pPr>
            <a:lvl4pPr marL="0" marR="0" lvl="3"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4pPr>
            <a:lvl5pPr marL="0" marR="0" lvl="4"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5pPr>
            <a:lvl6pPr marL="0" marR="0" lvl="5"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6pPr>
            <a:lvl7pPr marL="0" marR="0" lvl="6"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7pPr>
            <a:lvl8pPr marL="0" marR="0" lvl="7"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8pPr>
            <a:lvl9pPr marL="0" marR="0" lvl="8" indent="0" algn="ctr">
              <a:lnSpc>
                <a:spcPct val="100000"/>
              </a:lnSpc>
              <a:spcBef>
                <a:spcPts val="0"/>
              </a:spcBef>
              <a:spcAft>
                <a:spcPts val="0"/>
              </a:spcAft>
              <a:buClr>
                <a:srgbClr val="000000"/>
              </a:buClr>
              <a:buSzPts val="900"/>
              <a:buFont typeface="Arial"/>
              <a:buNone/>
              <a:defRPr sz="900" b="1" i="0" u="none" strike="noStrike" cap="none">
                <a:solidFill>
                  <a:srgbClr val="888888"/>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US"/>
              <a:t>‹#›</a:t>
            </a:fld>
            <a:endParaRPr/>
          </a:p>
        </p:txBody>
      </p:sp>
      <p:pic>
        <p:nvPicPr>
          <p:cNvPr id="65" name="Google Shape;65;g39e1a674e7c_0_340"/>
          <p:cNvPicPr preferRelativeResize="0"/>
          <p:nvPr/>
        </p:nvPicPr>
        <p:blipFill rotWithShape="1">
          <a:blip r:embed="rId3">
            <a:alphaModFix/>
          </a:blip>
          <a:srcRect/>
          <a:stretch/>
        </p:blipFill>
        <p:spPr>
          <a:xfrm>
            <a:off x="1007269" y="233970"/>
            <a:ext cx="1472471" cy="316481"/>
          </a:xfrm>
          <a:prstGeom prst="rect">
            <a:avLst/>
          </a:prstGeom>
          <a:noFill/>
          <a:ln>
            <a:noFill/>
          </a:ln>
        </p:spPr>
      </p:pic>
      <p:cxnSp>
        <p:nvCxnSpPr>
          <p:cNvPr id="66" name="Google Shape;66;g39e1a674e7c_0_340"/>
          <p:cNvCxnSpPr/>
          <p:nvPr/>
        </p:nvCxnSpPr>
        <p:spPr>
          <a:xfrm>
            <a:off x="575072" y="-264031"/>
            <a:ext cx="0" cy="5536200"/>
          </a:xfrm>
          <a:prstGeom prst="straightConnector1">
            <a:avLst/>
          </a:prstGeom>
          <a:noFill/>
          <a:ln w="7150" cap="flat" cmpd="sng">
            <a:solidFill>
              <a:schemeClr val="dk1">
                <a:alpha val="20000"/>
              </a:schemeClr>
            </a:solidFill>
            <a:prstDash val="solid"/>
            <a:miter lim="800000"/>
            <a:headEnd type="none" w="sm" len="sm"/>
            <a:tailEnd type="none" w="sm" len="sm"/>
          </a:ln>
        </p:spPr>
      </p:cxnSp>
    </p:spTree>
    <p:extLst>
      <p:ext uri="{BB962C8B-B14F-4D97-AF65-F5344CB8AC3E}">
        <p14:creationId xmlns:p14="http://schemas.microsoft.com/office/powerpoint/2010/main" val="3552618946"/>
      </p:ext>
    </p:extLst>
  </p:cSld>
  <p:clrMapOvr>
    <a:masterClrMapping/>
  </p:clrMapOvr>
  <p:extLst>
    <p:ext uri="{DCECCB84-F9BA-43D5-87BE-67443E8EF086}">
      <p15:sldGuideLst xmlns:p15="http://schemas.microsoft.com/office/powerpoint/2012/main">
        <p15:guide id="1" orient="horz" pos="1620">
          <p15:clr>
            <a:srgbClr val="FBAE40"/>
          </p15:clr>
        </p15:guide>
        <p15:guide id="2" pos="635">
          <p15:clr>
            <a:srgbClr val="FBAE40"/>
          </p15:clr>
        </p15:guide>
        <p15:guide id="3" orient="horz" pos="2929">
          <p15:clr>
            <a:srgbClr val="FBAE40"/>
          </p15:clr>
        </p15:guide>
        <p15:guide id="4" pos="36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ylko tytuł" type="titleOnly">
  <p:cSld name="Tylko tytuł">
    <p:spTree>
      <p:nvGrpSpPr>
        <p:cNvPr id="1" name="Shape 67"/>
        <p:cNvGrpSpPr/>
        <p:nvPr/>
      </p:nvGrpSpPr>
      <p:grpSpPr>
        <a:xfrm>
          <a:off x="0" y="0"/>
          <a:ext cx="0" cy="0"/>
          <a:chOff x="0" y="0"/>
          <a:chExt cx="0" cy="0"/>
        </a:xfrm>
      </p:grpSpPr>
      <p:sp>
        <p:nvSpPr>
          <p:cNvPr id="68" name="Google Shape;68;g39e1a674e7c_0_34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g39e1a674e7c_0_3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g39e1a674e7c_0_3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g39e1a674e7c_0_34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62697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ytuł i zawartość 1">
  <p:cSld name="Tytuł i zawartość 1">
    <p:spTree>
      <p:nvGrpSpPr>
        <p:cNvPr id="1" name="Shape 72"/>
        <p:cNvGrpSpPr/>
        <p:nvPr/>
      </p:nvGrpSpPr>
      <p:grpSpPr>
        <a:xfrm>
          <a:off x="0" y="0"/>
          <a:ext cx="0" cy="0"/>
          <a:chOff x="0" y="0"/>
          <a:chExt cx="0" cy="0"/>
        </a:xfrm>
      </p:grpSpPr>
      <p:sp>
        <p:nvSpPr>
          <p:cNvPr id="73" name="Google Shape;73;g39e1a674e7c_0_35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2060"/>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g39e1a674e7c_0_35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5" name="Google Shape;75;g39e1a674e7c_0_3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g39e1a674e7c_0_3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7" name="Google Shape;77;g39e1a674e7c_0_3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23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78"/>
        <p:cNvGrpSpPr/>
        <p:nvPr/>
      </p:nvGrpSpPr>
      <p:grpSpPr>
        <a:xfrm>
          <a:off x="0" y="0"/>
          <a:ext cx="0" cy="0"/>
          <a:chOff x="0" y="0"/>
          <a:chExt cx="0" cy="0"/>
        </a:xfrm>
      </p:grpSpPr>
      <p:sp>
        <p:nvSpPr>
          <p:cNvPr id="79" name="Google Shape;79;g39e1a674e7c_0_358"/>
          <p:cNvSpPr txBox="1">
            <a:spLocks noGrp="1"/>
          </p:cNvSpPr>
          <p:nvPr>
            <p:ph type="title"/>
          </p:nvPr>
        </p:nvSpPr>
        <p:spPr>
          <a:xfrm>
            <a:off x="1061610" y="2085696"/>
            <a:ext cx="6804600" cy="456900"/>
          </a:xfrm>
          <a:prstGeom prst="rect">
            <a:avLst/>
          </a:prstGeom>
          <a:noFill/>
          <a:ln>
            <a:noFill/>
          </a:ln>
        </p:spPr>
        <p:txBody>
          <a:bodyPr spcFirstLastPara="1" wrap="square" lIns="0" tIns="0" rIns="0" bIns="0" anchor="t" anchorCtr="0">
            <a:spAutoFit/>
          </a:bodyPr>
          <a:lstStyle>
            <a:lvl1pPr marR="0" lvl="0" algn="l">
              <a:lnSpc>
                <a:spcPct val="90000"/>
              </a:lnSpc>
              <a:spcBef>
                <a:spcPts val="0"/>
              </a:spcBef>
              <a:spcAft>
                <a:spcPts val="0"/>
              </a:spcAft>
              <a:buClr>
                <a:schemeClr val="lt1"/>
              </a:buClr>
              <a:buSzPts val="3300"/>
              <a:buFont typeface="Montserrat"/>
              <a:buNone/>
              <a:defRPr sz="3300" b="1" i="0" u="none" strike="noStrike" cap="none">
                <a:solidFill>
                  <a:schemeClr val="lt1"/>
                </a:solidFill>
                <a:latin typeface="Montserrat"/>
                <a:ea typeface="Montserrat"/>
                <a:cs typeface="Montserrat"/>
                <a:sym typeface="Montserrat"/>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80" name="Google Shape;80;g39e1a674e7c_0_358"/>
          <p:cNvPicPr preferRelativeResize="0"/>
          <p:nvPr/>
        </p:nvPicPr>
        <p:blipFill rotWithShape="1">
          <a:blip r:embed="rId2">
            <a:alphaModFix/>
          </a:blip>
          <a:srcRect/>
          <a:stretch/>
        </p:blipFill>
        <p:spPr>
          <a:xfrm>
            <a:off x="8136396" y="4407954"/>
            <a:ext cx="323850" cy="552450"/>
          </a:xfrm>
          <a:prstGeom prst="rect">
            <a:avLst/>
          </a:prstGeom>
          <a:noFill/>
          <a:ln>
            <a:noFill/>
          </a:ln>
        </p:spPr>
      </p:pic>
    </p:spTree>
    <p:extLst>
      <p:ext uri="{BB962C8B-B14F-4D97-AF65-F5344CB8AC3E}">
        <p14:creationId xmlns:p14="http://schemas.microsoft.com/office/powerpoint/2010/main" val="567050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wa elementy zawartości 1">
  <p:cSld name="Dwa elementy zawartości 1">
    <p:spTree>
      <p:nvGrpSpPr>
        <p:cNvPr id="1" name="Shape 81"/>
        <p:cNvGrpSpPr/>
        <p:nvPr/>
      </p:nvGrpSpPr>
      <p:grpSpPr>
        <a:xfrm>
          <a:off x="0" y="0"/>
          <a:ext cx="0" cy="0"/>
          <a:chOff x="0" y="0"/>
          <a:chExt cx="0" cy="0"/>
        </a:xfrm>
      </p:grpSpPr>
      <p:sp>
        <p:nvSpPr>
          <p:cNvPr id="82" name="Google Shape;82;g39e1a674e7c_0_361"/>
          <p:cNvSpPr txBox="1">
            <a:spLocks noGrp="1"/>
          </p:cNvSpPr>
          <p:nvPr>
            <p:ph type="title"/>
          </p:nvPr>
        </p:nvSpPr>
        <p:spPr>
          <a:xfrm>
            <a:off x="1619250" y="0"/>
            <a:ext cx="7056600" cy="868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g39e1a674e7c_0_361"/>
          <p:cNvSpPr txBox="1">
            <a:spLocks noGrp="1"/>
          </p:cNvSpPr>
          <p:nvPr>
            <p:ph type="body" idx="1"/>
          </p:nvPr>
        </p:nvSpPr>
        <p:spPr>
          <a:xfrm>
            <a:off x="323852" y="1200154"/>
            <a:ext cx="4105500" cy="3394500"/>
          </a:xfrm>
          <a:prstGeom prst="rect">
            <a:avLst/>
          </a:prstGeom>
          <a:noFill/>
          <a:ln>
            <a:noFill/>
          </a:ln>
        </p:spPr>
        <p:txBody>
          <a:bodyPr spcFirstLastPara="1" wrap="square" lIns="68575" tIns="34275" rIns="68575" bIns="34275" anchor="t" anchorCtr="0">
            <a:noAutofit/>
          </a:bodyPr>
          <a:lstStyle>
            <a:lvl1pPr marL="457200" lvl="0" indent="-361950" algn="l">
              <a:lnSpc>
                <a:spcPct val="100000"/>
              </a:lnSpc>
              <a:spcBef>
                <a:spcPts val="400"/>
              </a:spcBef>
              <a:spcAft>
                <a:spcPts val="0"/>
              </a:spcAft>
              <a:buClr>
                <a:schemeClr val="dk1"/>
              </a:buClr>
              <a:buSzPts val="2100"/>
              <a:buFont typeface="Arial"/>
              <a:buChar char="•"/>
              <a:defRPr sz="2100"/>
            </a:lvl1pPr>
            <a:lvl2pPr marL="914400" lvl="1" indent="-342900" algn="l">
              <a:lnSpc>
                <a:spcPct val="100000"/>
              </a:lnSpc>
              <a:spcBef>
                <a:spcPts val="400"/>
              </a:spcBef>
              <a:spcAft>
                <a:spcPts val="0"/>
              </a:spcAft>
              <a:buClr>
                <a:schemeClr val="dk1"/>
              </a:buClr>
              <a:buSzPts val="1800"/>
              <a:buFont typeface="Arial"/>
              <a:buChar char="–"/>
              <a:defRPr sz="1800"/>
            </a:lvl2pPr>
            <a:lvl3pPr marL="1371600" lvl="2" indent="-323850" algn="l">
              <a:lnSpc>
                <a:spcPct val="100000"/>
              </a:lnSpc>
              <a:spcBef>
                <a:spcPts val="300"/>
              </a:spcBef>
              <a:spcAft>
                <a:spcPts val="0"/>
              </a:spcAft>
              <a:buClr>
                <a:schemeClr val="dk1"/>
              </a:buClr>
              <a:buSzPts val="1500"/>
              <a:buFont typeface="Arial"/>
              <a:buChar char="•"/>
              <a:defRPr sz="1500"/>
            </a:lvl3pPr>
            <a:lvl4pPr marL="1828800" lvl="3" indent="-228600" algn="l">
              <a:lnSpc>
                <a:spcPct val="100000"/>
              </a:lnSpc>
              <a:spcBef>
                <a:spcPts val="300"/>
              </a:spcBef>
              <a:spcAft>
                <a:spcPts val="0"/>
              </a:spcAft>
              <a:buSzPts val="1100"/>
              <a:buNone/>
              <a:defRPr sz="1400"/>
            </a:lvl4pPr>
            <a:lvl5pPr marL="2286000" lvl="4" indent="-317500" algn="l">
              <a:lnSpc>
                <a:spcPct val="100000"/>
              </a:lnSpc>
              <a:spcBef>
                <a:spcPts val="300"/>
              </a:spcBef>
              <a:spcAft>
                <a:spcPts val="0"/>
              </a:spcAft>
              <a:buClr>
                <a:schemeClr val="dk1"/>
              </a:buClr>
              <a:buSzPts val="1400"/>
              <a:buFont typeface="Arial"/>
              <a:buChar char="»"/>
              <a:defRPr sz="1400"/>
            </a:lvl5pPr>
            <a:lvl6pPr marL="2743200" lvl="5" indent="-317500" algn="l">
              <a:lnSpc>
                <a:spcPct val="100000"/>
              </a:lnSpc>
              <a:spcBef>
                <a:spcPts val="300"/>
              </a:spcBef>
              <a:spcAft>
                <a:spcPts val="0"/>
              </a:spcAft>
              <a:buClr>
                <a:schemeClr val="dk1"/>
              </a:buClr>
              <a:buSzPts val="1400"/>
              <a:buFont typeface="Arial"/>
              <a:buChar char="»"/>
              <a:defRPr sz="1400"/>
            </a:lvl6pPr>
            <a:lvl7pPr marL="3200400" lvl="6" indent="-317500" algn="l">
              <a:lnSpc>
                <a:spcPct val="100000"/>
              </a:lnSpc>
              <a:spcBef>
                <a:spcPts val="300"/>
              </a:spcBef>
              <a:spcAft>
                <a:spcPts val="0"/>
              </a:spcAft>
              <a:buClr>
                <a:schemeClr val="dk1"/>
              </a:buClr>
              <a:buSzPts val="1400"/>
              <a:buFont typeface="Arial"/>
              <a:buChar char="»"/>
              <a:defRPr sz="1400"/>
            </a:lvl7pPr>
            <a:lvl8pPr marL="3657600" lvl="7" indent="-317500" algn="l">
              <a:lnSpc>
                <a:spcPct val="100000"/>
              </a:lnSpc>
              <a:spcBef>
                <a:spcPts val="300"/>
              </a:spcBef>
              <a:spcAft>
                <a:spcPts val="0"/>
              </a:spcAft>
              <a:buClr>
                <a:schemeClr val="dk1"/>
              </a:buClr>
              <a:buSzPts val="1400"/>
              <a:buFont typeface="Arial"/>
              <a:buChar char="»"/>
              <a:defRPr sz="1400"/>
            </a:lvl8pPr>
            <a:lvl9pPr marL="4114800" lvl="8" indent="-317500" algn="l">
              <a:lnSpc>
                <a:spcPct val="100000"/>
              </a:lnSpc>
              <a:spcBef>
                <a:spcPts val="300"/>
              </a:spcBef>
              <a:spcAft>
                <a:spcPts val="0"/>
              </a:spcAft>
              <a:buClr>
                <a:schemeClr val="dk1"/>
              </a:buClr>
              <a:buSzPts val="1400"/>
              <a:buFont typeface="Arial"/>
              <a:buChar char="»"/>
              <a:defRPr sz="1400"/>
            </a:lvl9pPr>
          </a:lstStyle>
          <a:p>
            <a:endParaRPr/>
          </a:p>
        </p:txBody>
      </p:sp>
      <p:sp>
        <p:nvSpPr>
          <p:cNvPr id="84" name="Google Shape;84;g39e1a674e7c_0_361"/>
          <p:cNvSpPr txBox="1">
            <a:spLocks noGrp="1"/>
          </p:cNvSpPr>
          <p:nvPr>
            <p:ph type="body" idx="2"/>
          </p:nvPr>
        </p:nvSpPr>
        <p:spPr>
          <a:xfrm>
            <a:off x="4581527" y="1200154"/>
            <a:ext cx="4105500" cy="3394500"/>
          </a:xfrm>
          <a:prstGeom prst="rect">
            <a:avLst/>
          </a:prstGeom>
          <a:noFill/>
          <a:ln>
            <a:noFill/>
          </a:ln>
        </p:spPr>
        <p:txBody>
          <a:bodyPr spcFirstLastPara="1" wrap="square" lIns="68575" tIns="34275" rIns="68575" bIns="34275" anchor="t" anchorCtr="0">
            <a:noAutofit/>
          </a:bodyPr>
          <a:lstStyle>
            <a:lvl1pPr marL="457200" lvl="0" indent="-361950" algn="l">
              <a:lnSpc>
                <a:spcPct val="100000"/>
              </a:lnSpc>
              <a:spcBef>
                <a:spcPts val="400"/>
              </a:spcBef>
              <a:spcAft>
                <a:spcPts val="0"/>
              </a:spcAft>
              <a:buClr>
                <a:schemeClr val="dk1"/>
              </a:buClr>
              <a:buSzPts val="2100"/>
              <a:buFont typeface="Arial"/>
              <a:buChar char="•"/>
              <a:defRPr sz="2100"/>
            </a:lvl1pPr>
            <a:lvl2pPr marL="914400" lvl="1" indent="-342900" algn="l">
              <a:lnSpc>
                <a:spcPct val="100000"/>
              </a:lnSpc>
              <a:spcBef>
                <a:spcPts val="400"/>
              </a:spcBef>
              <a:spcAft>
                <a:spcPts val="0"/>
              </a:spcAft>
              <a:buClr>
                <a:schemeClr val="dk1"/>
              </a:buClr>
              <a:buSzPts val="1800"/>
              <a:buFont typeface="Arial"/>
              <a:buChar char="–"/>
              <a:defRPr sz="1800"/>
            </a:lvl2pPr>
            <a:lvl3pPr marL="1371600" lvl="2" indent="-323850" algn="l">
              <a:lnSpc>
                <a:spcPct val="100000"/>
              </a:lnSpc>
              <a:spcBef>
                <a:spcPts val="300"/>
              </a:spcBef>
              <a:spcAft>
                <a:spcPts val="0"/>
              </a:spcAft>
              <a:buClr>
                <a:schemeClr val="dk1"/>
              </a:buClr>
              <a:buSzPts val="1500"/>
              <a:buFont typeface="Arial"/>
              <a:buChar char="•"/>
              <a:defRPr sz="1500"/>
            </a:lvl3pPr>
            <a:lvl4pPr marL="1828800" lvl="3" indent="-228600" algn="l">
              <a:lnSpc>
                <a:spcPct val="100000"/>
              </a:lnSpc>
              <a:spcBef>
                <a:spcPts val="300"/>
              </a:spcBef>
              <a:spcAft>
                <a:spcPts val="0"/>
              </a:spcAft>
              <a:buSzPts val="1100"/>
              <a:buNone/>
              <a:defRPr sz="1400"/>
            </a:lvl4pPr>
            <a:lvl5pPr marL="2286000" lvl="4" indent="-317500" algn="l">
              <a:lnSpc>
                <a:spcPct val="100000"/>
              </a:lnSpc>
              <a:spcBef>
                <a:spcPts val="300"/>
              </a:spcBef>
              <a:spcAft>
                <a:spcPts val="0"/>
              </a:spcAft>
              <a:buClr>
                <a:schemeClr val="dk1"/>
              </a:buClr>
              <a:buSzPts val="1400"/>
              <a:buFont typeface="Arial"/>
              <a:buChar char="»"/>
              <a:defRPr sz="1400"/>
            </a:lvl5pPr>
            <a:lvl6pPr marL="2743200" lvl="5" indent="-317500" algn="l">
              <a:lnSpc>
                <a:spcPct val="100000"/>
              </a:lnSpc>
              <a:spcBef>
                <a:spcPts val="300"/>
              </a:spcBef>
              <a:spcAft>
                <a:spcPts val="0"/>
              </a:spcAft>
              <a:buClr>
                <a:schemeClr val="dk1"/>
              </a:buClr>
              <a:buSzPts val="1400"/>
              <a:buFont typeface="Arial"/>
              <a:buChar char="»"/>
              <a:defRPr sz="1400"/>
            </a:lvl6pPr>
            <a:lvl7pPr marL="3200400" lvl="6" indent="-317500" algn="l">
              <a:lnSpc>
                <a:spcPct val="100000"/>
              </a:lnSpc>
              <a:spcBef>
                <a:spcPts val="300"/>
              </a:spcBef>
              <a:spcAft>
                <a:spcPts val="0"/>
              </a:spcAft>
              <a:buClr>
                <a:schemeClr val="dk1"/>
              </a:buClr>
              <a:buSzPts val="1400"/>
              <a:buFont typeface="Arial"/>
              <a:buChar char="»"/>
              <a:defRPr sz="1400"/>
            </a:lvl7pPr>
            <a:lvl8pPr marL="3657600" lvl="7" indent="-317500" algn="l">
              <a:lnSpc>
                <a:spcPct val="100000"/>
              </a:lnSpc>
              <a:spcBef>
                <a:spcPts val="300"/>
              </a:spcBef>
              <a:spcAft>
                <a:spcPts val="0"/>
              </a:spcAft>
              <a:buClr>
                <a:schemeClr val="dk1"/>
              </a:buClr>
              <a:buSzPts val="1400"/>
              <a:buFont typeface="Arial"/>
              <a:buChar char="»"/>
              <a:defRPr sz="1400"/>
            </a:lvl8pPr>
            <a:lvl9pPr marL="4114800" lvl="8" indent="-317500" algn="l">
              <a:lnSpc>
                <a:spcPct val="100000"/>
              </a:lnSpc>
              <a:spcBef>
                <a:spcPts val="300"/>
              </a:spcBef>
              <a:spcAft>
                <a:spcPts val="0"/>
              </a:spcAft>
              <a:buClr>
                <a:schemeClr val="dk1"/>
              </a:buClr>
              <a:buSzPts val="1400"/>
              <a:buFont typeface="Arial"/>
              <a:buChar char="»"/>
              <a:defRPr sz="1400"/>
            </a:lvl9pPr>
          </a:lstStyle>
          <a:p>
            <a:endParaRPr/>
          </a:p>
        </p:txBody>
      </p:sp>
      <p:sp>
        <p:nvSpPr>
          <p:cNvPr id="85" name="Google Shape;85;g39e1a674e7c_0_361"/>
          <p:cNvSpPr txBox="1">
            <a:spLocks noGrp="1"/>
          </p:cNvSpPr>
          <p:nvPr>
            <p:ph type="sldNum" idx="12"/>
          </p:nvPr>
        </p:nvSpPr>
        <p:spPr>
          <a:xfrm>
            <a:off x="6553200" y="4683919"/>
            <a:ext cx="2133600" cy="3573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7802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Promo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4E0A4-BBD7-690E-DF12-1DE4BCC35279}"/>
              </a:ext>
            </a:extLst>
          </p:cNvPr>
          <p:cNvPicPr>
            <a:picLocks noChangeAspect="1"/>
          </p:cNvPicPr>
          <p:nvPr userDrawn="1"/>
        </p:nvPicPr>
        <p:blipFill>
          <a:blip r:embed="rId2"/>
          <a:srcRect/>
          <a:stretch/>
        </p:blipFill>
        <p:spPr>
          <a:xfrm>
            <a:off x="268" y="1556"/>
            <a:ext cx="9145964" cy="5141792"/>
          </a:xfrm>
          <a:prstGeom prst="rect">
            <a:avLst/>
          </a:prstGeom>
        </p:spPr>
      </p:pic>
      <p:sp>
        <p:nvSpPr>
          <p:cNvPr id="2" name="Title 1"/>
          <p:cNvSpPr>
            <a:spLocks noGrp="1"/>
          </p:cNvSpPr>
          <p:nvPr>
            <p:ph type="title"/>
          </p:nvPr>
        </p:nvSpPr>
        <p:spPr>
          <a:xfrm>
            <a:off x="384629" y="597755"/>
            <a:ext cx="5101771" cy="1707638"/>
          </a:xfrm>
        </p:spPr>
        <p:txBody>
          <a:bodyPr anchor="b">
            <a:normAutofit/>
          </a:bodyPr>
          <a:lstStyle>
            <a:lvl1pPr>
              <a:lnSpc>
                <a:spcPts val="3000"/>
              </a:lnSpc>
              <a:defRPr sz="3600" b="1">
                <a:solidFill>
                  <a:srgbClr val="FFFFFF"/>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384629" y="2570169"/>
            <a:ext cx="4187371" cy="628097"/>
          </a:xfrm>
        </p:spPr>
        <p:txBody>
          <a:bodyPr>
            <a:normAutofit/>
          </a:bodyPr>
          <a:lstStyle>
            <a:lvl1pPr marL="0" indent="0">
              <a:lnSpc>
                <a:spcPts val="1600"/>
              </a:lnSpc>
              <a:buNone/>
              <a:defRPr sz="2000">
                <a:solidFill>
                  <a:srgbClr val="FFFFF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3064894483"/>
      </p:ext>
    </p:extLst>
  </p:cSld>
  <p:clrMapOvr>
    <a:masterClrMapping/>
  </p:clrMapOvr>
  <p:extLst>
    <p:ext uri="{DCECCB84-F9BA-43D5-87BE-67443E8EF086}">
      <p15:sldGuideLst xmlns:p15="http://schemas.microsoft.com/office/powerpoint/2012/main">
        <p15:guide id="1" pos="29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Promo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6C90E-351F-16E8-C1D8-7E37F9141371}"/>
              </a:ext>
            </a:extLst>
          </p:cNvPr>
          <p:cNvPicPr>
            <a:picLocks noChangeAspect="1"/>
          </p:cNvPicPr>
          <p:nvPr userDrawn="1"/>
        </p:nvPicPr>
        <p:blipFill>
          <a:blip r:embed="rId2"/>
          <a:srcRect/>
          <a:stretch/>
        </p:blipFill>
        <p:spPr>
          <a:xfrm>
            <a:off x="269" y="151"/>
            <a:ext cx="9143461" cy="5140385"/>
          </a:xfrm>
          <a:prstGeom prst="rect">
            <a:avLst/>
          </a:prstGeom>
        </p:spPr>
      </p:pic>
      <p:sp>
        <p:nvSpPr>
          <p:cNvPr id="2" name="Title 1"/>
          <p:cNvSpPr>
            <a:spLocks noGrp="1"/>
          </p:cNvSpPr>
          <p:nvPr>
            <p:ph type="ctrTitle"/>
          </p:nvPr>
        </p:nvSpPr>
        <p:spPr>
          <a:xfrm>
            <a:off x="234608" y="2739740"/>
            <a:ext cx="8674784" cy="632544"/>
          </a:xfrm>
        </p:spPr>
        <p:txBody>
          <a:bodyPr anchor="t">
            <a:normAutofit/>
          </a:bodyPr>
          <a:lstStyle>
            <a:lvl1pPr algn="ctr">
              <a:lnSpc>
                <a:spcPts val="3100"/>
              </a:lnSpc>
              <a:defRPr sz="2000" b="1">
                <a:solidFill>
                  <a:srgbClr val="FFFFFF"/>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234608" y="1796375"/>
            <a:ext cx="8674784" cy="568806"/>
          </a:xfrm>
        </p:spPr>
        <p:txBody>
          <a:bodyPr anchor="b">
            <a:normAutofit/>
          </a:bodyPr>
          <a:lstStyle>
            <a:lvl1pPr marL="0" indent="0" algn="ctr">
              <a:lnSpc>
                <a:spcPts val="2500"/>
              </a:lnSpc>
              <a:buNone/>
              <a:defRPr sz="2400">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Tree>
    <p:extLst>
      <p:ext uri="{BB962C8B-B14F-4D97-AF65-F5344CB8AC3E}">
        <p14:creationId xmlns:p14="http://schemas.microsoft.com/office/powerpoint/2010/main" val="136795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100"/>
              </a:lnSpc>
              <a:defRPr b="1"/>
            </a:lvl1p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1392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
        <p:cNvGrpSpPr/>
        <p:nvPr/>
      </p:nvGrpSpPr>
      <p:grpSpPr>
        <a:xfrm>
          <a:off x="0" y="0"/>
          <a:ext cx="0" cy="0"/>
          <a:chOff x="0" y="0"/>
          <a:chExt cx="0" cy="0"/>
        </a:xfrm>
      </p:grpSpPr>
      <p:pic>
        <p:nvPicPr>
          <p:cNvPr id="14" name="Google Shape;14;p20"/>
          <p:cNvPicPr preferRelativeResize="0"/>
          <p:nvPr/>
        </p:nvPicPr>
        <p:blipFill rotWithShape="1">
          <a:blip r:embed="rId2">
            <a:alphaModFix/>
          </a:blip>
          <a:srcRect/>
          <a:stretch/>
        </p:blipFill>
        <p:spPr>
          <a:xfrm>
            <a:off x="269" y="151"/>
            <a:ext cx="9143461" cy="5140385"/>
          </a:xfrm>
          <a:prstGeom prst="rect">
            <a:avLst/>
          </a:prstGeom>
          <a:noFill/>
          <a:ln>
            <a:noFill/>
          </a:ln>
        </p:spPr>
      </p:pic>
    </p:spTree>
    <p:extLst>
      <p:ext uri="{BB962C8B-B14F-4D97-AF65-F5344CB8AC3E}">
        <p14:creationId xmlns:p14="http://schemas.microsoft.com/office/powerpoint/2010/main" val="29913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Promo 1" type="secHead">
  <p:cSld name="Divider/Promo 1">
    <p:spTree>
      <p:nvGrpSpPr>
        <p:cNvPr id="1" name="Shape 15"/>
        <p:cNvGrpSpPr/>
        <p:nvPr/>
      </p:nvGrpSpPr>
      <p:grpSpPr>
        <a:xfrm>
          <a:off x="0" y="0"/>
          <a:ext cx="0" cy="0"/>
          <a:chOff x="0" y="0"/>
          <a:chExt cx="0" cy="0"/>
        </a:xfrm>
      </p:grpSpPr>
      <p:pic>
        <p:nvPicPr>
          <p:cNvPr id="16" name="Google Shape;16;p21"/>
          <p:cNvPicPr preferRelativeResize="0"/>
          <p:nvPr/>
        </p:nvPicPr>
        <p:blipFill rotWithShape="1">
          <a:blip r:embed="rId2">
            <a:alphaModFix/>
          </a:blip>
          <a:srcRect/>
          <a:stretch/>
        </p:blipFill>
        <p:spPr>
          <a:xfrm>
            <a:off x="268" y="1556"/>
            <a:ext cx="9145964" cy="5141792"/>
          </a:xfrm>
          <a:prstGeom prst="rect">
            <a:avLst/>
          </a:prstGeom>
          <a:noFill/>
          <a:ln>
            <a:noFill/>
          </a:ln>
        </p:spPr>
      </p:pic>
      <p:sp>
        <p:nvSpPr>
          <p:cNvPr id="17" name="Google Shape;17;p21"/>
          <p:cNvSpPr txBox="1">
            <a:spLocks noGrp="1"/>
          </p:cNvSpPr>
          <p:nvPr>
            <p:ph type="title"/>
          </p:nvPr>
        </p:nvSpPr>
        <p:spPr>
          <a:xfrm>
            <a:off x="384629" y="597755"/>
            <a:ext cx="5101771" cy="1707638"/>
          </a:xfrm>
          <a:prstGeom prst="rect">
            <a:avLst/>
          </a:prstGeom>
          <a:noFill/>
          <a:ln>
            <a:noFill/>
          </a:ln>
        </p:spPr>
        <p:txBody>
          <a:bodyPr spcFirstLastPara="1" wrap="square" lIns="91425" tIns="45700" rIns="91425" bIns="45700" anchor="b" anchorCtr="0">
            <a:normAutofit/>
          </a:bodyPr>
          <a:lstStyle>
            <a:lvl1pPr lvl="0" algn="l">
              <a:lnSpc>
                <a:spcPct val="83333"/>
              </a:lnSpc>
              <a:spcBef>
                <a:spcPts val="0"/>
              </a:spcBef>
              <a:spcAft>
                <a:spcPts val="0"/>
              </a:spcAft>
              <a:buClr>
                <a:srgbClr val="FFFFFF"/>
              </a:buClr>
              <a:buSzPts val="3600"/>
              <a:buFont typeface="Arial"/>
              <a:buNone/>
              <a:defRPr sz="36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1"/>
          <p:cNvSpPr txBox="1">
            <a:spLocks noGrp="1"/>
          </p:cNvSpPr>
          <p:nvPr>
            <p:ph type="body" idx="1"/>
          </p:nvPr>
        </p:nvSpPr>
        <p:spPr>
          <a:xfrm>
            <a:off x="384629" y="2570169"/>
            <a:ext cx="4187371" cy="628097"/>
          </a:xfrm>
          <a:prstGeom prst="rect">
            <a:avLst/>
          </a:prstGeom>
          <a:noFill/>
          <a:ln>
            <a:noFill/>
          </a:ln>
        </p:spPr>
        <p:txBody>
          <a:bodyPr spcFirstLastPara="1" wrap="square" lIns="91425" tIns="45700" rIns="91425" bIns="45700" anchor="t" anchorCtr="0">
            <a:normAutofit/>
          </a:bodyPr>
          <a:lstStyle>
            <a:lvl1pPr marL="457200" lvl="0" indent="-228600" algn="l">
              <a:lnSpc>
                <a:spcPct val="80000"/>
              </a:lnSpc>
              <a:spcBef>
                <a:spcPts val="750"/>
              </a:spcBef>
              <a:spcAft>
                <a:spcPts val="0"/>
              </a:spcAft>
              <a:buClr>
                <a:srgbClr val="FFFFFF"/>
              </a:buClr>
              <a:buSzPts val="2000"/>
              <a:buNone/>
              <a:defRPr sz="2000">
                <a:solidFill>
                  <a:srgbClr val="FFFFFF"/>
                </a:solidFill>
              </a:defRPr>
            </a:lvl1pPr>
            <a:lvl2pPr marL="914400" lvl="1" indent="-228600" algn="l">
              <a:lnSpc>
                <a:spcPct val="90000"/>
              </a:lnSpc>
              <a:spcBef>
                <a:spcPts val="375"/>
              </a:spcBef>
              <a:spcAft>
                <a:spcPts val="0"/>
              </a:spcAft>
              <a:buClr>
                <a:srgbClr val="888C9B"/>
              </a:buClr>
              <a:buSzPts val="1500"/>
              <a:buNone/>
              <a:defRPr sz="1500">
                <a:solidFill>
                  <a:srgbClr val="888C9B"/>
                </a:solidFill>
              </a:defRPr>
            </a:lvl2pPr>
            <a:lvl3pPr marL="1371600" lvl="2" indent="-228600" algn="l">
              <a:lnSpc>
                <a:spcPct val="90000"/>
              </a:lnSpc>
              <a:spcBef>
                <a:spcPts val="375"/>
              </a:spcBef>
              <a:spcAft>
                <a:spcPts val="0"/>
              </a:spcAft>
              <a:buClr>
                <a:srgbClr val="888C9B"/>
              </a:buClr>
              <a:buSzPts val="1350"/>
              <a:buNone/>
              <a:defRPr sz="1350">
                <a:solidFill>
                  <a:srgbClr val="888C9B"/>
                </a:solidFill>
              </a:defRPr>
            </a:lvl3pPr>
            <a:lvl4pPr marL="1828800" lvl="3" indent="-228600" algn="l">
              <a:lnSpc>
                <a:spcPct val="90000"/>
              </a:lnSpc>
              <a:spcBef>
                <a:spcPts val="375"/>
              </a:spcBef>
              <a:spcAft>
                <a:spcPts val="0"/>
              </a:spcAft>
              <a:buClr>
                <a:srgbClr val="888C9B"/>
              </a:buClr>
              <a:buSzPts val="1200"/>
              <a:buNone/>
              <a:defRPr sz="1200">
                <a:solidFill>
                  <a:srgbClr val="888C9B"/>
                </a:solidFill>
              </a:defRPr>
            </a:lvl4pPr>
            <a:lvl5pPr marL="2286000" lvl="4" indent="-228600" algn="l">
              <a:lnSpc>
                <a:spcPct val="90000"/>
              </a:lnSpc>
              <a:spcBef>
                <a:spcPts val="375"/>
              </a:spcBef>
              <a:spcAft>
                <a:spcPts val="0"/>
              </a:spcAft>
              <a:buClr>
                <a:srgbClr val="888C9B"/>
              </a:buClr>
              <a:buSzPts val="1200"/>
              <a:buNone/>
              <a:defRPr sz="1200">
                <a:solidFill>
                  <a:srgbClr val="888C9B"/>
                </a:solidFill>
              </a:defRPr>
            </a:lvl5pPr>
            <a:lvl6pPr marL="2743200" lvl="5" indent="-228600" algn="l">
              <a:lnSpc>
                <a:spcPct val="90000"/>
              </a:lnSpc>
              <a:spcBef>
                <a:spcPts val="375"/>
              </a:spcBef>
              <a:spcAft>
                <a:spcPts val="0"/>
              </a:spcAft>
              <a:buClr>
                <a:srgbClr val="888C9B"/>
              </a:buClr>
              <a:buSzPts val="1200"/>
              <a:buNone/>
              <a:defRPr sz="1200">
                <a:solidFill>
                  <a:srgbClr val="888C9B"/>
                </a:solidFill>
              </a:defRPr>
            </a:lvl6pPr>
            <a:lvl7pPr marL="3200400" lvl="6" indent="-228600" algn="l">
              <a:lnSpc>
                <a:spcPct val="90000"/>
              </a:lnSpc>
              <a:spcBef>
                <a:spcPts val="375"/>
              </a:spcBef>
              <a:spcAft>
                <a:spcPts val="0"/>
              </a:spcAft>
              <a:buClr>
                <a:srgbClr val="888C9B"/>
              </a:buClr>
              <a:buSzPts val="1200"/>
              <a:buNone/>
              <a:defRPr sz="1200">
                <a:solidFill>
                  <a:srgbClr val="888C9B"/>
                </a:solidFill>
              </a:defRPr>
            </a:lvl7pPr>
            <a:lvl8pPr marL="3657600" lvl="7" indent="-228600" algn="l">
              <a:lnSpc>
                <a:spcPct val="90000"/>
              </a:lnSpc>
              <a:spcBef>
                <a:spcPts val="375"/>
              </a:spcBef>
              <a:spcAft>
                <a:spcPts val="0"/>
              </a:spcAft>
              <a:buClr>
                <a:srgbClr val="888C9B"/>
              </a:buClr>
              <a:buSzPts val="1200"/>
              <a:buNone/>
              <a:defRPr sz="1200">
                <a:solidFill>
                  <a:srgbClr val="888C9B"/>
                </a:solidFill>
              </a:defRPr>
            </a:lvl8pPr>
            <a:lvl9pPr marL="4114800" lvl="8" indent="-228600" algn="l">
              <a:lnSpc>
                <a:spcPct val="90000"/>
              </a:lnSpc>
              <a:spcBef>
                <a:spcPts val="375"/>
              </a:spcBef>
              <a:spcAft>
                <a:spcPts val="0"/>
              </a:spcAft>
              <a:buClr>
                <a:srgbClr val="888C9B"/>
              </a:buClr>
              <a:buSzPts val="1200"/>
              <a:buNone/>
              <a:defRPr sz="1200">
                <a:solidFill>
                  <a:srgbClr val="888C9B"/>
                </a:solidFill>
              </a:defRPr>
            </a:lvl9pPr>
          </a:lstStyle>
          <a:p>
            <a:endParaRPr/>
          </a:p>
        </p:txBody>
      </p:sp>
    </p:spTree>
    <p:extLst>
      <p:ext uri="{BB962C8B-B14F-4D97-AF65-F5344CB8AC3E}">
        <p14:creationId xmlns:p14="http://schemas.microsoft.com/office/powerpoint/2010/main" val="861933964"/>
      </p:ext>
    </p:extLst>
  </p:cSld>
  <p:clrMapOvr>
    <a:masterClrMapping/>
  </p:clrMapOvr>
  <p:extLst>
    <p:ext uri="{DCECCB84-F9BA-43D5-87BE-67443E8EF086}">
      <p15:sldGuideLst xmlns:p15="http://schemas.microsoft.com/office/powerpoint/2012/main">
        <p15:guide id="1" pos="29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p2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2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 name="Google Shape;22;p2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0" marR="0" lvl="1" indent="0" algn="l" rtl="0">
              <a:spcBef>
                <a:spcPts val="0"/>
              </a:spcBef>
              <a:buNone/>
              <a:defRPr sz="1800" b="0" i="0" u="none" strike="noStrike" cap="none">
                <a:solidFill>
                  <a:schemeClr val="dk1"/>
                </a:solidFill>
                <a:latin typeface="Arial"/>
                <a:ea typeface="Arial"/>
                <a:cs typeface="Arial"/>
                <a:sym typeface="Arial"/>
              </a:defRPr>
            </a:lvl2pPr>
            <a:lvl3pPr marL="0" marR="0" lvl="2" indent="0" algn="l" rtl="0">
              <a:spcBef>
                <a:spcPts val="0"/>
              </a:spcBef>
              <a:buNone/>
              <a:defRPr sz="1800" b="0" i="0" u="none" strike="noStrike" cap="none">
                <a:solidFill>
                  <a:schemeClr val="dk1"/>
                </a:solidFill>
                <a:latin typeface="Arial"/>
                <a:ea typeface="Arial"/>
                <a:cs typeface="Arial"/>
                <a:sym typeface="Arial"/>
              </a:defRPr>
            </a:lvl3pPr>
            <a:lvl4pPr marL="0" marR="0" lvl="3" indent="0" algn="l" rtl="0">
              <a:spcBef>
                <a:spcPts val="0"/>
              </a:spcBef>
              <a:buNone/>
              <a:defRPr sz="1800" b="0" i="0" u="none" strike="noStrike" cap="none">
                <a:solidFill>
                  <a:schemeClr val="dk1"/>
                </a:solidFill>
                <a:latin typeface="Arial"/>
                <a:ea typeface="Arial"/>
                <a:cs typeface="Arial"/>
                <a:sym typeface="Arial"/>
              </a:defRPr>
            </a:lvl4pPr>
            <a:lvl5pPr marL="0" marR="0" lvl="4" indent="0" algn="l" rtl="0">
              <a:spcBef>
                <a:spcPts val="0"/>
              </a:spcBef>
              <a:buNone/>
              <a:defRPr sz="1800" b="0" i="0" u="none" strike="noStrike" cap="none">
                <a:solidFill>
                  <a:schemeClr val="dk1"/>
                </a:solidFill>
                <a:latin typeface="Arial"/>
                <a:ea typeface="Arial"/>
                <a:cs typeface="Arial"/>
                <a:sym typeface="Arial"/>
              </a:defRPr>
            </a:lvl5pPr>
            <a:lvl6pPr marL="0" marR="0" lvl="5" indent="0" algn="l" rtl="0">
              <a:spcBef>
                <a:spcPts val="0"/>
              </a:spcBef>
              <a:buNone/>
              <a:defRPr sz="1800" b="0" i="0" u="none" strike="noStrike" cap="none">
                <a:solidFill>
                  <a:schemeClr val="dk1"/>
                </a:solidFill>
                <a:latin typeface="Arial"/>
                <a:ea typeface="Arial"/>
                <a:cs typeface="Arial"/>
                <a:sym typeface="Arial"/>
              </a:defRPr>
            </a:lvl6pPr>
            <a:lvl7pPr marL="0" marR="0" lvl="6" indent="0" algn="l" rtl="0">
              <a:spcBef>
                <a:spcPts val="0"/>
              </a:spcBef>
              <a:buNone/>
              <a:defRPr sz="1800" b="0" i="0" u="none" strike="noStrike" cap="none">
                <a:solidFill>
                  <a:schemeClr val="dk1"/>
                </a:solidFill>
                <a:latin typeface="Arial"/>
                <a:ea typeface="Arial"/>
                <a:cs typeface="Arial"/>
                <a:sym typeface="Arial"/>
              </a:defRPr>
            </a:lvl7pPr>
            <a:lvl8pPr marL="0" marR="0" lvl="7" indent="0" algn="l" rtl="0">
              <a:spcBef>
                <a:spcPts val="0"/>
              </a:spcBef>
              <a:buNone/>
              <a:defRPr sz="1800" b="0" i="0" u="none" strike="noStrike" cap="none">
                <a:solidFill>
                  <a:schemeClr val="dk1"/>
                </a:solidFill>
                <a:latin typeface="Arial"/>
                <a:ea typeface="Arial"/>
                <a:cs typeface="Arial"/>
                <a:sym typeface="Arial"/>
              </a:defRPr>
            </a:lvl8pPr>
            <a:lvl9pPr marL="0" marR="0" lvl="8" indent="0" algn="l" rtl="0">
              <a:spcBef>
                <a:spcPts val="0"/>
              </a:spcBef>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243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Promo 2">
  <p:cSld name="Divider/Promo 2">
    <p:spTree>
      <p:nvGrpSpPr>
        <p:cNvPr id="1" name="Shape 23"/>
        <p:cNvGrpSpPr/>
        <p:nvPr/>
      </p:nvGrpSpPr>
      <p:grpSpPr>
        <a:xfrm>
          <a:off x="0" y="0"/>
          <a:ext cx="0" cy="0"/>
          <a:chOff x="0" y="0"/>
          <a:chExt cx="0" cy="0"/>
        </a:xfrm>
      </p:grpSpPr>
      <p:pic>
        <p:nvPicPr>
          <p:cNvPr id="24" name="Google Shape;24;p23"/>
          <p:cNvPicPr preferRelativeResize="0"/>
          <p:nvPr/>
        </p:nvPicPr>
        <p:blipFill rotWithShape="1">
          <a:blip r:embed="rId2">
            <a:alphaModFix/>
          </a:blip>
          <a:srcRect/>
          <a:stretch/>
        </p:blipFill>
        <p:spPr>
          <a:xfrm>
            <a:off x="268" y="1556"/>
            <a:ext cx="9145965" cy="5141793"/>
          </a:xfrm>
          <a:prstGeom prst="rect">
            <a:avLst/>
          </a:prstGeom>
          <a:noFill/>
          <a:ln>
            <a:noFill/>
          </a:ln>
        </p:spPr>
      </p:pic>
      <p:sp>
        <p:nvSpPr>
          <p:cNvPr id="25" name="Google Shape;25;p23"/>
          <p:cNvSpPr txBox="1">
            <a:spLocks noGrp="1"/>
          </p:cNvSpPr>
          <p:nvPr>
            <p:ph type="title"/>
          </p:nvPr>
        </p:nvSpPr>
        <p:spPr>
          <a:xfrm>
            <a:off x="384629" y="597756"/>
            <a:ext cx="8253641" cy="1082902"/>
          </a:xfrm>
          <a:prstGeom prst="rect">
            <a:avLst/>
          </a:prstGeom>
          <a:noFill/>
          <a:ln>
            <a:noFill/>
          </a:ln>
        </p:spPr>
        <p:txBody>
          <a:bodyPr spcFirstLastPara="1" wrap="square" lIns="91425" tIns="45700" rIns="91425" bIns="45700" anchor="t" anchorCtr="0">
            <a:normAutofit/>
          </a:bodyPr>
          <a:lstStyle>
            <a:lvl1pPr lvl="0" algn="l">
              <a:lnSpc>
                <a:spcPct val="83333"/>
              </a:lnSpc>
              <a:spcBef>
                <a:spcPts val="0"/>
              </a:spcBef>
              <a:spcAft>
                <a:spcPts val="0"/>
              </a:spcAft>
              <a:buClr>
                <a:srgbClr val="FFFFFF"/>
              </a:buClr>
              <a:buSzPts val="3600"/>
              <a:buFont typeface="Arial"/>
              <a:buNone/>
              <a:defRPr sz="36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3"/>
          <p:cNvSpPr txBox="1">
            <a:spLocks noGrp="1"/>
          </p:cNvSpPr>
          <p:nvPr>
            <p:ph type="body" idx="1"/>
          </p:nvPr>
        </p:nvSpPr>
        <p:spPr>
          <a:xfrm>
            <a:off x="384629" y="1680658"/>
            <a:ext cx="8253641" cy="628097"/>
          </a:xfrm>
          <a:prstGeom prst="rect">
            <a:avLst/>
          </a:prstGeom>
          <a:noFill/>
          <a:ln>
            <a:noFill/>
          </a:ln>
        </p:spPr>
        <p:txBody>
          <a:bodyPr spcFirstLastPara="1" wrap="square" lIns="91425" tIns="45700" rIns="91425" bIns="45700" anchor="t" anchorCtr="0">
            <a:normAutofit/>
          </a:bodyPr>
          <a:lstStyle>
            <a:lvl1pPr marL="457200" lvl="0" indent="-228600" algn="l">
              <a:lnSpc>
                <a:spcPct val="80000"/>
              </a:lnSpc>
              <a:spcBef>
                <a:spcPts val="750"/>
              </a:spcBef>
              <a:spcAft>
                <a:spcPts val="0"/>
              </a:spcAft>
              <a:buClr>
                <a:srgbClr val="FFFFFF"/>
              </a:buClr>
              <a:buSzPts val="2000"/>
              <a:buNone/>
              <a:defRPr sz="2000">
                <a:solidFill>
                  <a:srgbClr val="FFFFFF"/>
                </a:solidFill>
              </a:defRPr>
            </a:lvl1pPr>
            <a:lvl2pPr marL="914400" lvl="1" indent="-228600" algn="l">
              <a:lnSpc>
                <a:spcPct val="90000"/>
              </a:lnSpc>
              <a:spcBef>
                <a:spcPts val="375"/>
              </a:spcBef>
              <a:spcAft>
                <a:spcPts val="0"/>
              </a:spcAft>
              <a:buClr>
                <a:srgbClr val="888C9B"/>
              </a:buClr>
              <a:buSzPts val="1500"/>
              <a:buNone/>
              <a:defRPr sz="1500">
                <a:solidFill>
                  <a:srgbClr val="888C9B"/>
                </a:solidFill>
              </a:defRPr>
            </a:lvl2pPr>
            <a:lvl3pPr marL="1371600" lvl="2" indent="-228600" algn="l">
              <a:lnSpc>
                <a:spcPct val="90000"/>
              </a:lnSpc>
              <a:spcBef>
                <a:spcPts val="375"/>
              </a:spcBef>
              <a:spcAft>
                <a:spcPts val="0"/>
              </a:spcAft>
              <a:buClr>
                <a:srgbClr val="888C9B"/>
              </a:buClr>
              <a:buSzPts val="1350"/>
              <a:buNone/>
              <a:defRPr sz="1350">
                <a:solidFill>
                  <a:srgbClr val="888C9B"/>
                </a:solidFill>
              </a:defRPr>
            </a:lvl3pPr>
            <a:lvl4pPr marL="1828800" lvl="3" indent="-228600" algn="l">
              <a:lnSpc>
                <a:spcPct val="90000"/>
              </a:lnSpc>
              <a:spcBef>
                <a:spcPts val="375"/>
              </a:spcBef>
              <a:spcAft>
                <a:spcPts val="0"/>
              </a:spcAft>
              <a:buClr>
                <a:srgbClr val="888C9B"/>
              </a:buClr>
              <a:buSzPts val="1200"/>
              <a:buNone/>
              <a:defRPr sz="1200">
                <a:solidFill>
                  <a:srgbClr val="888C9B"/>
                </a:solidFill>
              </a:defRPr>
            </a:lvl4pPr>
            <a:lvl5pPr marL="2286000" lvl="4" indent="-228600" algn="l">
              <a:lnSpc>
                <a:spcPct val="90000"/>
              </a:lnSpc>
              <a:spcBef>
                <a:spcPts val="375"/>
              </a:spcBef>
              <a:spcAft>
                <a:spcPts val="0"/>
              </a:spcAft>
              <a:buClr>
                <a:srgbClr val="888C9B"/>
              </a:buClr>
              <a:buSzPts val="1200"/>
              <a:buNone/>
              <a:defRPr sz="1200">
                <a:solidFill>
                  <a:srgbClr val="888C9B"/>
                </a:solidFill>
              </a:defRPr>
            </a:lvl5pPr>
            <a:lvl6pPr marL="2743200" lvl="5" indent="-228600" algn="l">
              <a:lnSpc>
                <a:spcPct val="90000"/>
              </a:lnSpc>
              <a:spcBef>
                <a:spcPts val="375"/>
              </a:spcBef>
              <a:spcAft>
                <a:spcPts val="0"/>
              </a:spcAft>
              <a:buClr>
                <a:srgbClr val="888C9B"/>
              </a:buClr>
              <a:buSzPts val="1200"/>
              <a:buNone/>
              <a:defRPr sz="1200">
                <a:solidFill>
                  <a:srgbClr val="888C9B"/>
                </a:solidFill>
              </a:defRPr>
            </a:lvl6pPr>
            <a:lvl7pPr marL="3200400" lvl="6" indent="-228600" algn="l">
              <a:lnSpc>
                <a:spcPct val="90000"/>
              </a:lnSpc>
              <a:spcBef>
                <a:spcPts val="375"/>
              </a:spcBef>
              <a:spcAft>
                <a:spcPts val="0"/>
              </a:spcAft>
              <a:buClr>
                <a:srgbClr val="888C9B"/>
              </a:buClr>
              <a:buSzPts val="1200"/>
              <a:buNone/>
              <a:defRPr sz="1200">
                <a:solidFill>
                  <a:srgbClr val="888C9B"/>
                </a:solidFill>
              </a:defRPr>
            </a:lvl7pPr>
            <a:lvl8pPr marL="3657600" lvl="7" indent="-228600" algn="l">
              <a:lnSpc>
                <a:spcPct val="90000"/>
              </a:lnSpc>
              <a:spcBef>
                <a:spcPts val="375"/>
              </a:spcBef>
              <a:spcAft>
                <a:spcPts val="0"/>
              </a:spcAft>
              <a:buClr>
                <a:srgbClr val="888C9B"/>
              </a:buClr>
              <a:buSzPts val="1200"/>
              <a:buNone/>
              <a:defRPr sz="1200">
                <a:solidFill>
                  <a:srgbClr val="888C9B"/>
                </a:solidFill>
              </a:defRPr>
            </a:lvl8pPr>
            <a:lvl9pPr marL="4114800" lvl="8" indent="-228600" algn="l">
              <a:lnSpc>
                <a:spcPct val="90000"/>
              </a:lnSpc>
              <a:spcBef>
                <a:spcPts val="375"/>
              </a:spcBef>
              <a:spcAft>
                <a:spcPts val="0"/>
              </a:spcAft>
              <a:buClr>
                <a:srgbClr val="888C9B"/>
              </a:buClr>
              <a:buSzPts val="1200"/>
              <a:buNone/>
              <a:defRPr sz="1200">
                <a:solidFill>
                  <a:srgbClr val="888C9B"/>
                </a:solidFill>
              </a:defRPr>
            </a:lvl9pPr>
          </a:lstStyle>
          <a:p>
            <a:endParaRPr/>
          </a:p>
        </p:txBody>
      </p:sp>
    </p:spTree>
    <p:extLst>
      <p:ext uri="{BB962C8B-B14F-4D97-AF65-F5344CB8AC3E}">
        <p14:creationId xmlns:p14="http://schemas.microsoft.com/office/powerpoint/2010/main" val="4210240172"/>
      </p:ext>
    </p:extLst>
  </p:cSld>
  <p:clrMapOvr>
    <a:masterClrMapping/>
  </p:clrMapOvr>
  <p:extLst>
    <p:ext uri="{DCECCB84-F9BA-43D5-87BE-67443E8EF086}">
      <p15:sldGuideLst xmlns:p15="http://schemas.microsoft.com/office/powerpoint/2012/main">
        <p15:guide id="1" pos="295">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351" y="273844"/>
            <a:ext cx="8513379" cy="994172"/>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357351" y="1369219"/>
            <a:ext cx="8513379" cy="306037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B759B001-A669-913B-4430-1B8A3A80C162}"/>
              </a:ext>
            </a:extLst>
          </p:cNvPr>
          <p:cNvPicPr>
            <a:picLocks noChangeAspect="1"/>
          </p:cNvPicPr>
          <p:nvPr userDrawn="1"/>
        </p:nvPicPr>
        <p:blipFill>
          <a:blip r:embed="rId7"/>
          <a:srcRect t="6310" b="6310"/>
          <a:stretch/>
        </p:blipFill>
        <p:spPr>
          <a:xfrm>
            <a:off x="0" y="4704809"/>
            <a:ext cx="9144000" cy="438692"/>
          </a:xfrm>
          <a:prstGeom prst="rect">
            <a:avLst/>
          </a:prstGeom>
        </p:spPr>
      </p:pic>
    </p:spTree>
    <p:extLst>
      <p:ext uri="{BB962C8B-B14F-4D97-AF65-F5344CB8AC3E}">
        <p14:creationId xmlns:p14="http://schemas.microsoft.com/office/powerpoint/2010/main" val="4160657856"/>
      </p:ext>
    </p:extLst>
  </p:cSld>
  <p:clrMap bg1="lt1" tx1="dk1" bg2="lt2" tx2="dk2" accent1="accent1" accent2="accent2" accent3="accent3" accent4="accent4" accent5="accent5" accent6="accent6" hlink="hlink" folHlink="folHlink"/>
  <p:sldLayoutIdLst>
    <p:sldLayoutId id="2147483715" r:id="rId1"/>
    <p:sldLayoutId id="2147483710" r:id="rId2"/>
    <p:sldLayoutId id="2147483712" r:id="rId3"/>
    <p:sldLayoutId id="2147483714" r:id="rId4"/>
    <p:sldLayoutId id="2147483709" r:id="rId5"/>
  </p:sldLayoutIdLst>
  <p:txStyles>
    <p:titleStyle>
      <a:lvl1pPr algn="l" defTabSz="685800" rtl="0" eaLnBrk="1" latinLnBrk="0" hangingPunct="1">
        <a:lnSpc>
          <a:spcPts val="3000"/>
        </a:lnSpc>
        <a:spcBef>
          <a:spcPct val="0"/>
        </a:spcBef>
        <a:buNone/>
        <a:defRPr sz="30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357351" y="273844"/>
            <a:ext cx="8513379" cy="994172"/>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357351" y="1369219"/>
            <a:ext cx="8513379" cy="306037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pic>
        <p:nvPicPr>
          <p:cNvPr id="12" name="Google Shape;12;p19"/>
          <p:cNvPicPr preferRelativeResize="0"/>
          <p:nvPr/>
        </p:nvPicPr>
        <p:blipFill rotWithShape="1">
          <a:blip r:embed="rId8">
            <a:alphaModFix/>
          </a:blip>
          <a:srcRect t="6310" b="6309"/>
          <a:stretch/>
        </p:blipFill>
        <p:spPr>
          <a:xfrm>
            <a:off x="0" y="4704809"/>
            <a:ext cx="9144000" cy="438692"/>
          </a:xfrm>
          <a:prstGeom prst="rect">
            <a:avLst/>
          </a:prstGeom>
          <a:noFill/>
          <a:ln>
            <a:noFill/>
          </a:ln>
        </p:spPr>
      </p:pic>
    </p:spTree>
    <p:extLst>
      <p:ext uri="{BB962C8B-B14F-4D97-AF65-F5344CB8AC3E}">
        <p14:creationId xmlns:p14="http://schemas.microsoft.com/office/powerpoint/2010/main" val="4163627021"/>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
        <p:cNvGrpSpPr/>
        <p:nvPr/>
      </p:nvGrpSpPr>
      <p:grpSpPr>
        <a:xfrm>
          <a:off x="0" y="0"/>
          <a:ext cx="0" cy="0"/>
          <a:chOff x="0" y="0"/>
          <a:chExt cx="0" cy="0"/>
        </a:xfrm>
      </p:grpSpPr>
      <p:pic>
        <p:nvPicPr>
          <p:cNvPr id="35" name="Google Shape;35;g39e1a674e7c_0_314"/>
          <p:cNvPicPr preferRelativeResize="0"/>
          <p:nvPr/>
        </p:nvPicPr>
        <p:blipFill rotWithShape="1">
          <a:blip r:embed="rId5">
            <a:alphaModFix/>
          </a:blip>
          <a:srcRect/>
          <a:stretch/>
        </p:blipFill>
        <p:spPr>
          <a:xfrm>
            <a:off x="524186" y="411510"/>
            <a:ext cx="8152271" cy="4266475"/>
          </a:xfrm>
          <a:prstGeom prst="rect">
            <a:avLst/>
          </a:prstGeom>
          <a:noFill/>
          <a:ln>
            <a:noFill/>
          </a:ln>
        </p:spPr>
      </p:pic>
      <p:sp>
        <p:nvSpPr>
          <p:cNvPr id="36" name="Google Shape;36;g39e1a674e7c_0_314"/>
          <p:cNvSpPr/>
          <p:nvPr/>
        </p:nvSpPr>
        <p:spPr>
          <a:xfrm>
            <a:off x="-126522" y="-182556"/>
            <a:ext cx="3240300" cy="1404300"/>
          </a:xfrm>
          <a:prstGeom prst="rect">
            <a:avLst/>
          </a:prstGeom>
          <a:solidFill>
            <a:schemeClr val="lt1"/>
          </a:solidFill>
          <a:ln>
            <a:noFill/>
          </a:ln>
          <a:effectLst>
            <a:outerShdw blurRad="114300" sx="106000" sy="106000" algn="ctr" rotWithShape="0">
              <a:schemeClr val="dk1">
                <a:alpha val="353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400" b="0" i="0" u="none" strike="noStrike" cap="none">
              <a:solidFill>
                <a:schemeClr val="lt1"/>
              </a:solidFill>
              <a:latin typeface="Calibri"/>
              <a:ea typeface="Calibri"/>
              <a:cs typeface="Calibri"/>
              <a:sym typeface="Calibri"/>
            </a:endParaRPr>
          </a:p>
        </p:txBody>
      </p:sp>
      <p:pic>
        <p:nvPicPr>
          <p:cNvPr id="37" name="Google Shape;37;g39e1a674e7c_0_314"/>
          <p:cNvPicPr preferRelativeResize="0"/>
          <p:nvPr/>
        </p:nvPicPr>
        <p:blipFill rotWithShape="1">
          <a:blip r:embed="rId6">
            <a:alphaModFix/>
          </a:blip>
          <a:srcRect/>
          <a:stretch/>
        </p:blipFill>
        <p:spPr>
          <a:xfrm>
            <a:off x="507262" y="395544"/>
            <a:ext cx="2093627" cy="449989"/>
          </a:xfrm>
          <a:prstGeom prst="rect">
            <a:avLst/>
          </a:prstGeom>
          <a:noFill/>
          <a:ln>
            <a:noFill/>
          </a:ln>
        </p:spPr>
      </p:pic>
    </p:spTree>
    <p:extLst>
      <p:ext uri="{BB962C8B-B14F-4D97-AF65-F5344CB8AC3E}">
        <p14:creationId xmlns:p14="http://schemas.microsoft.com/office/powerpoint/2010/main" val="342816410"/>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g39e1a674e7c_0_36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Google Shape;88;g39e1a674e7c_0_36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9" name="Google Shape;89;g39e1a674e7c_0_36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0" name="Google Shape;90;g39e1a674e7c_0_3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1" name="Google Shape;91;g39e1a674e7c_0_3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g39e1a674e7c_0_366"/>
          <p:cNvSpPr txBox="1"/>
          <p:nvPr/>
        </p:nvSpPr>
        <p:spPr>
          <a:xfrm>
            <a:off x="89502" y="4731990"/>
            <a:ext cx="378000" cy="273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chemeClr val="dk1"/>
                </a:solidFill>
                <a:latin typeface="Montserrat"/>
                <a:ea typeface="Montserrat"/>
                <a:cs typeface="Montserrat"/>
                <a:sym typeface="Montserrat"/>
              </a:rPr>
              <a:t>‹#›</a:t>
            </a:fld>
            <a:endParaRPr sz="1400" b="1" i="0" u="none" strike="noStrike" cap="none">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615689687"/>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g39e1a674e7c_0_33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 name="Google Shape;55;g39e1a674e7c_0_33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6" name="Google Shape;56;g39e1a674e7c_0_3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7" name="Google Shape;57;g39e1a674e7c_0_3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8" name="Google Shape;58;g39e1a674e7c_0_3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g39e1a674e7c_0_333"/>
          <p:cNvSpPr txBox="1"/>
          <p:nvPr/>
        </p:nvSpPr>
        <p:spPr>
          <a:xfrm>
            <a:off x="89502" y="4731990"/>
            <a:ext cx="378000" cy="2739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chemeClr val="dk1"/>
                </a:solidFill>
                <a:latin typeface="Montserrat"/>
                <a:ea typeface="Montserrat"/>
                <a:cs typeface="Montserrat"/>
                <a:sym typeface="Montserrat"/>
              </a:rPr>
              <a:t>‹#›</a:t>
            </a:fld>
            <a:endParaRPr sz="1400" b="1" i="0" u="none" strike="noStrike" cap="none">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3843812087"/>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jpg"/><Relationship Id="rId3" Type="http://schemas.openxmlformats.org/officeDocument/2006/relationships/image" Target="../media/image19.jpg"/><Relationship Id="rId7" Type="http://schemas.openxmlformats.org/officeDocument/2006/relationships/image" Target="../media/image23.jpg"/><Relationship Id="rId12"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21.jpg"/><Relationship Id="rId15" Type="http://schemas.openxmlformats.org/officeDocument/2006/relationships/image" Target="../media/image18.pn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g"/><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535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D5017-0C29-4182-4807-F931771BA49E}"/>
              </a:ext>
            </a:extLst>
          </p:cNvPr>
          <p:cNvSpPr>
            <a:spLocks noGrp="1"/>
          </p:cNvSpPr>
          <p:nvPr>
            <p:ph type="title"/>
          </p:nvPr>
        </p:nvSpPr>
        <p:spPr/>
        <p:txBody>
          <a:bodyPr/>
          <a:lstStyle/>
          <a:p>
            <a:pPr algn="ctr"/>
            <a:r>
              <a:rPr lang="en-GB" dirty="0"/>
              <a:t>Solutions to deliver good client outcomes</a:t>
            </a:r>
          </a:p>
        </p:txBody>
      </p:sp>
      <p:sp>
        <p:nvSpPr>
          <p:cNvPr id="3" name="Content Placeholder 2">
            <a:extLst>
              <a:ext uri="{FF2B5EF4-FFF2-40B4-BE49-F238E27FC236}">
                <a16:creationId xmlns:a16="http://schemas.microsoft.com/office/drawing/2014/main" id="{6230EC37-4225-8D36-1AE9-93E7D534DD67}"/>
              </a:ext>
            </a:extLst>
          </p:cNvPr>
          <p:cNvSpPr>
            <a:spLocks noGrp="1"/>
          </p:cNvSpPr>
          <p:nvPr>
            <p:ph idx="1"/>
          </p:nvPr>
        </p:nvSpPr>
        <p:spPr/>
        <p:txBody>
          <a:bodyPr/>
          <a:lstStyle/>
          <a:p>
            <a:r>
              <a:rPr lang="en-GB" dirty="0"/>
              <a:t>Partner with an adviser in the jurisdiction that the client resides.</a:t>
            </a:r>
          </a:p>
          <a:p>
            <a:r>
              <a:rPr lang="en-GB" dirty="0"/>
              <a:t>Join </a:t>
            </a:r>
            <a:r>
              <a:rPr lang="en-GB"/>
              <a:t>a ‘not for profit’ </a:t>
            </a:r>
            <a:r>
              <a:rPr lang="en-GB" dirty="0"/>
              <a:t>trade </a:t>
            </a:r>
            <a:r>
              <a:rPr lang="en-GB"/>
              <a:t>association like Federation </a:t>
            </a:r>
            <a:r>
              <a:rPr lang="en-GB" dirty="0"/>
              <a:t>of European Independent Advisers (FEIFA) so as to broaden your net work of professional contacts across the EU.</a:t>
            </a:r>
          </a:p>
          <a:p>
            <a:r>
              <a:rPr lang="en-GB" dirty="0"/>
              <a:t>Ensure your website contains disclaimers.</a:t>
            </a:r>
          </a:p>
        </p:txBody>
      </p:sp>
    </p:spTree>
    <p:extLst>
      <p:ext uri="{BB962C8B-B14F-4D97-AF65-F5344CB8AC3E}">
        <p14:creationId xmlns:p14="http://schemas.microsoft.com/office/powerpoint/2010/main" val="681766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A0AC-7D74-F632-0FAC-05E48E54E7B6}"/>
              </a:ext>
            </a:extLst>
          </p:cNvPr>
          <p:cNvSpPr>
            <a:spLocks noGrp="1"/>
          </p:cNvSpPr>
          <p:nvPr>
            <p:ph type="title"/>
          </p:nvPr>
        </p:nvSpPr>
        <p:spPr/>
        <p:txBody>
          <a:bodyPr/>
          <a:lstStyle/>
          <a:p>
            <a:pPr algn="ctr"/>
            <a:r>
              <a:rPr lang="en-GB" dirty="0"/>
              <a:t>Learning Outcomes</a:t>
            </a:r>
          </a:p>
        </p:txBody>
      </p:sp>
      <p:sp>
        <p:nvSpPr>
          <p:cNvPr id="3" name="Content Placeholder 2">
            <a:extLst>
              <a:ext uri="{FF2B5EF4-FFF2-40B4-BE49-F238E27FC236}">
                <a16:creationId xmlns:a16="http://schemas.microsoft.com/office/drawing/2014/main" id="{23A7D44A-7618-78BA-AE8B-641180DC1E37}"/>
              </a:ext>
            </a:extLst>
          </p:cNvPr>
          <p:cNvSpPr>
            <a:spLocks noGrp="1"/>
          </p:cNvSpPr>
          <p:nvPr>
            <p:ph idx="1"/>
          </p:nvPr>
        </p:nvSpPr>
        <p:spPr/>
        <p:txBody>
          <a:bodyPr/>
          <a:lstStyle/>
          <a:p>
            <a:r>
              <a:rPr lang="en-GB" dirty="0"/>
              <a:t>What you can &amp; can’t do.</a:t>
            </a:r>
          </a:p>
          <a:p>
            <a:r>
              <a:rPr lang="en-GB" dirty="0"/>
              <a:t>The minefield of relying on reverse solicitation.</a:t>
            </a:r>
          </a:p>
          <a:p>
            <a:r>
              <a:rPr lang="en-GB" dirty="0"/>
              <a:t>The burden of proof required.</a:t>
            </a:r>
          </a:p>
          <a:p>
            <a:r>
              <a:rPr lang="en-GB" dirty="0"/>
              <a:t>Possible solutions to being able to continue a client relationship compliantly if they move abroad.</a:t>
            </a:r>
          </a:p>
          <a:p>
            <a:r>
              <a:rPr lang="en-GB" dirty="0"/>
              <a:t>Build a good network around you.</a:t>
            </a:r>
          </a:p>
        </p:txBody>
      </p:sp>
    </p:spTree>
    <p:extLst>
      <p:ext uri="{BB962C8B-B14F-4D97-AF65-F5344CB8AC3E}">
        <p14:creationId xmlns:p14="http://schemas.microsoft.com/office/powerpoint/2010/main" val="105868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45149-F021-33C2-2394-41B94194FD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540F9-41F7-F2E6-C2E6-32036EDF8658}"/>
              </a:ext>
            </a:extLst>
          </p:cNvPr>
          <p:cNvSpPr>
            <a:spLocks noGrp="1"/>
          </p:cNvSpPr>
          <p:nvPr>
            <p:ph type="title"/>
          </p:nvPr>
        </p:nvSpPr>
        <p:spPr>
          <a:xfrm>
            <a:off x="384629" y="501800"/>
            <a:ext cx="3779157" cy="1082902"/>
          </a:xfrm>
        </p:spPr>
        <p:txBody>
          <a:bodyPr>
            <a:normAutofit fontScale="90000"/>
          </a:bodyPr>
          <a:lstStyle/>
          <a:p>
            <a:r>
              <a:rPr lang="en-GB" dirty="0"/>
              <a:t>Beyond borders: Navigating financial wellbeing across cultures</a:t>
            </a:r>
            <a:endParaRPr lang="en-US" dirty="0"/>
          </a:p>
        </p:txBody>
      </p:sp>
      <p:sp>
        <p:nvSpPr>
          <p:cNvPr id="3" name="Text Placeholder 2">
            <a:extLst>
              <a:ext uri="{FF2B5EF4-FFF2-40B4-BE49-F238E27FC236}">
                <a16:creationId xmlns:a16="http://schemas.microsoft.com/office/drawing/2014/main" id="{C3ABF9FD-BC0F-7C17-6C94-4F2439344135}"/>
              </a:ext>
            </a:extLst>
          </p:cNvPr>
          <p:cNvSpPr>
            <a:spLocks noGrp="1"/>
          </p:cNvSpPr>
          <p:nvPr>
            <p:ph type="body" idx="1"/>
          </p:nvPr>
        </p:nvSpPr>
        <p:spPr>
          <a:xfrm>
            <a:off x="6641160" y="2190504"/>
            <a:ext cx="2052637" cy="628096"/>
          </a:xfrm>
        </p:spPr>
        <p:txBody>
          <a:bodyPr>
            <a:normAutofit fontScale="77500" lnSpcReduction="20000"/>
          </a:bodyPr>
          <a:lstStyle/>
          <a:p>
            <a:r>
              <a:rPr lang="en-US" dirty="0"/>
              <a:t>Emanuele Carluccio</a:t>
            </a:r>
          </a:p>
          <a:p>
            <a:r>
              <a:rPr lang="en-US" sz="1800" i="1" dirty="0"/>
              <a:t>EFPA</a:t>
            </a:r>
          </a:p>
        </p:txBody>
      </p:sp>
      <p:pic>
        <p:nvPicPr>
          <p:cNvPr id="7" name="Picture 6">
            <a:extLst>
              <a:ext uri="{FF2B5EF4-FFF2-40B4-BE49-F238E27FC236}">
                <a16:creationId xmlns:a16="http://schemas.microsoft.com/office/drawing/2014/main" id="{B5589A8B-8BF1-4FB5-3293-A9D8009E9826}"/>
              </a:ext>
            </a:extLst>
          </p:cNvPr>
          <p:cNvPicPr>
            <a:picLocks noChangeAspect="1"/>
          </p:cNvPicPr>
          <p:nvPr/>
        </p:nvPicPr>
        <p:blipFill>
          <a:blip r:embed="rId2"/>
          <a:stretch>
            <a:fillRect/>
          </a:stretch>
        </p:blipFill>
        <p:spPr>
          <a:xfrm>
            <a:off x="6698311" y="203183"/>
            <a:ext cx="1938337" cy="1938337"/>
          </a:xfrm>
          <a:prstGeom prst="rect">
            <a:avLst/>
          </a:prstGeom>
          <a:ln>
            <a:noFill/>
          </a:ln>
          <a:effectLst>
            <a:outerShdw blurRad="190500" algn="tl" rotWithShape="0">
              <a:srgbClr val="000000">
                <a:alpha val="70000"/>
              </a:srgbClr>
            </a:outerShdw>
          </a:effectLst>
        </p:spPr>
      </p:pic>
      <p:pic>
        <p:nvPicPr>
          <p:cNvPr id="4" name="Picture 3" descr="A person in a suit and tie&#10;&#10;AI-generated content may be incorrect.">
            <a:extLst>
              <a:ext uri="{FF2B5EF4-FFF2-40B4-BE49-F238E27FC236}">
                <a16:creationId xmlns:a16="http://schemas.microsoft.com/office/drawing/2014/main" id="{49BCE78D-1867-ECC1-A621-4DF034B560AF}"/>
              </a:ext>
            </a:extLst>
          </p:cNvPr>
          <p:cNvPicPr>
            <a:picLocks noChangeAspect="1"/>
          </p:cNvPicPr>
          <p:nvPr/>
        </p:nvPicPr>
        <p:blipFill>
          <a:blip r:embed="rId3"/>
          <a:stretch>
            <a:fillRect/>
          </a:stretch>
        </p:blipFill>
        <p:spPr>
          <a:xfrm>
            <a:off x="4286443" y="203183"/>
            <a:ext cx="1870982" cy="1870982"/>
          </a:xfrm>
          <a:prstGeom prst="rect">
            <a:avLst/>
          </a:prstGeom>
          <a:ln>
            <a:noFill/>
          </a:ln>
          <a:effectLst>
            <a:outerShdw blurRad="190500" algn="tl" rotWithShape="0">
              <a:srgbClr val="000000">
                <a:alpha val="70000"/>
              </a:srgbClr>
            </a:outerShdw>
          </a:effectLst>
        </p:spPr>
      </p:pic>
      <p:sp>
        <p:nvSpPr>
          <p:cNvPr id="5" name="Text Placeholder 2">
            <a:extLst>
              <a:ext uri="{FF2B5EF4-FFF2-40B4-BE49-F238E27FC236}">
                <a16:creationId xmlns:a16="http://schemas.microsoft.com/office/drawing/2014/main" id="{6A111133-1E3C-149A-2117-2E496CC27B08}"/>
              </a:ext>
            </a:extLst>
          </p:cNvPr>
          <p:cNvSpPr txBox="1">
            <a:spLocks/>
          </p:cNvSpPr>
          <p:nvPr/>
        </p:nvSpPr>
        <p:spPr>
          <a:xfrm>
            <a:off x="4229293" y="2166012"/>
            <a:ext cx="2411867" cy="666875"/>
          </a:xfrm>
          <a:prstGeom prst="rect">
            <a:avLst/>
          </a:prstGeom>
        </p:spPr>
        <p:txBody>
          <a:bodyPr vert="horz" lIns="91440" tIns="45720" rIns="91440" bIns="45720" rtlCol="0">
            <a:noAutofit/>
          </a:bodyPr>
          <a:lstStyle>
            <a:lvl1pPr marL="0" indent="0" algn="l" defTabSz="685800" rtl="0" eaLnBrk="1" latinLnBrk="0" hangingPunct="1">
              <a:lnSpc>
                <a:spcPts val="1600"/>
              </a:lnSpc>
              <a:spcBef>
                <a:spcPts val="750"/>
              </a:spcBef>
              <a:buFont typeface="Arial" panose="020B0604020202020204" pitchFamily="34" charset="0"/>
              <a:buNone/>
              <a:defRPr sz="2000" kern="1200">
                <a:solidFill>
                  <a:srgbClr val="FFFFFF"/>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t>Dean Mullaly</a:t>
            </a:r>
          </a:p>
          <a:p>
            <a:r>
              <a:rPr lang="en-US" sz="1200" i="1" dirty="0"/>
              <a:t>Mark Dean Wealth Management</a:t>
            </a:r>
          </a:p>
        </p:txBody>
      </p:sp>
    </p:spTree>
    <p:extLst>
      <p:ext uri="{BB962C8B-B14F-4D97-AF65-F5344CB8AC3E}">
        <p14:creationId xmlns:p14="http://schemas.microsoft.com/office/powerpoint/2010/main" val="2846553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
          <p:cNvSpPr txBox="1">
            <a:spLocks noGrp="1"/>
          </p:cNvSpPr>
          <p:nvPr>
            <p:ph type="title"/>
          </p:nvPr>
        </p:nvSpPr>
        <p:spPr>
          <a:xfrm>
            <a:off x="384629" y="597755"/>
            <a:ext cx="5101771" cy="1707638"/>
          </a:xfrm>
          <a:prstGeom prst="rect">
            <a:avLst/>
          </a:prstGeom>
          <a:noFill/>
          <a:ln>
            <a:noFill/>
          </a:ln>
        </p:spPr>
        <p:txBody>
          <a:bodyPr spcFirstLastPara="1" wrap="square" lIns="91425" tIns="45700" rIns="91425" bIns="45700" anchor="b" anchorCtr="0">
            <a:normAutofit/>
          </a:bodyPr>
          <a:lstStyle/>
          <a:p>
            <a:pPr marL="0" lvl="0" indent="0" algn="l" rtl="0">
              <a:lnSpc>
                <a:spcPct val="83333"/>
              </a:lnSpc>
              <a:spcBef>
                <a:spcPts val="0"/>
              </a:spcBef>
              <a:spcAft>
                <a:spcPts val="0"/>
              </a:spcAft>
              <a:buClr>
                <a:srgbClr val="FFFFFF"/>
              </a:buClr>
              <a:buSzPts val="3600"/>
              <a:buFont typeface="Arial"/>
              <a:buNone/>
            </a:pPr>
            <a:r>
              <a:rPr lang="en-US"/>
              <a:t>Financial Health of Europeans</a:t>
            </a:r>
            <a:endParaRPr/>
          </a:p>
        </p:txBody>
      </p:sp>
      <p:sp>
        <p:nvSpPr>
          <p:cNvPr id="133" name="Google Shape;133;p2"/>
          <p:cNvSpPr txBox="1">
            <a:spLocks noGrp="1"/>
          </p:cNvSpPr>
          <p:nvPr>
            <p:ph type="body" idx="1"/>
          </p:nvPr>
        </p:nvSpPr>
        <p:spPr>
          <a:xfrm>
            <a:off x="384629" y="2570169"/>
            <a:ext cx="5241471" cy="154463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80000"/>
              </a:lnSpc>
              <a:spcBef>
                <a:spcPts val="0"/>
              </a:spcBef>
              <a:spcAft>
                <a:spcPts val="0"/>
              </a:spcAft>
              <a:buClr>
                <a:srgbClr val="FFFFFF"/>
              </a:buClr>
              <a:buSzPct val="100000"/>
              <a:buNone/>
            </a:pPr>
            <a:r>
              <a:rPr lang="en-US"/>
              <a:t>Quantitative Research Report</a:t>
            </a:r>
            <a:endParaRPr/>
          </a:p>
          <a:p>
            <a:pPr marL="0" lvl="0" indent="0" algn="l" rtl="0">
              <a:lnSpc>
                <a:spcPct val="80000"/>
              </a:lnSpc>
              <a:spcBef>
                <a:spcPts val="750"/>
              </a:spcBef>
              <a:spcAft>
                <a:spcPts val="0"/>
              </a:spcAft>
              <a:buClr>
                <a:srgbClr val="FFFFFF"/>
              </a:buClr>
              <a:buSzPct val="100000"/>
              <a:buNone/>
            </a:pPr>
            <a:r>
              <a:rPr lang="en-US"/>
              <a:t>Based on EFPA’s 2025 study amongst 14300 European citizens</a:t>
            </a:r>
            <a:endParaRPr/>
          </a:p>
          <a:p>
            <a:pPr marL="0" lvl="0" indent="0" algn="l" rtl="0">
              <a:lnSpc>
                <a:spcPct val="80000"/>
              </a:lnSpc>
              <a:spcBef>
                <a:spcPts val="750"/>
              </a:spcBef>
              <a:spcAft>
                <a:spcPts val="0"/>
              </a:spcAft>
              <a:buClr>
                <a:srgbClr val="FFFFFF"/>
              </a:buClr>
              <a:buSzPct val="100000"/>
              <a:buNone/>
            </a:pPr>
            <a:endParaRPr/>
          </a:p>
          <a:p>
            <a:pPr marL="0" lvl="0" indent="0" algn="l" rtl="0">
              <a:lnSpc>
                <a:spcPct val="55172"/>
              </a:lnSpc>
              <a:spcBef>
                <a:spcPts val="750"/>
              </a:spcBef>
              <a:spcAft>
                <a:spcPts val="0"/>
              </a:spcAft>
              <a:buClr>
                <a:srgbClr val="FFFFFF"/>
              </a:buClr>
              <a:buSzPct val="100000"/>
              <a:buNone/>
            </a:pPr>
            <a:r>
              <a:rPr lang="en-US" sz="2900" b="1"/>
              <a:t>Emanuele Carluccio </a:t>
            </a:r>
            <a:endParaRPr/>
          </a:p>
          <a:p>
            <a:pPr marL="0" lvl="0" indent="0" algn="l" rtl="0">
              <a:lnSpc>
                <a:spcPct val="80000"/>
              </a:lnSpc>
              <a:spcBef>
                <a:spcPts val="750"/>
              </a:spcBef>
              <a:spcAft>
                <a:spcPts val="0"/>
              </a:spcAft>
              <a:buClr>
                <a:srgbClr val="FFFFFF"/>
              </a:buClr>
              <a:buSzPct val="100000"/>
              <a:buNone/>
            </a:pPr>
            <a:r>
              <a:rPr lang="en-US"/>
              <a:t>Chair, European Financial Planning Association</a:t>
            </a:r>
            <a:endParaRPr/>
          </a:p>
          <a:p>
            <a:pPr marL="0" lvl="0" indent="0" algn="l" rtl="0">
              <a:lnSpc>
                <a:spcPct val="80000"/>
              </a:lnSpc>
              <a:spcBef>
                <a:spcPts val="750"/>
              </a:spcBef>
              <a:spcAft>
                <a:spcPts val="0"/>
              </a:spcAft>
              <a:buClr>
                <a:srgbClr val="FFFFFF"/>
              </a:buClr>
              <a:buSzPct val="1000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39e1a674e7c_0_215"/>
          <p:cNvSpPr txBox="1">
            <a:spLocks noGrp="1"/>
          </p:cNvSpPr>
          <p:nvPr>
            <p:ph type="title"/>
          </p:nvPr>
        </p:nvSpPr>
        <p:spPr>
          <a:xfrm>
            <a:off x="1053529" y="1500740"/>
            <a:ext cx="6804600" cy="25491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lt1"/>
              </a:buClr>
              <a:buSzPts val="2400"/>
              <a:buFont typeface="Montserrat"/>
              <a:buNone/>
            </a:pPr>
            <a:r>
              <a:rPr lang="en-US" sz="2300"/>
              <a:t>Improving the competences of financial </a:t>
            </a:r>
            <a:br>
              <a:rPr lang="en-US" sz="2300"/>
            </a:br>
            <a:r>
              <a:rPr lang="en-US" sz="2300"/>
              <a:t>advisors and planners in </a:t>
            </a:r>
            <a:r>
              <a:rPr lang="en-US" sz="2300" i="1">
                <a:solidFill>
                  <a:srgbClr val="FFE919"/>
                </a:solidFill>
              </a:rPr>
              <a:t>benefit</a:t>
            </a:r>
            <a:r>
              <a:rPr lang="en-US" sz="2300">
                <a:solidFill>
                  <a:srgbClr val="FFE919"/>
                </a:solidFill>
              </a:rPr>
              <a:t> </a:t>
            </a:r>
            <a:r>
              <a:rPr lang="en-US" sz="2300"/>
              <a:t>of the </a:t>
            </a:r>
            <a:r>
              <a:rPr lang="en-US" sz="2300">
                <a:solidFill>
                  <a:srgbClr val="FFE919"/>
                </a:solidFill>
              </a:rPr>
              <a:t>customer</a:t>
            </a:r>
            <a:r>
              <a:rPr lang="en-US" sz="2300"/>
              <a:t>, the </a:t>
            </a:r>
            <a:r>
              <a:rPr lang="en-US" sz="2300">
                <a:solidFill>
                  <a:srgbClr val="FFE919"/>
                </a:solidFill>
              </a:rPr>
              <a:t>professional</a:t>
            </a:r>
            <a:r>
              <a:rPr lang="en-US" sz="2300"/>
              <a:t> itself, the </a:t>
            </a:r>
            <a:r>
              <a:rPr lang="en-US" sz="2300">
                <a:solidFill>
                  <a:srgbClr val="FFE919"/>
                </a:solidFill>
              </a:rPr>
              <a:t>financial institution </a:t>
            </a:r>
            <a:r>
              <a:rPr lang="en-US" sz="2300"/>
              <a:t>they work for, the industry</a:t>
            </a:r>
            <a:endParaRPr sz="2300"/>
          </a:p>
          <a:p>
            <a:pPr marL="0" lvl="0" indent="0" algn="l" rtl="0">
              <a:lnSpc>
                <a:spcPct val="90000"/>
              </a:lnSpc>
              <a:spcBef>
                <a:spcPts val="0"/>
              </a:spcBef>
              <a:spcAft>
                <a:spcPts val="0"/>
              </a:spcAft>
              <a:buClr>
                <a:schemeClr val="lt1"/>
              </a:buClr>
              <a:buSzPts val="2400"/>
              <a:buFont typeface="Montserrat"/>
              <a:buNone/>
            </a:pPr>
            <a:endParaRPr sz="2300"/>
          </a:p>
          <a:p>
            <a:pPr marL="0" lvl="0" indent="0" algn="l" rtl="0">
              <a:lnSpc>
                <a:spcPct val="90000"/>
              </a:lnSpc>
              <a:spcBef>
                <a:spcPts val="0"/>
              </a:spcBef>
              <a:spcAft>
                <a:spcPts val="0"/>
              </a:spcAft>
              <a:buClr>
                <a:schemeClr val="lt1"/>
              </a:buClr>
              <a:buSzPts val="3300"/>
              <a:buFont typeface="Montserrat"/>
              <a:buNone/>
            </a:pPr>
            <a:r>
              <a:rPr lang="en-US" sz="2300"/>
              <a:t>25 yrs experience establishing </a:t>
            </a:r>
            <a:endParaRPr sz="2300"/>
          </a:p>
          <a:p>
            <a:pPr marL="0" lvl="0" indent="0" algn="l" rtl="0">
              <a:lnSpc>
                <a:spcPct val="90000"/>
              </a:lnSpc>
              <a:spcBef>
                <a:spcPts val="0"/>
              </a:spcBef>
              <a:spcAft>
                <a:spcPts val="0"/>
              </a:spcAft>
              <a:buClr>
                <a:schemeClr val="lt1"/>
              </a:buClr>
              <a:buSzPts val="3300"/>
              <a:buFont typeface="Montserrat"/>
              <a:buNone/>
            </a:pPr>
            <a:r>
              <a:rPr lang="en-US" sz="2300"/>
              <a:t>common European certification standards</a:t>
            </a:r>
            <a:endParaRPr sz="2300"/>
          </a:p>
        </p:txBody>
      </p:sp>
      <p:sp>
        <p:nvSpPr>
          <p:cNvPr id="140" name="Google Shape;140;g39e1a674e7c_0_215"/>
          <p:cNvSpPr txBox="1"/>
          <p:nvPr/>
        </p:nvSpPr>
        <p:spPr>
          <a:xfrm>
            <a:off x="4968475" y="404550"/>
            <a:ext cx="3704700" cy="1071300"/>
          </a:xfrm>
          <a:prstGeom prst="rect">
            <a:avLst/>
          </a:prstGeom>
          <a:noFill/>
          <a:ln>
            <a:noFill/>
          </a:ln>
          <a:effectLst>
            <a:outerShdw blurRad="42863" dist="14288" dir="3540000" algn="bl" rotWithShape="0">
              <a:srgbClr val="000000">
                <a:alpha val="49410"/>
              </a:srgbClr>
            </a:outerShdw>
          </a:effectLst>
        </p:spPr>
        <p:txBody>
          <a:bodyPr spcFirstLastPara="1" wrap="square" lIns="91425" tIns="91425" rIns="91425" bIns="91425" anchor="t" anchorCtr="0">
            <a:spAutoFit/>
          </a:bodyPr>
          <a:lstStyle/>
          <a:p>
            <a:pPr marL="0" marR="0" lvl="0" indent="0" algn="r" defTabSz="914400" rtl="0" eaLnBrk="1" fontAlgn="auto" latinLnBrk="0" hangingPunct="1">
              <a:lnSpc>
                <a:spcPct val="90000"/>
              </a:lnSpc>
              <a:spcBef>
                <a:spcPts val="0"/>
              </a:spcBef>
              <a:spcAft>
                <a:spcPts val="0"/>
              </a:spcAft>
              <a:buClr>
                <a:srgbClr val="000000"/>
              </a:buClr>
              <a:buSzPts val="2700"/>
              <a:buFont typeface="Arial"/>
              <a:buNone/>
              <a:tabLst/>
              <a:defRPr/>
            </a:pPr>
            <a:r>
              <a:rPr kumimoji="0" lang="en-US" sz="2700" b="1" i="0" u="none" strike="noStrike" kern="0" cap="none" spc="0" normalizeH="0" baseline="0" noProof="0">
                <a:ln>
                  <a:noFill/>
                </a:ln>
                <a:solidFill>
                  <a:srgbClr val="FFE919"/>
                </a:solidFill>
                <a:effectLst/>
                <a:uLnTx/>
                <a:uFillTx/>
                <a:latin typeface="Montserrat"/>
                <a:ea typeface="Montserrat"/>
                <a:cs typeface="Montserrat"/>
                <a:sym typeface="Montserrat"/>
              </a:rPr>
              <a:t>25°</a:t>
            </a:r>
            <a:r>
              <a:rPr kumimoji="0" lang="en-US" sz="3700" b="1" i="0" u="none" strike="noStrike" kern="0" cap="none" spc="0" normalizeH="0" baseline="0" noProof="0">
                <a:ln>
                  <a:noFill/>
                </a:ln>
                <a:solidFill>
                  <a:srgbClr val="FFFFFF"/>
                </a:solidFill>
                <a:effectLst/>
                <a:uLnTx/>
                <a:uFillTx/>
                <a:latin typeface="Montserrat"/>
                <a:ea typeface="Montserrat"/>
                <a:cs typeface="Montserrat"/>
                <a:sym typeface="Montserrat"/>
              </a:rPr>
              <a:t> </a:t>
            </a:r>
            <a:r>
              <a:rPr kumimoji="0" lang="en-US" sz="2700" b="1" i="0" u="none" strike="noStrike" kern="0" cap="none" spc="0" normalizeH="0" baseline="0" noProof="0">
                <a:ln>
                  <a:noFill/>
                </a:ln>
                <a:solidFill>
                  <a:srgbClr val="FFE919"/>
                </a:solidFill>
                <a:effectLst/>
                <a:uLnTx/>
                <a:uFillTx/>
                <a:latin typeface="Montserrat"/>
                <a:ea typeface="Montserrat"/>
                <a:cs typeface="Montserrat"/>
                <a:sym typeface="Montserrat"/>
              </a:rPr>
              <a:t>Anniversary</a:t>
            </a:r>
            <a:endParaRPr kumimoji="0" sz="2700" b="1" i="0" u="none" strike="noStrike" kern="0" cap="none" spc="0" normalizeH="0" baseline="0" noProof="0">
              <a:ln>
                <a:noFill/>
              </a:ln>
              <a:solidFill>
                <a:srgbClr val="FFE919"/>
              </a:solidFill>
              <a:effectLst/>
              <a:uLnTx/>
              <a:uFillTx/>
              <a:latin typeface="Montserrat"/>
              <a:ea typeface="Montserrat"/>
              <a:cs typeface="Montserrat"/>
              <a:sym typeface="Montserrat"/>
            </a:endParaRPr>
          </a:p>
          <a:p>
            <a:pPr marL="0" marR="0" lvl="0" indent="0" algn="r" defTabSz="914400" rtl="0" eaLnBrk="1" fontAlgn="auto" latinLnBrk="0" hangingPunct="1">
              <a:lnSpc>
                <a:spcPct val="90000"/>
              </a:lnSpc>
              <a:spcBef>
                <a:spcPts val="0"/>
              </a:spcBef>
              <a:spcAft>
                <a:spcPts val="0"/>
              </a:spcAft>
              <a:buClr>
                <a:srgbClr val="000000"/>
              </a:buClr>
              <a:buSzPts val="2700"/>
              <a:buFont typeface="Arial"/>
              <a:buNone/>
              <a:tabLst/>
              <a:defRPr/>
            </a:pPr>
            <a:r>
              <a:rPr kumimoji="0" lang="en-US" sz="2700" b="1" i="0" u="none" strike="noStrike" kern="0" cap="none" spc="0" normalizeH="0" baseline="0" noProof="0">
                <a:ln>
                  <a:noFill/>
                </a:ln>
                <a:solidFill>
                  <a:srgbClr val="FFE919"/>
                </a:solidFill>
                <a:effectLst/>
                <a:uLnTx/>
                <a:uFillTx/>
                <a:latin typeface="Montserrat"/>
                <a:ea typeface="Montserrat"/>
                <a:cs typeface="Montserrat"/>
                <a:sym typeface="Montserrat"/>
              </a:rPr>
              <a:t>in 2025</a:t>
            </a:r>
            <a:endParaRPr kumimoji="0" sz="2700" b="1" i="0" u="none" strike="noStrike" kern="0" cap="none" spc="0" normalizeH="0" baseline="0" noProof="0">
              <a:ln>
                <a:noFill/>
              </a:ln>
              <a:solidFill>
                <a:srgbClr val="FFE919"/>
              </a:solidFill>
              <a:effectLst/>
              <a:uLnTx/>
              <a:uFillTx/>
              <a:latin typeface="Montserrat"/>
              <a:ea typeface="Montserrat"/>
              <a:cs typeface="Montserrat"/>
              <a:sym typeface="Montserrat"/>
            </a:endParaRPr>
          </a:p>
        </p:txBody>
      </p:sp>
      <p:pic>
        <p:nvPicPr>
          <p:cNvPr id="3" name="Imagen 2">
            <a:extLst>
              <a:ext uri="{FF2B5EF4-FFF2-40B4-BE49-F238E27FC236}">
                <a16:creationId xmlns:a16="http://schemas.microsoft.com/office/drawing/2014/main" id="{4481DCF9-30A7-49AD-F33B-C2597BA57FF0}"/>
              </a:ext>
            </a:extLst>
          </p:cNvPr>
          <p:cNvPicPr>
            <a:picLocks noChangeAspect="1"/>
          </p:cNvPicPr>
          <p:nvPr/>
        </p:nvPicPr>
        <p:blipFill>
          <a:blip r:embed="rId3"/>
          <a:stretch>
            <a:fillRect/>
          </a:stretch>
        </p:blipFill>
        <p:spPr>
          <a:xfrm>
            <a:off x="0" y="4691282"/>
            <a:ext cx="9144000" cy="45221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39e1a674e7c_0_228" descr="A picture containing drawing&#10;&#10;Description automatically generated"/>
          <p:cNvPicPr preferRelativeResize="0"/>
          <p:nvPr/>
        </p:nvPicPr>
        <p:blipFill rotWithShape="1">
          <a:blip r:embed="rId3">
            <a:alphaModFix/>
          </a:blip>
          <a:srcRect/>
          <a:stretch/>
        </p:blipFill>
        <p:spPr>
          <a:xfrm>
            <a:off x="575079" y="1150575"/>
            <a:ext cx="1128513" cy="513001"/>
          </a:xfrm>
          <a:prstGeom prst="rect">
            <a:avLst/>
          </a:prstGeom>
          <a:noFill/>
          <a:ln>
            <a:noFill/>
          </a:ln>
        </p:spPr>
      </p:pic>
      <p:pic>
        <p:nvPicPr>
          <p:cNvPr id="147" name="Google Shape;147;g39e1a674e7c_0_228" descr="A picture containing drawing&#10;&#10;Description automatically generated"/>
          <p:cNvPicPr preferRelativeResize="0"/>
          <p:nvPr/>
        </p:nvPicPr>
        <p:blipFill rotWithShape="1">
          <a:blip r:embed="rId4">
            <a:alphaModFix/>
          </a:blip>
          <a:srcRect/>
          <a:stretch/>
        </p:blipFill>
        <p:spPr>
          <a:xfrm>
            <a:off x="635175" y="1749076"/>
            <a:ext cx="1128513" cy="513001"/>
          </a:xfrm>
          <a:prstGeom prst="rect">
            <a:avLst/>
          </a:prstGeom>
          <a:noFill/>
          <a:ln>
            <a:noFill/>
          </a:ln>
        </p:spPr>
      </p:pic>
      <p:pic>
        <p:nvPicPr>
          <p:cNvPr id="148" name="Google Shape;148;g39e1a674e7c_0_228" descr="A picture containing drawing&#10;&#10;Description automatically generated"/>
          <p:cNvPicPr preferRelativeResize="0"/>
          <p:nvPr/>
        </p:nvPicPr>
        <p:blipFill rotWithShape="1">
          <a:blip r:embed="rId5">
            <a:alphaModFix/>
          </a:blip>
          <a:srcRect/>
          <a:stretch/>
        </p:blipFill>
        <p:spPr>
          <a:xfrm>
            <a:off x="635175" y="2320005"/>
            <a:ext cx="1128513" cy="513001"/>
          </a:xfrm>
          <a:prstGeom prst="rect">
            <a:avLst/>
          </a:prstGeom>
          <a:noFill/>
          <a:ln>
            <a:noFill/>
          </a:ln>
        </p:spPr>
      </p:pic>
      <p:pic>
        <p:nvPicPr>
          <p:cNvPr id="149" name="Google Shape;149;g39e1a674e7c_0_228" descr="A picture containing drawing&#10;&#10;Description automatically generated"/>
          <p:cNvPicPr preferRelativeResize="0"/>
          <p:nvPr/>
        </p:nvPicPr>
        <p:blipFill rotWithShape="1">
          <a:blip r:embed="rId6">
            <a:alphaModFix/>
          </a:blip>
          <a:srcRect/>
          <a:stretch/>
        </p:blipFill>
        <p:spPr>
          <a:xfrm>
            <a:off x="584373" y="2890924"/>
            <a:ext cx="1128513" cy="513001"/>
          </a:xfrm>
          <a:prstGeom prst="rect">
            <a:avLst/>
          </a:prstGeom>
          <a:noFill/>
          <a:ln>
            <a:noFill/>
          </a:ln>
        </p:spPr>
      </p:pic>
      <p:pic>
        <p:nvPicPr>
          <p:cNvPr id="150" name="Google Shape;150;g39e1a674e7c_0_228" descr="A picture containing drawing&#10;&#10;Description automatically generated"/>
          <p:cNvPicPr preferRelativeResize="0"/>
          <p:nvPr/>
        </p:nvPicPr>
        <p:blipFill rotWithShape="1">
          <a:blip r:embed="rId7">
            <a:alphaModFix/>
          </a:blip>
          <a:srcRect/>
          <a:stretch/>
        </p:blipFill>
        <p:spPr>
          <a:xfrm>
            <a:off x="575073" y="3947294"/>
            <a:ext cx="1128513" cy="513001"/>
          </a:xfrm>
          <a:prstGeom prst="rect">
            <a:avLst/>
          </a:prstGeom>
          <a:noFill/>
          <a:ln>
            <a:noFill/>
          </a:ln>
        </p:spPr>
      </p:pic>
      <p:pic>
        <p:nvPicPr>
          <p:cNvPr id="151" name="Google Shape;151;g39e1a674e7c_0_228" descr="A picture containing drawing&#10;&#10;Description automatically generated"/>
          <p:cNvPicPr preferRelativeResize="0"/>
          <p:nvPr/>
        </p:nvPicPr>
        <p:blipFill rotWithShape="1">
          <a:blip r:embed="rId8">
            <a:alphaModFix/>
          </a:blip>
          <a:srcRect/>
          <a:stretch/>
        </p:blipFill>
        <p:spPr>
          <a:xfrm>
            <a:off x="575073" y="3434290"/>
            <a:ext cx="1128513" cy="513001"/>
          </a:xfrm>
          <a:prstGeom prst="rect">
            <a:avLst/>
          </a:prstGeom>
          <a:noFill/>
          <a:ln>
            <a:noFill/>
          </a:ln>
        </p:spPr>
      </p:pic>
      <p:pic>
        <p:nvPicPr>
          <p:cNvPr id="152" name="Google Shape;152;g39e1a674e7c_0_228" descr="A picture containing drawing&#10;&#10;Description automatically generated"/>
          <p:cNvPicPr preferRelativeResize="0"/>
          <p:nvPr/>
        </p:nvPicPr>
        <p:blipFill rotWithShape="1">
          <a:blip r:embed="rId9">
            <a:alphaModFix/>
          </a:blip>
          <a:srcRect/>
          <a:stretch/>
        </p:blipFill>
        <p:spPr>
          <a:xfrm>
            <a:off x="1679529" y="1150575"/>
            <a:ext cx="1128513" cy="513001"/>
          </a:xfrm>
          <a:prstGeom prst="rect">
            <a:avLst/>
          </a:prstGeom>
          <a:noFill/>
          <a:ln>
            <a:noFill/>
          </a:ln>
        </p:spPr>
      </p:pic>
      <p:pic>
        <p:nvPicPr>
          <p:cNvPr id="153" name="Google Shape;153;g39e1a674e7c_0_228" descr="A picture containing drawing&#10;&#10;Description automatically generated"/>
          <p:cNvPicPr preferRelativeResize="0"/>
          <p:nvPr/>
        </p:nvPicPr>
        <p:blipFill rotWithShape="1">
          <a:blip r:embed="rId10">
            <a:alphaModFix/>
          </a:blip>
          <a:srcRect/>
          <a:stretch/>
        </p:blipFill>
        <p:spPr>
          <a:xfrm>
            <a:off x="1679529" y="2320005"/>
            <a:ext cx="1128519" cy="513001"/>
          </a:xfrm>
          <a:prstGeom prst="rect">
            <a:avLst/>
          </a:prstGeom>
          <a:noFill/>
          <a:ln>
            <a:noFill/>
          </a:ln>
        </p:spPr>
      </p:pic>
      <p:pic>
        <p:nvPicPr>
          <p:cNvPr id="154" name="Google Shape;154;g39e1a674e7c_0_228" descr="A picture containing drawing&#10;&#10;Description automatically generated"/>
          <p:cNvPicPr preferRelativeResize="0"/>
          <p:nvPr/>
        </p:nvPicPr>
        <p:blipFill rotWithShape="1">
          <a:blip r:embed="rId11">
            <a:alphaModFix/>
          </a:blip>
          <a:srcRect/>
          <a:stretch/>
        </p:blipFill>
        <p:spPr>
          <a:xfrm>
            <a:off x="1679529" y="2890924"/>
            <a:ext cx="1128513" cy="513001"/>
          </a:xfrm>
          <a:prstGeom prst="rect">
            <a:avLst/>
          </a:prstGeom>
          <a:noFill/>
          <a:ln>
            <a:noFill/>
          </a:ln>
        </p:spPr>
      </p:pic>
      <p:pic>
        <p:nvPicPr>
          <p:cNvPr id="155" name="Google Shape;155;g39e1a674e7c_0_228"/>
          <p:cNvPicPr preferRelativeResize="0"/>
          <p:nvPr/>
        </p:nvPicPr>
        <p:blipFill rotWithShape="1">
          <a:blip r:embed="rId12">
            <a:alphaModFix/>
          </a:blip>
          <a:srcRect/>
          <a:stretch/>
        </p:blipFill>
        <p:spPr>
          <a:xfrm>
            <a:off x="1763681" y="3374400"/>
            <a:ext cx="1196794" cy="544033"/>
          </a:xfrm>
          <a:prstGeom prst="rect">
            <a:avLst/>
          </a:prstGeom>
          <a:noFill/>
          <a:ln>
            <a:noFill/>
          </a:ln>
        </p:spPr>
      </p:pic>
      <p:pic>
        <p:nvPicPr>
          <p:cNvPr id="156" name="Google Shape;156;g39e1a674e7c_0_228"/>
          <p:cNvPicPr preferRelativeResize="0"/>
          <p:nvPr/>
        </p:nvPicPr>
        <p:blipFill rotWithShape="1">
          <a:blip r:embed="rId13">
            <a:alphaModFix/>
          </a:blip>
          <a:srcRect/>
          <a:stretch/>
        </p:blipFill>
        <p:spPr>
          <a:xfrm>
            <a:off x="1679479" y="1733569"/>
            <a:ext cx="1128603" cy="544027"/>
          </a:xfrm>
          <a:prstGeom prst="rect">
            <a:avLst/>
          </a:prstGeom>
          <a:noFill/>
          <a:ln>
            <a:noFill/>
          </a:ln>
        </p:spPr>
      </p:pic>
      <p:pic>
        <p:nvPicPr>
          <p:cNvPr id="157" name="Google Shape;157;g39e1a674e7c_0_228"/>
          <p:cNvPicPr preferRelativeResize="0"/>
          <p:nvPr/>
        </p:nvPicPr>
        <p:blipFill rotWithShape="1">
          <a:blip r:embed="rId14">
            <a:alphaModFix/>
          </a:blip>
          <a:srcRect/>
          <a:stretch/>
        </p:blipFill>
        <p:spPr>
          <a:xfrm>
            <a:off x="3074775" y="0"/>
            <a:ext cx="6069222" cy="5143501"/>
          </a:xfrm>
          <a:prstGeom prst="rect">
            <a:avLst/>
          </a:prstGeom>
          <a:noFill/>
          <a:ln>
            <a:noFill/>
          </a:ln>
        </p:spPr>
      </p:pic>
      <p:sp>
        <p:nvSpPr>
          <p:cNvPr id="158" name="Google Shape;158;g39e1a674e7c_0_228"/>
          <p:cNvSpPr txBox="1">
            <a:spLocks noGrp="1"/>
          </p:cNvSpPr>
          <p:nvPr>
            <p:ph type="title" idx="4294967295"/>
          </p:nvPr>
        </p:nvSpPr>
        <p:spPr>
          <a:xfrm>
            <a:off x="670825" y="667240"/>
            <a:ext cx="7367100" cy="3540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800"/>
              <a:buFont typeface="Arial"/>
              <a:buNone/>
            </a:pPr>
            <a:r>
              <a:rPr lang="en-US" sz="2300" b="1">
                <a:solidFill>
                  <a:srgbClr val="002060"/>
                </a:solidFill>
                <a:latin typeface="Montserrat"/>
                <a:ea typeface="Montserrat"/>
                <a:cs typeface="Montserrat"/>
                <a:sym typeface="Montserrat"/>
              </a:rPr>
              <a:t>EFPA Map</a:t>
            </a:r>
            <a:endParaRPr sz="2300" b="1">
              <a:solidFill>
                <a:srgbClr val="002060"/>
              </a:solidFill>
              <a:latin typeface="Montserrat"/>
              <a:ea typeface="Montserrat"/>
              <a:cs typeface="Montserrat"/>
              <a:sym typeface="Montserrat"/>
            </a:endParaRPr>
          </a:p>
        </p:txBody>
      </p:sp>
      <p:pic>
        <p:nvPicPr>
          <p:cNvPr id="3" name="Imagen 2">
            <a:extLst>
              <a:ext uri="{FF2B5EF4-FFF2-40B4-BE49-F238E27FC236}">
                <a16:creationId xmlns:a16="http://schemas.microsoft.com/office/drawing/2014/main" id="{636DC482-75D7-B2CB-1E04-60ACB3BC172C}"/>
              </a:ext>
            </a:extLst>
          </p:cNvPr>
          <p:cNvPicPr>
            <a:picLocks noChangeAspect="1"/>
          </p:cNvPicPr>
          <p:nvPr/>
        </p:nvPicPr>
        <p:blipFill>
          <a:blip r:embed="rId15"/>
          <a:stretch>
            <a:fillRect/>
          </a:stretch>
        </p:blipFill>
        <p:spPr>
          <a:xfrm>
            <a:off x="-3" y="4691282"/>
            <a:ext cx="9144000" cy="45221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39e1a674e7c_0_245"/>
          <p:cNvSpPr txBox="1">
            <a:spLocks noGrp="1"/>
          </p:cNvSpPr>
          <p:nvPr>
            <p:ph type="ctrTitle"/>
          </p:nvPr>
        </p:nvSpPr>
        <p:spPr>
          <a:xfrm>
            <a:off x="2141730" y="1228472"/>
            <a:ext cx="1836600" cy="3741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2700"/>
              <a:buFont typeface="Montserrat"/>
              <a:buNone/>
            </a:pPr>
            <a:r>
              <a:rPr lang="en-US" sz="2700"/>
              <a:t>+100.000</a:t>
            </a:r>
            <a:endParaRPr/>
          </a:p>
        </p:txBody>
      </p:sp>
      <p:sp>
        <p:nvSpPr>
          <p:cNvPr id="165" name="Google Shape;165;g39e1a674e7c_0_245"/>
          <p:cNvSpPr txBox="1">
            <a:spLocks noGrp="1"/>
          </p:cNvSpPr>
          <p:nvPr>
            <p:ph type="subTitle" idx="1"/>
          </p:nvPr>
        </p:nvSpPr>
        <p:spPr>
          <a:xfrm>
            <a:off x="2151103" y="1602420"/>
            <a:ext cx="1935300" cy="169200"/>
          </a:xfrm>
          <a:prstGeom prst="rect">
            <a:avLst/>
          </a:prstGeom>
          <a:noFill/>
          <a:ln>
            <a:noFill/>
          </a:ln>
        </p:spPr>
        <p:txBody>
          <a:bodyPr spcFirstLastPara="1" wrap="square" lIns="0" tIns="0" rIns="0" bIns="0" anchor="t" anchorCtr="0">
            <a:spAutoFit/>
          </a:bodyPr>
          <a:lstStyle/>
          <a:p>
            <a:pPr marL="0" lvl="0" indent="0" algn="l" rtl="0">
              <a:lnSpc>
                <a:spcPct val="158571"/>
              </a:lnSpc>
              <a:spcBef>
                <a:spcPts val="0"/>
              </a:spcBef>
              <a:spcAft>
                <a:spcPts val="0"/>
              </a:spcAft>
              <a:buClr>
                <a:srgbClr val="323F4F"/>
              </a:buClr>
              <a:buSzPts val="1100"/>
              <a:buNone/>
            </a:pPr>
            <a:r>
              <a:rPr lang="en-US" sz="1100">
                <a:latin typeface="Montserrat"/>
                <a:ea typeface="Montserrat"/>
                <a:cs typeface="Montserrat"/>
                <a:sym typeface="Montserrat"/>
              </a:rPr>
              <a:t>CERTIFICATE HOLDERS</a:t>
            </a:r>
            <a:endParaRPr/>
          </a:p>
        </p:txBody>
      </p:sp>
      <p:sp>
        <p:nvSpPr>
          <p:cNvPr id="166" name="Google Shape;166;g39e1a674e7c_0_245"/>
          <p:cNvSpPr/>
          <p:nvPr/>
        </p:nvSpPr>
        <p:spPr>
          <a:xfrm>
            <a:off x="4616269" y="0"/>
            <a:ext cx="4572000" cy="5143500"/>
          </a:xfrm>
          <a:prstGeom prst="rect">
            <a:avLst/>
          </a:prstGeom>
          <a:solidFill>
            <a:srgbClr val="2F3C7F"/>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67;g39e1a674e7c_0_245"/>
          <p:cNvSpPr txBox="1"/>
          <p:nvPr/>
        </p:nvSpPr>
        <p:spPr>
          <a:xfrm>
            <a:off x="2141730" y="1974912"/>
            <a:ext cx="1836600" cy="37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2700"/>
              <a:buFont typeface="Montserrat"/>
              <a:buNone/>
              <a:tabLst/>
              <a:defRPr/>
            </a:pPr>
            <a:r>
              <a:rPr kumimoji="0" lang="en-US" sz="2700" b="1" i="0" u="none" strike="noStrike" kern="0" cap="none" spc="0" normalizeH="0" baseline="0" noProof="0">
                <a:ln>
                  <a:noFill/>
                </a:ln>
                <a:solidFill>
                  <a:srgbClr val="000000"/>
                </a:solidFill>
                <a:effectLst/>
                <a:uLnTx/>
                <a:uFillTx/>
                <a:latin typeface="Montserrat"/>
                <a:ea typeface="Montserrat"/>
                <a:cs typeface="Montserrat"/>
                <a:sym typeface="Montserrat"/>
              </a:rPr>
              <a:t>11</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 name="Google Shape;168;g39e1a674e7c_0_245"/>
          <p:cNvSpPr txBox="1"/>
          <p:nvPr/>
        </p:nvSpPr>
        <p:spPr>
          <a:xfrm>
            <a:off x="2151103" y="2349842"/>
            <a:ext cx="1935300" cy="169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8571"/>
              </a:lnSpc>
              <a:spcBef>
                <a:spcPts val="0"/>
              </a:spcBef>
              <a:spcAft>
                <a:spcPts val="0"/>
              </a:spcAft>
              <a:buClr>
                <a:srgbClr val="323F4F"/>
              </a:buClr>
              <a:buSzPts val="1100"/>
              <a:buFont typeface="Arial"/>
              <a:buNone/>
              <a:tabLst/>
              <a:defRPr/>
            </a:pPr>
            <a:r>
              <a:rPr kumimoji="0" lang="en-US" sz="1100" b="0" i="0" u="none" strike="noStrike" kern="0" cap="none" spc="0" normalizeH="0" baseline="0" noProof="0">
                <a:ln>
                  <a:noFill/>
                </a:ln>
                <a:solidFill>
                  <a:srgbClr val="323F4F"/>
                </a:solidFill>
                <a:effectLst/>
                <a:uLnTx/>
                <a:uFillTx/>
                <a:latin typeface="Montserrat"/>
                <a:ea typeface="Montserrat"/>
                <a:cs typeface="Montserrat"/>
                <a:sym typeface="Montserrat"/>
              </a:rPr>
              <a:t>MEMBER COUNTRIES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 name="Google Shape;169;g39e1a674e7c_0_245"/>
          <p:cNvSpPr txBox="1"/>
          <p:nvPr/>
        </p:nvSpPr>
        <p:spPr>
          <a:xfrm>
            <a:off x="2141730" y="2721353"/>
            <a:ext cx="1836600" cy="37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2700"/>
              <a:buFont typeface="Montserrat"/>
              <a:buNone/>
              <a:tabLst/>
              <a:defRPr/>
            </a:pPr>
            <a:r>
              <a:rPr kumimoji="0" lang="en-US" sz="2700" b="1" i="0" u="none" strike="noStrike" kern="0" cap="none" spc="0" normalizeH="0" baseline="0" noProof="0">
                <a:ln>
                  <a:noFill/>
                </a:ln>
                <a:solidFill>
                  <a:srgbClr val="000000"/>
                </a:solidFill>
                <a:effectLst/>
                <a:uLnTx/>
                <a:uFillTx/>
                <a:latin typeface="Montserrat"/>
                <a:ea typeface="Montserrat"/>
                <a:cs typeface="Montserrat"/>
                <a:sym typeface="Montserrat"/>
              </a:rPr>
              <a:t>+100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 name="Google Shape;170;g39e1a674e7c_0_245"/>
          <p:cNvSpPr txBox="1"/>
          <p:nvPr/>
        </p:nvSpPr>
        <p:spPr>
          <a:xfrm>
            <a:off x="2151103" y="3095301"/>
            <a:ext cx="1935300" cy="169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8571"/>
              </a:lnSpc>
              <a:spcBef>
                <a:spcPts val="0"/>
              </a:spcBef>
              <a:spcAft>
                <a:spcPts val="0"/>
              </a:spcAft>
              <a:buClr>
                <a:srgbClr val="323F4F"/>
              </a:buClr>
              <a:buSzPts val="1100"/>
              <a:buFont typeface="Arial"/>
              <a:buNone/>
              <a:tabLst/>
              <a:defRPr/>
            </a:pPr>
            <a:r>
              <a:rPr kumimoji="0" lang="en-US" sz="1100" b="0" i="0" u="none" strike="noStrike" kern="0" cap="none" spc="0" normalizeH="0" baseline="0" noProof="0">
                <a:ln>
                  <a:noFill/>
                </a:ln>
                <a:solidFill>
                  <a:srgbClr val="323F4F"/>
                </a:solidFill>
                <a:effectLst/>
                <a:uLnTx/>
                <a:uFillTx/>
                <a:latin typeface="Montserrat"/>
                <a:ea typeface="Montserrat"/>
                <a:cs typeface="Montserrat"/>
                <a:sym typeface="Montserrat"/>
              </a:rPr>
              <a:t>CORPORATE PARTNERS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 name="Google Shape;171;g39e1a674e7c_0_245"/>
          <p:cNvSpPr txBox="1"/>
          <p:nvPr/>
        </p:nvSpPr>
        <p:spPr>
          <a:xfrm>
            <a:off x="2141730" y="3479012"/>
            <a:ext cx="1836600" cy="37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Pts val="2700"/>
              <a:buFont typeface="Montserrat"/>
              <a:buNone/>
              <a:tabLst/>
              <a:defRPr/>
            </a:pPr>
            <a:r>
              <a:rPr kumimoji="0" lang="en-US" sz="2700" b="1" i="0" u="none" strike="noStrike" kern="0" cap="none" spc="0" normalizeH="0" baseline="0" noProof="0">
                <a:ln>
                  <a:noFill/>
                </a:ln>
                <a:solidFill>
                  <a:srgbClr val="000000"/>
                </a:solidFill>
                <a:effectLst/>
                <a:uLnTx/>
                <a:uFillTx/>
                <a:latin typeface="Montserrat"/>
                <a:ea typeface="Montserrat"/>
                <a:cs typeface="Montserrat"/>
                <a:sym typeface="Montserrat"/>
              </a:rPr>
              <a:t>+170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 name="Google Shape;172;g39e1a674e7c_0_245"/>
          <p:cNvSpPr txBox="1"/>
          <p:nvPr/>
        </p:nvSpPr>
        <p:spPr>
          <a:xfrm>
            <a:off x="2151103" y="3896418"/>
            <a:ext cx="1935300" cy="706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8571"/>
              </a:lnSpc>
              <a:spcBef>
                <a:spcPts val="0"/>
              </a:spcBef>
              <a:spcAft>
                <a:spcPts val="0"/>
              </a:spcAft>
              <a:buClr>
                <a:srgbClr val="323F4F"/>
              </a:buClr>
              <a:buSzPts val="1100"/>
              <a:buFont typeface="Arial"/>
              <a:buNone/>
              <a:tabLst/>
              <a:defRPr/>
            </a:pPr>
            <a:r>
              <a:rPr kumimoji="0" lang="en-US" sz="1100" b="0" i="0" u="none" strike="noStrike" kern="0" cap="none" spc="0" normalizeH="0" baseline="0" noProof="0">
                <a:ln>
                  <a:noFill/>
                </a:ln>
                <a:solidFill>
                  <a:srgbClr val="323F4F"/>
                </a:solidFill>
                <a:effectLst/>
                <a:uLnTx/>
                <a:uFillTx/>
                <a:latin typeface="Montserrat"/>
                <a:ea typeface="Montserrat"/>
                <a:cs typeface="Montserrat"/>
                <a:sym typeface="Montserrat"/>
              </a:rPr>
              <a:t>ACCREDITED UNIVERSITIES &amp; TRAINING CENTERS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73" name="Google Shape;173;g39e1a674e7c_0_245"/>
          <p:cNvPicPr preferRelativeResize="0"/>
          <p:nvPr/>
        </p:nvPicPr>
        <p:blipFill rotWithShape="1">
          <a:blip r:embed="rId3">
            <a:alphaModFix/>
          </a:blip>
          <a:srcRect/>
          <a:stretch/>
        </p:blipFill>
        <p:spPr>
          <a:xfrm>
            <a:off x="1429302" y="2082607"/>
            <a:ext cx="441876" cy="441876"/>
          </a:xfrm>
          <a:prstGeom prst="rect">
            <a:avLst/>
          </a:prstGeom>
          <a:noFill/>
          <a:ln>
            <a:noFill/>
          </a:ln>
        </p:spPr>
      </p:pic>
      <p:pic>
        <p:nvPicPr>
          <p:cNvPr id="174" name="Google Shape;174;g39e1a674e7c_0_245"/>
          <p:cNvPicPr preferRelativeResize="0"/>
          <p:nvPr/>
        </p:nvPicPr>
        <p:blipFill rotWithShape="1">
          <a:blip r:embed="rId4">
            <a:alphaModFix/>
          </a:blip>
          <a:srcRect/>
          <a:stretch/>
        </p:blipFill>
        <p:spPr>
          <a:xfrm>
            <a:off x="1440234" y="1262729"/>
            <a:ext cx="431469" cy="431469"/>
          </a:xfrm>
          <a:prstGeom prst="rect">
            <a:avLst/>
          </a:prstGeom>
          <a:noFill/>
          <a:ln>
            <a:noFill/>
          </a:ln>
        </p:spPr>
      </p:pic>
      <p:pic>
        <p:nvPicPr>
          <p:cNvPr id="175" name="Google Shape;175;g39e1a674e7c_0_245"/>
          <p:cNvPicPr preferRelativeResize="0"/>
          <p:nvPr/>
        </p:nvPicPr>
        <p:blipFill rotWithShape="1">
          <a:blip r:embed="rId5">
            <a:alphaModFix/>
          </a:blip>
          <a:srcRect/>
          <a:stretch/>
        </p:blipFill>
        <p:spPr>
          <a:xfrm>
            <a:off x="1416632" y="2817626"/>
            <a:ext cx="455066" cy="455066"/>
          </a:xfrm>
          <a:prstGeom prst="rect">
            <a:avLst/>
          </a:prstGeom>
          <a:noFill/>
          <a:ln>
            <a:noFill/>
          </a:ln>
        </p:spPr>
      </p:pic>
      <p:pic>
        <p:nvPicPr>
          <p:cNvPr id="176" name="Google Shape;176;g39e1a674e7c_0_245"/>
          <p:cNvPicPr preferRelativeResize="0"/>
          <p:nvPr/>
        </p:nvPicPr>
        <p:blipFill rotWithShape="1">
          <a:blip r:embed="rId6">
            <a:alphaModFix/>
          </a:blip>
          <a:srcRect/>
          <a:stretch/>
        </p:blipFill>
        <p:spPr>
          <a:xfrm>
            <a:off x="1420731" y="3565835"/>
            <a:ext cx="489306" cy="489306"/>
          </a:xfrm>
          <a:prstGeom prst="rect">
            <a:avLst/>
          </a:prstGeom>
          <a:noFill/>
          <a:ln>
            <a:noFill/>
          </a:ln>
        </p:spPr>
      </p:pic>
      <p:sp>
        <p:nvSpPr>
          <p:cNvPr id="177" name="Google Shape;177;g39e1a674e7c_0_245"/>
          <p:cNvSpPr txBox="1"/>
          <p:nvPr/>
        </p:nvSpPr>
        <p:spPr>
          <a:xfrm>
            <a:off x="5706126" y="1228472"/>
            <a:ext cx="1727700" cy="37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FFE919"/>
              </a:buClr>
              <a:buSzPts val="2700"/>
              <a:buFont typeface="Montserrat"/>
              <a:buNone/>
              <a:tabLst/>
              <a:defRPr/>
            </a:pPr>
            <a:r>
              <a:rPr kumimoji="0" lang="en-US" sz="2700" b="1" i="0" u="none" strike="noStrike" kern="0" cap="none" spc="0" normalizeH="0" baseline="0" noProof="0">
                <a:ln>
                  <a:noFill/>
                </a:ln>
                <a:solidFill>
                  <a:srgbClr val="FFE919"/>
                </a:solidFill>
                <a:effectLst/>
                <a:uLnTx/>
                <a:uFillTx/>
                <a:latin typeface="Montserrat"/>
                <a:ea typeface="Montserrat"/>
                <a:cs typeface="Montserrat"/>
                <a:sym typeface="Montserrat"/>
              </a:rPr>
              <a:t>+9.000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8" name="Google Shape;178;g39e1a674e7c_0_245"/>
          <p:cNvSpPr txBox="1"/>
          <p:nvPr/>
        </p:nvSpPr>
        <p:spPr>
          <a:xfrm>
            <a:off x="5762983" y="1602420"/>
            <a:ext cx="2859600" cy="200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8571"/>
              </a:lnSpc>
              <a:spcBef>
                <a:spcPts val="0"/>
              </a:spcBef>
              <a:spcAft>
                <a:spcPts val="0"/>
              </a:spcAft>
              <a:buClr>
                <a:srgbClr val="FFFFFF"/>
              </a:buClr>
              <a:buSzPts val="1100"/>
              <a:buFont typeface="Arial"/>
              <a:buNone/>
              <a:tabLst/>
              <a:defRPr/>
            </a:pPr>
            <a:r>
              <a:rPr kumimoji="0" lang="en-US" sz="1300" b="1" i="0" u="none" strike="noStrike" kern="0" cap="none" spc="0" normalizeH="0" baseline="0" noProof="0">
                <a:ln>
                  <a:noFill/>
                </a:ln>
                <a:solidFill>
                  <a:srgbClr val="FFFFFF"/>
                </a:solidFill>
                <a:effectLst/>
                <a:uLnTx/>
                <a:uFillTx/>
                <a:latin typeface="Montserrat"/>
                <a:ea typeface="Montserrat"/>
                <a:cs typeface="Montserrat"/>
                <a:sym typeface="Montserrat"/>
              </a:rPr>
              <a:t>EFP </a:t>
            </a:r>
            <a:r>
              <a:rPr kumimoji="0" lang="en-US" sz="1100" b="0" i="0" u="none" strike="noStrike" kern="0" cap="none" spc="0" normalizeH="0" baseline="0" noProof="0">
                <a:ln>
                  <a:noFill/>
                </a:ln>
                <a:solidFill>
                  <a:srgbClr val="FFFFFF"/>
                </a:solidFill>
                <a:effectLst/>
                <a:uLnTx/>
                <a:uFillTx/>
                <a:latin typeface="Montserrat"/>
                <a:ea typeface="Montserrat"/>
                <a:cs typeface="Montserrat"/>
                <a:sym typeface="Montserrat"/>
              </a:rPr>
              <a:t>CERTIFICATES = </a:t>
            </a:r>
            <a:r>
              <a:rPr kumimoji="0" lang="en-US" sz="1300" b="1" i="0" u="none" strike="noStrike" kern="0" cap="none" spc="0" normalizeH="0" baseline="0" noProof="0">
                <a:ln>
                  <a:noFill/>
                </a:ln>
                <a:solidFill>
                  <a:srgbClr val="FFFFFF"/>
                </a:solidFill>
                <a:effectLst/>
                <a:uLnTx/>
                <a:uFillTx/>
                <a:latin typeface="Montserrat"/>
                <a:ea typeface="Montserrat"/>
                <a:cs typeface="Montserrat"/>
                <a:sym typeface="Montserrat"/>
              </a:rPr>
              <a:t>APFS / FPFS</a:t>
            </a:r>
            <a:endParaRPr kumimoji="0" sz="1300" b="1"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g39e1a674e7c_0_245"/>
          <p:cNvSpPr txBox="1"/>
          <p:nvPr/>
        </p:nvSpPr>
        <p:spPr>
          <a:xfrm>
            <a:off x="5706126" y="1974912"/>
            <a:ext cx="1935300" cy="37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FFE919"/>
              </a:buClr>
              <a:buSzPts val="2700"/>
              <a:buFont typeface="Montserrat"/>
              <a:buNone/>
              <a:tabLst/>
              <a:defRPr/>
            </a:pPr>
            <a:r>
              <a:rPr kumimoji="0" lang="en-US" sz="2700" b="1" i="0" u="none" strike="noStrike" kern="0" cap="none" spc="0" normalizeH="0" baseline="0" noProof="0">
                <a:ln>
                  <a:noFill/>
                </a:ln>
                <a:solidFill>
                  <a:srgbClr val="FFE919"/>
                </a:solidFill>
                <a:effectLst/>
                <a:uLnTx/>
                <a:uFillTx/>
                <a:latin typeface="Montserrat"/>
                <a:ea typeface="Montserrat"/>
                <a:cs typeface="Montserrat"/>
                <a:sym typeface="Montserrat"/>
              </a:rPr>
              <a:t>+63.000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 name="Google Shape;180;g39e1a674e7c_0_245"/>
          <p:cNvSpPr txBox="1"/>
          <p:nvPr/>
        </p:nvSpPr>
        <p:spPr>
          <a:xfrm>
            <a:off x="5762969" y="2349850"/>
            <a:ext cx="3231600" cy="200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8571"/>
              </a:lnSpc>
              <a:spcBef>
                <a:spcPts val="0"/>
              </a:spcBef>
              <a:spcAft>
                <a:spcPts val="0"/>
              </a:spcAft>
              <a:buClr>
                <a:srgbClr val="FFFFFF"/>
              </a:buClr>
              <a:buSzPts val="1100"/>
              <a:buFont typeface="Arial"/>
              <a:buNone/>
              <a:tabLst/>
              <a:defRPr/>
            </a:pPr>
            <a:r>
              <a:rPr kumimoji="0" lang="en-US" sz="1300" b="1" i="0" u="none" strike="noStrike" kern="0" cap="none" spc="0" normalizeH="0" baseline="0" noProof="0">
                <a:ln>
                  <a:noFill/>
                </a:ln>
                <a:solidFill>
                  <a:srgbClr val="FFFFFF"/>
                </a:solidFill>
                <a:effectLst/>
                <a:uLnTx/>
                <a:uFillTx/>
                <a:latin typeface="Montserrat"/>
                <a:ea typeface="Montserrat"/>
                <a:cs typeface="Montserrat"/>
                <a:sym typeface="Montserrat"/>
              </a:rPr>
              <a:t>EFA</a:t>
            </a:r>
            <a:r>
              <a:rPr kumimoji="0" lang="en-US" sz="1100" b="0" i="0" u="none" strike="noStrike" kern="0" cap="none" spc="0" normalizeH="0" baseline="0" noProof="0">
                <a:ln>
                  <a:noFill/>
                </a:ln>
                <a:solidFill>
                  <a:srgbClr val="FFFFFF"/>
                </a:solidFill>
                <a:effectLst/>
                <a:uLnTx/>
                <a:uFillTx/>
                <a:latin typeface="Montserrat"/>
                <a:ea typeface="Montserrat"/>
                <a:cs typeface="Montserrat"/>
                <a:sym typeface="Montserrat"/>
              </a:rPr>
              <a:t> CERTIFICATES = </a:t>
            </a:r>
            <a:r>
              <a:rPr kumimoji="0" lang="en-US" sz="1300" b="1" i="0" u="none" strike="noStrike" kern="0" cap="none" spc="0" normalizeH="0" baseline="0" noProof="0">
                <a:ln>
                  <a:noFill/>
                </a:ln>
                <a:solidFill>
                  <a:srgbClr val="FFFFFF"/>
                </a:solidFill>
                <a:effectLst/>
                <a:uLnTx/>
                <a:uFillTx/>
                <a:latin typeface="Montserrat"/>
                <a:ea typeface="Montserrat"/>
                <a:cs typeface="Montserrat"/>
                <a:sym typeface="Montserrat"/>
              </a:rPr>
              <a:t>DipPFS</a:t>
            </a:r>
            <a:endParaRPr kumimoji="0" sz="1300" b="1"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g39e1a674e7c_0_245"/>
          <p:cNvSpPr txBox="1"/>
          <p:nvPr/>
        </p:nvSpPr>
        <p:spPr>
          <a:xfrm>
            <a:off x="5706126" y="2721353"/>
            <a:ext cx="1935300" cy="37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FFE919"/>
              </a:buClr>
              <a:buSzPts val="2700"/>
              <a:buFont typeface="Montserrat"/>
              <a:buNone/>
              <a:tabLst/>
              <a:defRPr/>
            </a:pPr>
            <a:r>
              <a:rPr kumimoji="0" lang="en-US" sz="2700" b="1" i="0" u="none" strike="noStrike" kern="0" cap="none" spc="0" normalizeH="0" baseline="0" noProof="0">
                <a:ln>
                  <a:noFill/>
                </a:ln>
                <a:solidFill>
                  <a:srgbClr val="FFE919"/>
                </a:solidFill>
                <a:effectLst/>
                <a:uLnTx/>
                <a:uFillTx/>
                <a:latin typeface="Montserrat"/>
                <a:ea typeface="Montserrat"/>
                <a:cs typeface="Montserrat"/>
                <a:sym typeface="Montserrat"/>
              </a:rPr>
              <a:t>+18.000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 name="Google Shape;182;g39e1a674e7c_0_245"/>
          <p:cNvSpPr txBox="1"/>
          <p:nvPr/>
        </p:nvSpPr>
        <p:spPr>
          <a:xfrm>
            <a:off x="5762983" y="3095301"/>
            <a:ext cx="1935300" cy="169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8571"/>
              </a:lnSpc>
              <a:spcBef>
                <a:spcPts val="0"/>
              </a:spcBef>
              <a:spcAft>
                <a:spcPts val="0"/>
              </a:spcAft>
              <a:buClr>
                <a:srgbClr val="FFFFFF"/>
              </a:buClr>
              <a:buSzPts val="1100"/>
              <a:buFont typeface="Arial"/>
              <a:buNone/>
              <a:tabLst/>
              <a:defRPr/>
            </a:pPr>
            <a:r>
              <a:rPr kumimoji="0" lang="en-US" sz="1100" b="0" i="0" u="none" strike="noStrike" kern="0" cap="none" spc="0" normalizeH="0" baseline="0" noProof="0">
                <a:ln>
                  <a:noFill/>
                </a:ln>
                <a:solidFill>
                  <a:srgbClr val="FFFFFF"/>
                </a:solidFill>
                <a:effectLst/>
                <a:uLnTx/>
                <a:uFillTx/>
                <a:latin typeface="Montserrat"/>
                <a:ea typeface="Montserrat"/>
                <a:cs typeface="Montserrat"/>
                <a:sym typeface="Montserrat"/>
              </a:rPr>
              <a:t>EIP CERTIFICATES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3" name="Google Shape;183;g39e1a674e7c_0_245"/>
          <p:cNvSpPr txBox="1"/>
          <p:nvPr/>
        </p:nvSpPr>
        <p:spPr>
          <a:xfrm>
            <a:off x="5706126" y="3479012"/>
            <a:ext cx="1296600" cy="37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FFE919"/>
              </a:buClr>
              <a:buSzPts val="2700"/>
              <a:buFont typeface="Montserrat"/>
              <a:buNone/>
              <a:tabLst/>
              <a:defRPr/>
            </a:pPr>
            <a:r>
              <a:rPr kumimoji="0" lang="en-US" sz="2700" b="1" i="0" u="none" strike="noStrike" kern="0" cap="none" spc="0" normalizeH="0" baseline="0" noProof="0">
                <a:ln>
                  <a:noFill/>
                </a:ln>
                <a:solidFill>
                  <a:srgbClr val="FFE919"/>
                </a:solidFill>
                <a:effectLst/>
                <a:uLnTx/>
                <a:uFillTx/>
                <a:latin typeface="Montserrat"/>
                <a:ea typeface="Montserrat"/>
                <a:cs typeface="Montserrat"/>
                <a:sym typeface="Montserrat"/>
              </a:rPr>
              <a:t>+500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 name="Google Shape;184;g39e1a674e7c_0_245"/>
          <p:cNvSpPr txBox="1"/>
          <p:nvPr/>
        </p:nvSpPr>
        <p:spPr>
          <a:xfrm>
            <a:off x="5762983" y="3896418"/>
            <a:ext cx="1935300" cy="169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8571"/>
              </a:lnSpc>
              <a:spcBef>
                <a:spcPts val="0"/>
              </a:spcBef>
              <a:spcAft>
                <a:spcPts val="0"/>
              </a:spcAft>
              <a:buClr>
                <a:srgbClr val="FFFFFF"/>
              </a:buClr>
              <a:buSzPts val="1100"/>
              <a:buFont typeface="Arial"/>
              <a:buNone/>
              <a:tabLst/>
              <a:defRPr/>
            </a:pPr>
            <a:r>
              <a:rPr kumimoji="0" lang="en-US" sz="1100" b="0" i="0" u="none" strike="noStrike" kern="0" cap="none" spc="0" normalizeH="0" baseline="0" noProof="0">
                <a:ln>
                  <a:noFill/>
                </a:ln>
                <a:solidFill>
                  <a:srgbClr val="FFFFFF"/>
                </a:solidFill>
                <a:effectLst/>
                <a:uLnTx/>
                <a:uFillTx/>
                <a:latin typeface="Montserrat"/>
                <a:ea typeface="Montserrat"/>
                <a:cs typeface="Montserrat"/>
                <a:sym typeface="Montserrat"/>
              </a:rPr>
              <a:t>EIA CERTIFICATES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 name="Google Shape;185;g39e1a674e7c_0_245"/>
          <p:cNvSpPr txBox="1"/>
          <p:nvPr/>
        </p:nvSpPr>
        <p:spPr>
          <a:xfrm>
            <a:off x="5706126" y="488897"/>
            <a:ext cx="1727700" cy="3741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B050"/>
              </a:buClr>
              <a:buSzPts val="2700"/>
              <a:buFont typeface="Montserrat"/>
              <a:buNone/>
              <a:tabLst/>
              <a:defRPr/>
            </a:pPr>
            <a:r>
              <a:rPr kumimoji="0" lang="en-US" sz="2700" b="1" i="0" u="none" strike="noStrike" kern="0" cap="none" spc="0" normalizeH="0" baseline="0" noProof="0">
                <a:ln>
                  <a:noFill/>
                </a:ln>
                <a:solidFill>
                  <a:srgbClr val="00B050"/>
                </a:solidFill>
                <a:effectLst/>
                <a:uLnTx/>
                <a:uFillTx/>
                <a:latin typeface="Montserrat"/>
                <a:ea typeface="Montserrat"/>
                <a:cs typeface="Montserrat"/>
                <a:sym typeface="Montserrat"/>
              </a:rPr>
              <a:t>+10.000</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 name="Google Shape;186;g39e1a674e7c_0_245"/>
          <p:cNvSpPr txBox="1"/>
          <p:nvPr/>
        </p:nvSpPr>
        <p:spPr>
          <a:xfrm>
            <a:off x="5762983" y="862845"/>
            <a:ext cx="2859600" cy="169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58571"/>
              </a:lnSpc>
              <a:spcBef>
                <a:spcPts val="0"/>
              </a:spcBef>
              <a:spcAft>
                <a:spcPts val="0"/>
              </a:spcAft>
              <a:buClr>
                <a:srgbClr val="00B050"/>
              </a:buClr>
              <a:buSzPts val="1100"/>
              <a:buFont typeface="Arial"/>
              <a:buNone/>
              <a:tabLst/>
              <a:defRPr/>
            </a:pPr>
            <a:r>
              <a:rPr kumimoji="0" lang="en-US" sz="1100" b="1" i="0" u="none" strike="noStrike" kern="0" cap="none" spc="0" normalizeH="0" baseline="0" noProof="0">
                <a:ln>
                  <a:noFill/>
                </a:ln>
                <a:solidFill>
                  <a:srgbClr val="00B050"/>
                </a:solidFill>
                <a:effectLst/>
                <a:uLnTx/>
                <a:uFillTx/>
                <a:latin typeface="Montserrat"/>
                <a:ea typeface="Montserrat"/>
                <a:cs typeface="Montserrat"/>
                <a:sym typeface="Montserrat"/>
              </a:rPr>
              <a:t>ESG</a:t>
            </a:r>
            <a:r>
              <a:rPr kumimoji="0" lang="en-US" sz="1100" b="0" i="0" u="none" strike="noStrike" kern="0" cap="none" spc="0" normalizeH="0" baseline="0" noProof="0">
                <a:ln>
                  <a:noFill/>
                </a:ln>
                <a:solidFill>
                  <a:srgbClr val="FFFFFF"/>
                </a:solidFill>
                <a:effectLst/>
                <a:uLnTx/>
                <a:uFillTx/>
                <a:latin typeface="Montserrat"/>
                <a:ea typeface="Montserrat"/>
                <a:cs typeface="Montserrat"/>
                <a:sym typeface="Montserrat"/>
              </a:rPr>
              <a:t> CERTIFICATES</a:t>
            </a: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 name="Imagen 2">
            <a:extLst>
              <a:ext uri="{FF2B5EF4-FFF2-40B4-BE49-F238E27FC236}">
                <a16:creationId xmlns:a16="http://schemas.microsoft.com/office/drawing/2014/main" id="{C98FA950-9D70-96F6-ED60-C0D00945D4FC}"/>
              </a:ext>
            </a:extLst>
          </p:cNvPr>
          <p:cNvPicPr>
            <a:picLocks noChangeAspect="1"/>
          </p:cNvPicPr>
          <p:nvPr/>
        </p:nvPicPr>
        <p:blipFill>
          <a:blip r:embed="rId7"/>
          <a:stretch>
            <a:fillRect/>
          </a:stretch>
        </p:blipFill>
        <p:spPr>
          <a:xfrm>
            <a:off x="-1" y="4689341"/>
            <a:ext cx="9188269" cy="45221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grpSp>
        <p:nvGrpSpPr>
          <p:cNvPr id="195" name="Google Shape;195;p3"/>
          <p:cNvGrpSpPr/>
          <p:nvPr/>
        </p:nvGrpSpPr>
        <p:grpSpPr>
          <a:xfrm>
            <a:off x="0" y="0"/>
            <a:ext cx="1704908" cy="2009801"/>
            <a:chOff x="0" y="0"/>
            <a:chExt cx="695384" cy="819741"/>
          </a:xfrm>
        </p:grpSpPr>
        <p:sp>
          <p:nvSpPr>
            <p:cNvPr id="196" name="Google Shape;196;p3"/>
            <p:cNvSpPr/>
            <p:nvPr/>
          </p:nvSpPr>
          <p:spPr>
            <a:xfrm>
              <a:off x="0" y="0"/>
              <a:ext cx="695384" cy="819741"/>
            </a:xfrm>
            <a:custGeom>
              <a:avLst/>
              <a:gdLst/>
              <a:ahLst/>
              <a:cxnLst/>
              <a:rect l="l" t="t" r="r" b="b"/>
              <a:pathLst>
                <a:path w="695384" h="819741" extrusionOk="0">
                  <a:moveTo>
                    <a:pt x="0" y="0"/>
                  </a:moveTo>
                  <a:lnTo>
                    <a:pt x="695384" y="0"/>
                  </a:lnTo>
                  <a:lnTo>
                    <a:pt x="695384" y="819741"/>
                  </a:lnTo>
                  <a:lnTo>
                    <a:pt x="0" y="819741"/>
                  </a:lnTo>
                  <a:close/>
                </a:path>
              </a:pathLst>
            </a:custGeom>
            <a:solidFill>
              <a:srgbClr val="FCDC1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197" name="Google Shape;197;p3"/>
            <p:cNvSpPr txBox="1"/>
            <p:nvPr/>
          </p:nvSpPr>
          <p:spPr>
            <a:xfrm>
              <a:off x="0" y="9525"/>
              <a:ext cx="695384" cy="810216"/>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94666"/>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grpSp>
      <p:sp>
        <p:nvSpPr>
          <p:cNvPr id="198" name="Google Shape;198;p3"/>
          <p:cNvSpPr txBox="1"/>
          <p:nvPr/>
        </p:nvSpPr>
        <p:spPr>
          <a:xfrm>
            <a:off x="603443" y="4414196"/>
            <a:ext cx="162015" cy="148374"/>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FFFFFF"/>
                </a:solidFill>
                <a:effectLst/>
                <a:uLnTx/>
                <a:uFillTx/>
                <a:latin typeface="Ubuntu"/>
                <a:ea typeface="Ubuntu"/>
                <a:cs typeface="Ubuntu"/>
                <a:sym typeface="Ubuntu"/>
              </a:rPr>
              <a:t>01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3"/>
          <p:cNvSpPr txBox="1"/>
          <p:nvPr/>
        </p:nvSpPr>
        <p:spPr>
          <a:xfrm>
            <a:off x="1075991" y="331227"/>
            <a:ext cx="5702100" cy="496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3993"/>
              </a:lnSpc>
              <a:spcBef>
                <a:spcPts val="0"/>
              </a:spcBef>
              <a:spcAft>
                <a:spcPts val="0"/>
              </a:spcAft>
              <a:buClr>
                <a:srgbClr val="000000"/>
              </a:buClr>
              <a:buSzTx/>
              <a:buFont typeface="Arial"/>
              <a:buNone/>
              <a:tabLst/>
              <a:defRPr/>
            </a:pPr>
            <a:r>
              <a:rPr kumimoji="0" lang="en-US" sz="2031" b="1" i="0" u="none" strike="noStrike" kern="0" cap="none" spc="0" normalizeH="0" baseline="0" noProof="0">
                <a:ln>
                  <a:noFill/>
                </a:ln>
                <a:solidFill>
                  <a:srgbClr val="011A76"/>
                </a:solidFill>
                <a:effectLst/>
                <a:uLnTx/>
                <a:uFillTx/>
                <a:latin typeface="Ubuntu"/>
                <a:ea typeface="Ubuntu"/>
                <a:cs typeface="Ubuntu"/>
                <a:sym typeface="Ubuntu"/>
              </a:rPr>
              <a:t>FINANCIAL HEALTH OF EUROPEANS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3993"/>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3"/>
          <p:cNvSpPr/>
          <p:nvPr/>
        </p:nvSpPr>
        <p:spPr>
          <a:xfrm>
            <a:off x="7872645" y="155755"/>
            <a:ext cx="1052040" cy="330301"/>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3">
              <a:alphaModFix/>
            </a:blip>
            <a:stretch>
              <a:fillRect t="-13740" r="-2514" b="-1429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pic>
        <p:nvPicPr>
          <p:cNvPr id="201" name="Google Shape;201;p3" descr="efpa-backwall.jpeg"/>
          <p:cNvPicPr preferRelativeResize="0"/>
          <p:nvPr/>
        </p:nvPicPr>
        <p:blipFill rotWithShape="1">
          <a:blip r:embed="rId4">
            <a:alphaModFix/>
          </a:blip>
          <a:srcRect t="28257" b="8399"/>
          <a:stretch/>
        </p:blipFill>
        <p:spPr>
          <a:xfrm>
            <a:off x="0" y="0"/>
            <a:ext cx="9143999" cy="4702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pSp>
        <p:nvGrpSpPr>
          <p:cNvPr id="210" name="Google Shape;210;g39e1a674e7c_0_424"/>
          <p:cNvGrpSpPr/>
          <p:nvPr/>
        </p:nvGrpSpPr>
        <p:grpSpPr>
          <a:xfrm>
            <a:off x="0" y="0"/>
            <a:ext cx="1704982" cy="2010047"/>
            <a:chOff x="0" y="0"/>
            <a:chExt cx="695400" cy="819825"/>
          </a:xfrm>
        </p:grpSpPr>
        <p:sp>
          <p:nvSpPr>
            <p:cNvPr id="211" name="Google Shape;211;g39e1a674e7c_0_424"/>
            <p:cNvSpPr/>
            <p:nvPr/>
          </p:nvSpPr>
          <p:spPr>
            <a:xfrm>
              <a:off x="0" y="0"/>
              <a:ext cx="695384" cy="819741"/>
            </a:xfrm>
            <a:custGeom>
              <a:avLst/>
              <a:gdLst/>
              <a:ahLst/>
              <a:cxnLst/>
              <a:rect l="l" t="t" r="r" b="b"/>
              <a:pathLst>
                <a:path w="695384" h="819741" extrusionOk="0">
                  <a:moveTo>
                    <a:pt x="0" y="0"/>
                  </a:moveTo>
                  <a:lnTo>
                    <a:pt x="695384" y="0"/>
                  </a:lnTo>
                  <a:lnTo>
                    <a:pt x="695384" y="819741"/>
                  </a:lnTo>
                  <a:lnTo>
                    <a:pt x="0" y="819741"/>
                  </a:lnTo>
                  <a:close/>
                </a:path>
              </a:pathLst>
            </a:custGeom>
            <a:solidFill>
              <a:srgbClr val="FCDC1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212" name="Google Shape;212;g39e1a674e7c_0_424"/>
            <p:cNvSpPr txBox="1"/>
            <p:nvPr/>
          </p:nvSpPr>
          <p:spPr>
            <a:xfrm>
              <a:off x="0" y="9525"/>
              <a:ext cx="695400" cy="81030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94666"/>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grpSp>
      <p:sp>
        <p:nvSpPr>
          <p:cNvPr id="213" name="Google Shape;213;g39e1a674e7c_0_424"/>
          <p:cNvSpPr txBox="1"/>
          <p:nvPr/>
        </p:nvSpPr>
        <p:spPr>
          <a:xfrm>
            <a:off x="603443" y="4414196"/>
            <a:ext cx="162000" cy="1386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srgbClr val="FFFFFF"/>
                </a:solidFill>
                <a:effectLst/>
                <a:uLnTx/>
                <a:uFillTx/>
                <a:latin typeface="Ubuntu"/>
                <a:ea typeface="Ubuntu"/>
                <a:cs typeface="Ubuntu"/>
                <a:sym typeface="Ubuntu"/>
              </a:rPr>
              <a:t>01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g39e1a674e7c_0_424"/>
          <p:cNvSpPr txBox="1"/>
          <p:nvPr/>
        </p:nvSpPr>
        <p:spPr>
          <a:xfrm>
            <a:off x="1075991" y="331227"/>
            <a:ext cx="5702100" cy="881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3993"/>
              </a:lnSpc>
              <a:spcBef>
                <a:spcPts val="0"/>
              </a:spcBef>
              <a:spcAft>
                <a:spcPts val="0"/>
              </a:spcAft>
              <a:buClr>
                <a:srgbClr val="000000"/>
              </a:buClr>
              <a:buSzTx/>
              <a:buFont typeface="Arial"/>
              <a:buNone/>
              <a:tabLst/>
              <a:defRPr/>
            </a:pPr>
            <a:r>
              <a:rPr kumimoji="0" lang="en-US" sz="2031" b="1" i="0" u="none" strike="noStrike" kern="0" cap="none" spc="0" normalizeH="0" baseline="0" noProof="0">
                <a:ln>
                  <a:noFill/>
                </a:ln>
                <a:solidFill>
                  <a:srgbClr val="011A76"/>
                </a:solidFill>
                <a:effectLst/>
                <a:uLnTx/>
                <a:uFillTx/>
                <a:latin typeface="Ubuntu"/>
                <a:ea typeface="Ubuntu"/>
                <a:cs typeface="Ubuntu"/>
                <a:sym typeface="Ubuntu"/>
              </a:rPr>
              <a:t>FINANCIAL HEALTH OF EUROPEANS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3993"/>
              </a:lnSpc>
              <a:spcBef>
                <a:spcPts val="0"/>
              </a:spcBef>
              <a:spcAft>
                <a:spcPts val="0"/>
              </a:spcAft>
              <a:buClr>
                <a:srgbClr val="000000"/>
              </a:buClr>
              <a:buSzTx/>
              <a:buFont typeface="Arial"/>
              <a:buNone/>
              <a:tabLst/>
              <a:defRPr/>
            </a:pPr>
            <a:endParaRPr kumimoji="0" sz="2031" b="1" i="0" u="none" strike="noStrike" kern="0" cap="none" spc="0" normalizeH="0" baseline="0" noProof="0">
              <a:ln>
                <a:noFill/>
              </a:ln>
              <a:solidFill>
                <a:srgbClr val="011A76"/>
              </a:solidFill>
              <a:effectLst/>
              <a:uLnTx/>
              <a:uFillTx/>
              <a:latin typeface="Ubuntu"/>
              <a:ea typeface="Ubuntu"/>
              <a:cs typeface="Ubuntu"/>
              <a:sym typeface="Ubuntu"/>
            </a:endParaRPr>
          </a:p>
          <a:p>
            <a:pPr marL="0" marR="0" lvl="0" indent="0" algn="l" defTabSz="914400" rtl="0" eaLnBrk="1" fontAlgn="auto" latinLnBrk="0" hangingPunct="1">
              <a:lnSpc>
                <a:spcPct val="93993"/>
              </a:lnSpc>
              <a:spcBef>
                <a:spcPts val="0"/>
              </a:spcBef>
              <a:spcAft>
                <a:spcPts val="0"/>
              </a:spcAft>
              <a:buClr>
                <a:srgbClr val="000000"/>
              </a:buClr>
              <a:buSzTx/>
              <a:buFont typeface="Arial"/>
              <a:buNone/>
              <a:tabLst/>
              <a:defRPr/>
            </a:pPr>
            <a:r>
              <a:rPr kumimoji="0" lang="en-US" sz="2031" b="1" i="0" u="none" strike="noStrike" kern="0" cap="none" spc="0" normalizeH="0" baseline="0" noProof="0">
                <a:ln>
                  <a:noFill/>
                </a:ln>
                <a:solidFill>
                  <a:srgbClr val="011A76"/>
                </a:solidFill>
                <a:effectLst/>
                <a:uLnTx/>
                <a:uFillTx/>
                <a:latin typeface="Ubuntu"/>
                <a:ea typeface="Ubuntu"/>
                <a:cs typeface="Ubuntu"/>
                <a:sym typeface="Ubuntu"/>
              </a:rPr>
              <a:t>THE BIGGER PICTURE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g39e1a674e7c_0_424"/>
          <p:cNvSpPr txBox="1"/>
          <p:nvPr/>
        </p:nvSpPr>
        <p:spPr>
          <a:xfrm>
            <a:off x="1757086" y="1129350"/>
            <a:ext cx="6675900" cy="10740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3991"/>
              </a:lnSpc>
              <a:spcBef>
                <a:spcPts val="0"/>
              </a:spcBef>
              <a:spcAft>
                <a:spcPts val="0"/>
              </a:spcAft>
              <a:buClr>
                <a:srgbClr val="000000"/>
              </a:buClr>
              <a:buSzTx/>
              <a:buFont typeface="Arial"/>
              <a:buNone/>
              <a:tabLst/>
              <a:defRPr/>
            </a:pPr>
            <a:r>
              <a:rPr kumimoji="0" lang="en-US" sz="1731" b="1" i="0" u="none" strike="noStrike" kern="0" cap="none" spc="0" normalizeH="0" baseline="0" noProof="0">
                <a:ln>
                  <a:noFill/>
                </a:ln>
                <a:solidFill>
                  <a:srgbClr val="FEDD00"/>
                </a:solidFill>
                <a:effectLst/>
                <a:uLnTx/>
                <a:uFillTx/>
                <a:latin typeface="Ubuntu"/>
                <a:ea typeface="Ubuntu"/>
                <a:cs typeface="Ubuntu"/>
                <a:sym typeface="Ubuntu"/>
              </a:rPr>
              <a:t>FINANCIAL</a:t>
            </a:r>
            <a:r>
              <a:rPr kumimoji="0" lang="en-US" sz="1731" b="1" i="0" u="none" strike="noStrike" kern="0" cap="none" spc="0" normalizeH="0" baseline="0" noProof="0">
                <a:ln>
                  <a:noFill/>
                </a:ln>
                <a:solidFill>
                  <a:srgbClr val="011A76"/>
                </a:solidFill>
                <a:effectLst/>
                <a:uLnTx/>
                <a:uFillTx/>
                <a:latin typeface="Ubuntu"/>
                <a:ea typeface="Ubuntu"/>
                <a:cs typeface="Ubuntu"/>
                <a:sym typeface="Ubuntu"/>
              </a:rPr>
              <a:t> </a:t>
            </a:r>
            <a:r>
              <a:rPr kumimoji="0" lang="en-US" sz="1731" b="1" i="0" u="none" strike="noStrike" kern="0" cap="none" spc="0" normalizeH="0" baseline="0" noProof="0">
                <a:ln>
                  <a:noFill/>
                </a:ln>
                <a:solidFill>
                  <a:srgbClr val="FEDD00"/>
                </a:solidFill>
                <a:effectLst/>
                <a:uLnTx/>
                <a:uFillTx/>
                <a:latin typeface="Ubuntu"/>
                <a:ea typeface="Ubuntu"/>
                <a:cs typeface="Ubuntu"/>
                <a:sym typeface="Ubuntu"/>
              </a:rPr>
              <a:t>HEALTH</a:t>
            </a:r>
            <a:r>
              <a:rPr kumimoji="0" lang="en-US" sz="1731" b="1" i="0" u="none" strike="noStrike" kern="0" cap="none" spc="0" normalizeH="0" baseline="0" noProof="0">
                <a:ln>
                  <a:noFill/>
                </a:ln>
                <a:solidFill>
                  <a:srgbClr val="011A76"/>
                </a:solidFill>
                <a:effectLst/>
                <a:uLnTx/>
                <a:uFillTx/>
                <a:latin typeface="Ubuntu"/>
                <a:ea typeface="Ubuntu"/>
                <a:cs typeface="Ubuntu"/>
                <a:sym typeface="Ubuntu"/>
              </a:rPr>
              <a:t> on the agenda of the UN, OECD/G20, BIS: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27151"/>
              </a:lnSpc>
              <a:spcBef>
                <a:spcPts val="0"/>
              </a:spcBef>
              <a:spcAft>
                <a:spcPts val="0"/>
              </a:spcAft>
              <a:buClr>
                <a:srgbClr val="000000"/>
              </a:buClr>
              <a:buSzTx/>
              <a:buFont typeface="Arial"/>
              <a:buNone/>
              <a:tabLst/>
              <a:defRPr/>
            </a:pPr>
            <a:endParaRPr kumimoji="0" sz="1731" b="1" i="0" u="none" strike="noStrike" kern="0" cap="none" spc="0" normalizeH="0" baseline="0" noProof="0">
              <a:ln>
                <a:noFill/>
              </a:ln>
              <a:solidFill>
                <a:srgbClr val="011A76"/>
              </a:solidFill>
              <a:effectLst/>
              <a:uLnTx/>
              <a:uFillTx/>
              <a:latin typeface="Ubuntu"/>
              <a:ea typeface="Ubuntu"/>
              <a:cs typeface="Ubuntu"/>
              <a:sym typeface="Ubuntu"/>
            </a:endParaRPr>
          </a:p>
          <a:p>
            <a:pPr marL="373761" marR="0" lvl="1" indent="-186880" algn="l" defTabSz="914400" rtl="0" eaLnBrk="1" fontAlgn="auto" latinLnBrk="0" hangingPunct="1">
              <a:lnSpc>
                <a:spcPct val="93991"/>
              </a:lnSpc>
              <a:spcBef>
                <a:spcPts val="0"/>
              </a:spcBef>
              <a:spcAft>
                <a:spcPts val="0"/>
              </a:spcAft>
              <a:buClr>
                <a:srgbClr val="011A76"/>
              </a:buClr>
              <a:buSzPts val="1731"/>
              <a:buFont typeface="Arial"/>
              <a:buChar char="•"/>
              <a:tabLst/>
              <a:defRPr/>
            </a:pPr>
            <a:r>
              <a:rPr kumimoji="0" lang="en-US" sz="1731" b="1" i="0" u="none" strike="noStrike" kern="0" cap="none" spc="0" normalizeH="0" baseline="0" noProof="0">
                <a:ln>
                  <a:noFill/>
                </a:ln>
                <a:solidFill>
                  <a:srgbClr val="011A76"/>
                </a:solidFill>
                <a:effectLst/>
                <a:uLnTx/>
                <a:uFillTx/>
                <a:latin typeface="Ubuntu"/>
                <a:ea typeface="Ubuntu"/>
                <a:cs typeface="Ubuntu"/>
                <a:sym typeface="Ubuntu"/>
              </a:rPr>
              <a:t>Policy recommendations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73761" marR="0" lvl="1" indent="-186880" algn="l" defTabSz="914400" rtl="0" eaLnBrk="1" fontAlgn="auto" latinLnBrk="0" hangingPunct="1">
              <a:lnSpc>
                <a:spcPct val="93991"/>
              </a:lnSpc>
              <a:spcBef>
                <a:spcPts val="0"/>
              </a:spcBef>
              <a:spcAft>
                <a:spcPts val="0"/>
              </a:spcAft>
              <a:buClr>
                <a:srgbClr val="011A76"/>
              </a:buClr>
              <a:buSzPts val="1731"/>
              <a:buFont typeface="Arial"/>
              <a:buChar char="•"/>
              <a:tabLst/>
              <a:defRPr/>
            </a:pPr>
            <a:r>
              <a:rPr kumimoji="0" lang="en-US" sz="1731" b="1" i="0" u="none" strike="noStrike" kern="0" cap="none" spc="0" normalizeH="0" baseline="0" noProof="0">
                <a:ln>
                  <a:noFill/>
                </a:ln>
                <a:solidFill>
                  <a:srgbClr val="011A76"/>
                </a:solidFill>
                <a:effectLst/>
                <a:uLnTx/>
                <a:uFillTx/>
                <a:latin typeface="Ubuntu"/>
                <a:ea typeface="Ubuntu"/>
                <a:cs typeface="Ubuntu"/>
                <a:sym typeface="Ubuntu"/>
              </a:rPr>
              <a:t>Driving stakeholder engagement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73761" marR="0" lvl="1" indent="-186880" algn="l" defTabSz="914400" rtl="0" eaLnBrk="1" fontAlgn="auto" latinLnBrk="0" hangingPunct="1">
              <a:lnSpc>
                <a:spcPct val="93991"/>
              </a:lnSpc>
              <a:spcBef>
                <a:spcPts val="0"/>
              </a:spcBef>
              <a:spcAft>
                <a:spcPts val="0"/>
              </a:spcAft>
              <a:buClr>
                <a:srgbClr val="011A76"/>
              </a:buClr>
              <a:buSzPts val="1731"/>
              <a:buFont typeface="Arial"/>
              <a:buChar char="•"/>
              <a:tabLst/>
              <a:defRPr/>
            </a:pPr>
            <a:r>
              <a:rPr kumimoji="0" lang="en-US" sz="1731" b="1" i="0" u="none" strike="noStrike" kern="0" cap="none" spc="0" normalizeH="0" baseline="0" noProof="0">
                <a:ln>
                  <a:noFill/>
                </a:ln>
                <a:solidFill>
                  <a:srgbClr val="011A76"/>
                </a:solidFill>
                <a:effectLst/>
                <a:uLnTx/>
                <a:uFillTx/>
                <a:latin typeface="Ubuntu"/>
                <a:ea typeface="Ubuntu"/>
                <a:cs typeface="Ubuntu"/>
                <a:sym typeface="Ubuntu"/>
              </a:rPr>
              <a:t>Call for action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g39e1a674e7c_0_424"/>
          <p:cNvSpPr txBox="1"/>
          <p:nvPr/>
        </p:nvSpPr>
        <p:spPr>
          <a:xfrm>
            <a:off x="603443" y="2399128"/>
            <a:ext cx="8104200" cy="555000"/>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85857"/>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2060"/>
                </a:solidFill>
                <a:effectLst/>
                <a:uLnTx/>
                <a:uFillTx/>
                <a:latin typeface="Ubuntu"/>
                <a:ea typeface="Ubuntu"/>
                <a:cs typeface="Ubuntu"/>
                <a:sym typeface="Ubuntu"/>
              </a:rPr>
              <a:t>There has been a growing global recognition of financial well-being, also referred to as </a:t>
            </a:r>
            <a:r>
              <a:rPr kumimoji="0" lang="en-US" sz="1400" b="1" i="0" u="none" strike="noStrike" kern="0" cap="none" spc="0" normalizeH="0" baseline="0" noProof="0">
                <a:ln>
                  <a:noFill/>
                </a:ln>
                <a:solidFill>
                  <a:srgbClr val="002060"/>
                </a:solidFill>
                <a:effectLst/>
                <a:uLnTx/>
                <a:uFillTx/>
                <a:latin typeface="Ubuntu"/>
                <a:ea typeface="Ubuntu"/>
                <a:cs typeface="Ubuntu"/>
                <a:sym typeface="Ubuntu"/>
              </a:rPr>
              <a:t>financial health, as a core outcome for individuals</a:t>
            </a:r>
            <a:r>
              <a:rPr kumimoji="0" lang="en-US" sz="1400" b="0" i="0" u="none" strike="noStrike" kern="0" cap="none" spc="0" normalizeH="0" baseline="0" noProof="0">
                <a:ln>
                  <a:noFill/>
                </a:ln>
                <a:solidFill>
                  <a:srgbClr val="002060"/>
                </a:solidFill>
                <a:effectLst/>
                <a:uLnTx/>
                <a:uFillTx/>
                <a:latin typeface="Ubuntu"/>
                <a:ea typeface="Ubuntu"/>
                <a:cs typeface="Ubuntu"/>
                <a:sym typeface="Ubuntu"/>
              </a:rPr>
              <a:t> and a guiding principle for </a:t>
            </a:r>
            <a:r>
              <a:rPr kumimoji="0" lang="en-US" sz="1400" b="1" i="0" u="none" strike="noStrike" kern="0" cap="none" spc="0" normalizeH="0" baseline="0" noProof="0">
                <a:ln>
                  <a:noFill/>
                </a:ln>
                <a:solidFill>
                  <a:srgbClr val="002060"/>
                </a:solidFill>
                <a:effectLst/>
                <a:uLnTx/>
                <a:uFillTx/>
                <a:latin typeface="Ubuntu"/>
                <a:ea typeface="Ubuntu"/>
                <a:cs typeface="Ubuntu"/>
                <a:sym typeface="Ubuntu"/>
              </a:rPr>
              <a:t>financial inclusion, financial education, and financial consumer protection policies. </a:t>
            </a:r>
            <a:r>
              <a:rPr kumimoji="0" lang="en-US" sz="1400" b="0" i="0" u="none" strike="noStrike" kern="0" cap="none" spc="0" normalizeH="0" baseline="0" noProof="0">
                <a:ln>
                  <a:noFill/>
                </a:ln>
                <a:solidFill>
                  <a:srgbClr val="002060"/>
                </a:solidFill>
                <a:effectLst/>
                <a:uLnTx/>
                <a:uFillTx/>
                <a:latin typeface="Ubuntu"/>
                <a:ea typeface="Ubuntu"/>
                <a:cs typeface="Ubuntu"/>
                <a:sym typeface="Ubuntu"/>
              </a:rPr>
              <a:t>OECD/G20, 2024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g39e1a674e7c_0_424"/>
          <p:cNvSpPr txBox="1"/>
          <p:nvPr/>
        </p:nvSpPr>
        <p:spPr>
          <a:xfrm>
            <a:off x="603443" y="3006271"/>
            <a:ext cx="8104200" cy="740100"/>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85857"/>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2060"/>
                </a:solidFill>
                <a:effectLst/>
                <a:uLnTx/>
                <a:uFillTx/>
                <a:latin typeface="Ubuntu"/>
                <a:ea typeface="Ubuntu"/>
                <a:cs typeface="Ubuntu"/>
                <a:sym typeface="Ubuntu"/>
              </a:rPr>
              <a:t>There is a pressing need to move beyond access and usage to focus on </a:t>
            </a:r>
            <a:r>
              <a:rPr kumimoji="0" lang="en-US" sz="1400" b="1" i="0" u="none" strike="noStrike" kern="0" cap="none" spc="0" normalizeH="0" baseline="0" noProof="0">
                <a:ln>
                  <a:noFill/>
                </a:ln>
                <a:solidFill>
                  <a:srgbClr val="002060"/>
                </a:solidFill>
                <a:effectLst/>
                <a:uLnTx/>
                <a:uFillTx/>
                <a:latin typeface="Ubuntu"/>
                <a:ea typeface="Ubuntu"/>
                <a:cs typeface="Ubuntu"/>
                <a:sym typeface="Ubuntu"/>
              </a:rPr>
              <a:t>the true impact of financial services on people's lives </a:t>
            </a:r>
            <a:r>
              <a:rPr kumimoji="0" lang="en-US" sz="1400" b="0" i="0" u="none" strike="noStrike" kern="0" cap="none" spc="0" normalizeH="0" baseline="0" noProof="0">
                <a:ln>
                  <a:noFill/>
                </a:ln>
                <a:solidFill>
                  <a:srgbClr val="002060"/>
                </a:solidFill>
                <a:effectLst/>
                <a:uLnTx/>
                <a:uFillTx/>
                <a:latin typeface="Ubuntu"/>
                <a:ea typeface="Ubuntu"/>
                <a:cs typeface="Ubuntu"/>
                <a:sym typeface="Ubuntu"/>
              </a:rPr>
              <a:t>and their ability to use these services judiciously. </a:t>
            </a:r>
            <a:r>
              <a:rPr kumimoji="0" lang="en-US" sz="1400" b="1" i="0" u="none" strike="noStrike" kern="0" cap="none" spc="0" normalizeH="0" baseline="0" noProof="0">
                <a:ln>
                  <a:noFill/>
                </a:ln>
                <a:solidFill>
                  <a:srgbClr val="002060"/>
                </a:solidFill>
                <a:effectLst/>
                <a:uLnTx/>
                <a:uFillTx/>
                <a:latin typeface="Ubuntu"/>
                <a:ea typeface="Ubuntu"/>
                <a:cs typeface="Ubuntu"/>
                <a:sym typeface="Ubuntu"/>
              </a:rPr>
              <a:t>Financial institutions have a unique responsibility to promote the financial health</a:t>
            </a:r>
            <a:r>
              <a:rPr kumimoji="0" lang="en-US" sz="1400" b="0" i="0" u="none" strike="noStrike" kern="0" cap="none" spc="0" normalizeH="0" baseline="0" noProof="0">
                <a:ln>
                  <a:noFill/>
                </a:ln>
                <a:solidFill>
                  <a:srgbClr val="002060"/>
                </a:solidFill>
                <a:effectLst/>
                <a:uLnTx/>
                <a:uFillTx/>
                <a:latin typeface="Ubuntu"/>
                <a:ea typeface="Ubuntu"/>
                <a:cs typeface="Ubuntu"/>
                <a:sym typeface="Ubuntu"/>
              </a:rPr>
              <a:t> and inclusion of their customers. UN EPFI, 2024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g39e1a674e7c_0_424"/>
          <p:cNvSpPr txBox="1"/>
          <p:nvPr/>
        </p:nvSpPr>
        <p:spPr>
          <a:xfrm>
            <a:off x="603443" y="3706075"/>
            <a:ext cx="8104200" cy="740100"/>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85857"/>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2060"/>
                </a:solidFill>
                <a:effectLst/>
                <a:uLnTx/>
                <a:uFillTx/>
                <a:latin typeface="Ubuntu"/>
                <a:ea typeface="Ubuntu"/>
                <a:cs typeface="Ubuntu"/>
                <a:sym typeface="Ubuntu"/>
              </a:rPr>
              <a:t>The ultimate measure of </a:t>
            </a:r>
            <a:r>
              <a:rPr kumimoji="0" lang="en-US" sz="1400" b="1" i="0" u="none" strike="noStrike" kern="0" cap="none" spc="0" normalizeH="0" baseline="0" noProof="0">
                <a:ln>
                  <a:noFill/>
                </a:ln>
                <a:solidFill>
                  <a:srgbClr val="002060"/>
                </a:solidFill>
                <a:effectLst/>
                <a:uLnTx/>
                <a:uFillTx/>
                <a:latin typeface="Ubuntu"/>
                <a:ea typeface="Ubuntu"/>
                <a:cs typeface="Ubuntu"/>
                <a:sym typeface="Ubuntu"/>
              </a:rPr>
              <a:t>success for financial literacy efforts should be improvement in individual financial well-being</a:t>
            </a:r>
            <a:r>
              <a:rPr kumimoji="0" lang="en-US" sz="1400" b="0" i="0" u="none" strike="noStrike" kern="0" cap="none" spc="0" normalizeH="0" baseline="0" noProof="0">
                <a:ln>
                  <a:noFill/>
                </a:ln>
                <a:solidFill>
                  <a:srgbClr val="002060"/>
                </a:solidFill>
                <a:effectLst/>
                <a:uLnTx/>
                <a:uFillTx/>
                <a:latin typeface="Ubuntu"/>
                <a:ea typeface="Ubuntu"/>
                <a:cs typeface="Ubuntu"/>
                <a:sym typeface="Ubuntu"/>
              </a:rPr>
              <a:t>. To improve financial literacy means  moving beyond simply increasing factual knowledge to helping consumers develop the skills, experience, familiarity, and self-confidence to engage in behaviours that increase financial well-being, CPFB, 2015, 2017.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g39e1a674e7c_0_424"/>
          <p:cNvSpPr/>
          <p:nvPr/>
        </p:nvSpPr>
        <p:spPr>
          <a:xfrm>
            <a:off x="7872645" y="155755"/>
            <a:ext cx="1052039" cy="330300"/>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3">
              <a:alphaModFix/>
            </a:blip>
            <a:stretch>
              <a:fillRect t="-13739" r="-2519" b="-14299"/>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grpSp>
        <p:nvGrpSpPr>
          <p:cNvPr id="224" name="Google Shape;224;p4"/>
          <p:cNvGrpSpPr/>
          <p:nvPr/>
        </p:nvGrpSpPr>
        <p:grpSpPr>
          <a:xfrm>
            <a:off x="-1" y="0"/>
            <a:ext cx="1257835" cy="1622022"/>
            <a:chOff x="0" y="0"/>
            <a:chExt cx="1553397" cy="1952538"/>
          </a:xfrm>
        </p:grpSpPr>
        <p:sp>
          <p:nvSpPr>
            <p:cNvPr id="225" name="Google Shape;225;p4"/>
            <p:cNvSpPr/>
            <p:nvPr/>
          </p:nvSpPr>
          <p:spPr>
            <a:xfrm>
              <a:off x="0" y="0"/>
              <a:ext cx="1553397" cy="1952538"/>
            </a:xfrm>
            <a:custGeom>
              <a:avLst/>
              <a:gdLst/>
              <a:ahLst/>
              <a:cxnLst/>
              <a:rect l="l" t="t" r="r" b="b"/>
              <a:pathLst>
                <a:path w="1553397" h="1952538" extrusionOk="0">
                  <a:moveTo>
                    <a:pt x="0" y="0"/>
                  </a:moveTo>
                  <a:lnTo>
                    <a:pt x="1553397" y="0"/>
                  </a:lnTo>
                  <a:lnTo>
                    <a:pt x="1553397" y="1952538"/>
                  </a:lnTo>
                  <a:lnTo>
                    <a:pt x="0" y="1952538"/>
                  </a:lnTo>
                  <a:close/>
                </a:path>
              </a:pathLst>
            </a:custGeom>
            <a:solidFill>
              <a:srgbClr val="00187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226" name="Google Shape;226;p4"/>
            <p:cNvSpPr txBox="1"/>
            <p:nvPr/>
          </p:nvSpPr>
          <p:spPr>
            <a:xfrm>
              <a:off x="0" y="9525"/>
              <a:ext cx="1553397" cy="1943013"/>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94666"/>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grpSp>
      <p:sp>
        <p:nvSpPr>
          <p:cNvPr id="227" name="Google Shape;227;p4"/>
          <p:cNvSpPr/>
          <p:nvPr/>
        </p:nvSpPr>
        <p:spPr>
          <a:xfrm>
            <a:off x="158412" y="155755"/>
            <a:ext cx="1422933" cy="1803718"/>
          </a:xfrm>
          <a:custGeom>
            <a:avLst/>
            <a:gdLst/>
            <a:ahLst/>
            <a:cxnLst/>
            <a:rect l="l" t="t" r="r" b="b"/>
            <a:pathLst>
              <a:path w="1257272" h="1593725" extrusionOk="0">
                <a:moveTo>
                  <a:pt x="0" y="0"/>
                </a:moveTo>
                <a:lnTo>
                  <a:pt x="1257272" y="0"/>
                </a:lnTo>
                <a:lnTo>
                  <a:pt x="1257272" y="1593725"/>
                </a:lnTo>
                <a:lnTo>
                  <a:pt x="0" y="1593725"/>
                </a:lnTo>
                <a:close/>
              </a:path>
            </a:pathLst>
          </a:custGeom>
          <a:blipFill rotWithShape="1">
            <a:blip r:embed="rId3">
              <a:alphaModFix/>
            </a:blip>
            <a:stretch>
              <a:fillRect l="-45125" r="-4512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228" name="Google Shape;228;p4"/>
          <p:cNvSpPr/>
          <p:nvPr/>
        </p:nvSpPr>
        <p:spPr>
          <a:xfrm>
            <a:off x="158093" y="155755"/>
            <a:ext cx="1423252" cy="1803718"/>
          </a:xfrm>
          <a:custGeom>
            <a:avLst/>
            <a:gdLst/>
            <a:ahLst/>
            <a:cxnLst/>
            <a:rect l="l" t="t" r="r" b="b"/>
            <a:pathLst>
              <a:path w="878460" h="1113292" extrusionOk="0">
                <a:moveTo>
                  <a:pt x="0" y="0"/>
                </a:moveTo>
                <a:lnTo>
                  <a:pt x="878460" y="0"/>
                </a:lnTo>
                <a:lnTo>
                  <a:pt x="878460" y="1113292"/>
                </a:lnTo>
                <a:lnTo>
                  <a:pt x="0" y="1113292"/>
                </a:lnTo>
                <a:close/>
              </a:path>
            </a:pathLst>
          </a:custGeom>
          <a:blipFill rotWithShape="1">
            <a:blip r:embed="rId4">
              <a:alphaModFix/>
            </a:blip>
            <a:stretch>
              <a:fillRect l="-45107" r="-45107"/>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229" name="Google Shape;229;p4"/>
          <p:cNvSpPr txBox="1"/>
          <p:nvPr/>
        </p:nvSpPr>
        <p:spPr>
          <a:xfrm>
            <a:off x="2377582" y="835954"/>
            <a:ext cx="3592500" cy="493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0" i="0" u="none" strike="noStrike" kern="0" cap="none" spc="0" normalizeH="0" baseline="0" noProof="0">
                <a:ln>
                  <a:noFill/>
                </a:ln>
                <a:solidFill>
                  <a:srgbClr val="AEABAB"/>
                </a:solidFill>
                <a:effectLst/>
                <a:uLnTx/>
                <a:uFillTx/>
                <a:latin typeface="Ubuntu"/>
                <a:ea typeface="Ubuntu"/>
                <a:cs typeface="Ubuntu"/>
                <a:sym typeface="Ubuntu"/>
              </a:rPr>
              <a:t>In the Study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4"/>
          <p:cNvSpPr txBox="1"/>
          <p:nvPr/>
        </p:nvSpPr>
        <p:spPr>
          <a:xfrm>
            <a:off x="2377582" y="352104"/>
            <a:ext cx="3438300" cy="515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3967"/>
              </a:lnSpc>
              <a:spcBef>
                <a:spcPts val="0"/>
              </a:spcBef>
              <a:spcAft>
                <a:spcPts val="0"/>
              </a:spcAft>
              <a:buClr>
                <a:srgbClr val="000000"/>
              </a:buClr>
              <a:buSzTx/>
              <a:buFont typeface="Arial"/>
              <a:buNone/>
              <a:tabLst/>
              <a:defRPr/>
            </a:pPr>
            <a:r>
              <a:rPr kumimoji="0" lang="en-US" sz="3564" b="1" i="0" u="none" strike="noStrike" kern="0" cap="none" spc="0" normalizeH="0" baseline="0" noProof="0">
                <a:ln>
                  <a:noFill/>
                </a:ln>
                <a:solidFill>
                  <a:srgbClr val="001871"/>
                </a:solidFill>
                <a:effectLst/>
                <a:uLnTx/>
                <a:uFillTx/>
                <a:latin typeface="Ubuntu"/>
                <a:ea typeface="Ubuntu"/>
                <a:cs typeface="Ubuntu"/>
                <a:sym typeface="Ubuntu"/>
              </a:rPr>
              <a:t>Participants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4"/>
          <p:cNvSpPr txBox="1"/>
          <p:nvPr/>
        </p:nvSpPr>
        <p:spPr>
          <a:xfrm>
            <a:off x="2377582" y="1399909"/>
            <a:ext cx="6103500" cy="3210900"/>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93333"/>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2060"/>
                </a:solidFill>
                <a:effectLst/>
                <a:uLnTx/>
                <a:uFillTx/>
                <a:latin typeface="Ubuntu"/>
                <a:ea typeface="Ubuntu"/>
                <a:cs typeface="Ubuntu"/>
                <a:sym typeface="Ubuntu"/>
              </a:rPr>
              <a:t>A total of 14,318 adult Europeans participated in the study</a:t>
            </a:r>
            <a:r>
              <a:rPr kumimoji="0" lang="en-US" sz="1800" b="0" i="0" u="none" strike="noStrike" kern="0" cap="none" spc="0" normalizeH="0" baseline="0" noProof="0">
                <a:ln>
                  <a:noFill/>
                </a:ln>
                <a:solidFill>
                  <a:srgbClr val="002060"/>
                </a:solidFill>
                <a:effectLst/>
                <a:uLnTx/>
                <a:uFillTx/>
                <a:latin typeface="Ubuntu"/>
                <a:ea typeface="Ubuntu"/>
                <a:cs typeface="Ubuntu"/>
                <a:sym typeface="Ubuntu"/>
              </a:rPr>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38888"/>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2060"/>
              </a:solidFill>
              <a:effectLst/>
              <a:uLnTx/>
              <a:uFillTx/>
              <a:latin typeface="Ubuntu"/>
              <a:ea typeface="Ubuntu"/>
              <a:cs typeface="Ubuntu"/>
              <a:sym typeface="Ubuntu"/>
            </a:endParaRPr>
          </a:p>
          <a:p>
            <a:pPr marL="0" marR="0" lvl="0" indent="0" algn="just" defTabSz="914400" rtl="0" eaLnBrk="1" fontAlgn="auto" latinLnBrk="0" hangingPunct="1">
              <a:lnSpc>
                <a:spcPct val="93333"/>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Ubuntu"/>
                <a:ea typeface="Ubuntu"/>
                <a:cs typeface="Ubuntu"/>
                <a:sym typeface="Ubuntu"/>
              </a:rPr>
              <a:t>1,650 Britons,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93333"/>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Ubuntu"/>
                <a:ea typeface="Ubuntu"/>
                <a:cs typeface="Ubuntu"/>
                <a:sym typeface="Ubuntu"/>
              </a:rPr>
              <a:t>1,200 Czechs,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93333"/>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Ubuntu"/>
                <a:ea typeface="Ubuntu"/>
                <a:cs typeface="Ubuntu"/>
                <a:sym typeface="Ubuntu"/>
              </a:rPr>
              <a:t>1,675 French,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93333"/>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Ubuntu"/>
                <a:ea typeface="Ubuntu"/>
                <a:cs typeface="Ubuntu"/>
                <a:sym typeface="Ubuntu"/>
              </a:rPr>
              <a:t>1,500 Germans,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93333"/>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Ubuntu"/>
                <a:ea typeface="Ubuntu"/>
                <a:cs typeface="Ubuntu"/>
                <a:sym typeface="Ubuntu"/>
              </a:rPr>
              <a:t>1,000 Hungarians,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93333"/>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Ubuntu"/>
                <a:ea typeface="Ubuntu"/>
                <a:cs typeface="Ubuntu"/>
                <a:sym typeface="Ubuntu"/>
              </a:rPr>
              <a:t>1,625 Italians,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93333"/>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Ubuntu"/>
                <a:ea typeface="Ubuntu"/>
                <a:cs typeface="Ubuntu"/>
                <a:sym typeface="Ubuntu"/>
              </a:rPr>
              <a:t>1,068 Poles,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93333"/>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Ubuntu"/>
                <a:ea typeface="Ubuntu"/>
                <a:cs typeface="Ubuntu"/>
                <a:sym typeface="Ubuntu"/>
              </a:rPr>
              <a:t>1,000 Slovaks,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93333"/>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Ubuntu"/>
                <a:ea typeface="Ubuntu"/>
                <a:cs typeface="Ubuntu"/>
                <a:sym typeface="Ubuntu"/>
              </a:rPr>
              <a:t>2,600 Spaniards, and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93333"/>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Ubuntu"/>
                <a:ea typeface="Ubuntu"/>
                <a:cs typeface="Ubuntu"/>
                <a:sym typeface="Ubuntu"/>
              </a:rPr>
              <a:t>1,000 Swedes.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4"/>
          <p:cNvSpPr/>
          <p:nvPr/>
        </p:nvSpPr>
        <p:spPr>
          <a:xfrm>
            <a:off x="7872645" y="155755"/>
            <a:ext cx="1052040" cy="330301"/>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5">
              <a:alphaModFix/>
            </a:blip>
            <a:stretch>
              <a:fillRect t="-13740" r="-2514" b="-1429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233" name="Google Shape;233;p4"/>
          <p:cNvSpPr txBox="1"/>
          <p:nvPr/>
        </p:nvSpPr>
        <p:spPr>
          <a:xfrm>
            <a:off x="5180403" y="3035934"/>
            <a:ext cx="3546064" cy="1308050"/>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96611"/>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Ubuntu"/>
                <a:ea typeface="Ubuntu"/>
                <a:cs typeface="Ubuntu"/>
                <a:sym typeface="Ubuntu"/>
              </a:rPr>
              <a:t>Sample representative of each country in terms of gender  and age, and diverse in terms of education and place of residence.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96611"/>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Ubuntu"/>
                <a:ea typeface="Ubuntu"/>
                <a:cs typeface="Ubuntu"/>
                <a:sym typeface="Ubuntu"/>
              </a:rPr>
              <a:t>Methodology: CAWI survey between 06.2024 and 07.2025.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B36E-5E3F-5E56-8637-4142D0E1FC56}"/>
              </a:ext>
            </a:extLst>
          </p:cNvPr>
          <p:cNvSpPr>
            <a:spLocks noGrp="1"/>
          </p:cNvSpPr>
          <p:nvPr>
            <p:ph type="title"/>
          </p:nvPr>
        </p:nvSpPr>
        <p:spPr>
          <a:xfrm>
            <a:off x="384629" y="501800"/>
            <a:ext cx="3779157" cy="1082902"/>
          </a:xfrm>
        </p:spPr>
        <p:txBody>
          <a:bodyPr>
            <a:normAutofit fontScale="90000"/>
          </a:bodyPr>
          <a:lstStyle/>
          <a:p>
            <a:r>
              <a:rPr lang="en-GB" dirty="0"/>
              <a:t>Beyond borders: Navigating financial wellbeing across cultures</a:t>
            </a:r>
            <a:endParaRPr lang="en-US" dirty="0"/>
          </a:p>
        </p:txBody>
      </p:sp>
      <p:sp>
        <p:nvSpPr>
          <p:cNvPr id="3" name="Text Placeholder 2">
            <a:extLst>
              <a:ext uri="{FF2B5EF4-FFF2-40B4-BE49-F238E27FC236}">
                <a16:creationId xmlns:a16="http://schemas.microsoft.com/office/drawing/2014/main" id="{D5DE782C-7100-7D79-1228-9F7C235558BC}"/>
              </a:ext>
            </a:extLst>
          </p:cNvPr>
          <p:cNvSpPr>
            <a:spLocks noGrp="1"/>
          </p:cNvSpPr>
          <p:nvPr>
            <p:ph type="body" idx="1"/>
          </p:nvPr>
        </p:nvSpPr>
        <p:spPr>
          <a:xfrm>
            <a:off x="6641160" y="2190504"/>
            <a:ext cx="2052637" cy="628096"/>
          </a:xfrm>
        </p:spPr>
        <p:txBody>
          <a:bodyPr>
            <a:normAutofit fontScale="77500" lnSpcReduction="20000"/>
          </a:bodyPr>
          <a:lstStyle/>
          <a:p>
            <a:r>
              <a:rPr lang="en-US" dirty="0"/>
              <a:t>Emanuele Carluccio</a:t>
            </a:r>
          </a:p>
          <a:p>
            <a:r>
              <a:rPr lang="en-US" sz="1800" i="1" dirty="0"/>
              <a:t>EFPA</a:t>
            </a:r>
          </a:p>
        </p:txBody>
      </p:sp>
      <p:pic>
        <p:nvPicPr>
          <p:cNvPr id="7" name="Picture 6">
            <a:extLst>
              <a:ext uri="{FF2B5EF4-FFF2-40B4-BE49-F238E27FC236}">
                <a16:creationId xmlns:a16="http://schemas.microsoft.com/office/drawing/2014/main" id="{700B4BA6-1CE5-CE32-AF68-56C18909BAEF}"/>
              </a:ext>
            </a:extLst>
          </p:cNvPr>
          <p:cNvPicPr>
            <a:picLocks noChangeAspect="1"/>
          </p:cNvPicPr>
          <p:nvPr/>
        </p:nvPicPr>
        <p:blipFill>
          <a:blip r:embed="rId2"/>
          <a:stretch>
            <a:fillRect/>
          </a:stretch>
        </p:blipFill>
        <p:spPr>
          <a:xfrm>
            <a:off x="6698311" y="203183"/>
            <a:ext cx="1938337" cy="1938337"/>
          </a:xfrm>
          <a:prstGeom prst="rect">
            <a:avLst/>
          </a:prstGeom>
          <a:ln>
            <a:noFill/>
          </a:ln>
          <a:effectLst>
            <a:outerShdw blurRad="190500" algn="tl" rotWithShape="0">
              <a:srgbClr val="000000">
                <a:alpha val="70000"/>
              </a:srgbClr>
            </a:outerShdw>
          </a:effectLst>
        </p:spPr>
      </p:pic>
      <p:pic>
        <p:nvPicPr>
          <p:cNvPr id="4" name="Picture 3" descr="A person in a suit and tie&#10;&#10;AI-generated content may be incorrect.">
            <a:extLst>
              <a:ext uri="{FF2B5EF4-FFF2-40B4-BE49-F238E27FC236}">
                <a16:creationId xmlns:a16="http://schemas.microsoft.com/office/drawing/2014/main" id="{2FB4F32B-8878-1A31-FB1C-01126E42F9B3}"/>
              </a:ext>
            </a:extLst>
          </p:cNvPr>
          <p:cNvPicPr>
            <a:picLocks noChangeAspect="1"/>
          </p:cNvPicPr>
          <p:nvPr/>
        </p:nvPicPr>
        <p:blipFill>
          <a:blip r:embed="rId3"/>
          <a:stretch>
            <a:fillRect/>
          </a:stretch>
        </p:blipFill>
        <p:spPr>
          <a:xfrm>
            <a:off x="4286443" y="203183"/>
            <a:ext cx="1870982" cy="1870982"/>
          </a:xfrm>
          <a:prstGeom prst="rect">
            <a:avLst/>
          </a:prstGeom>
          <a:ln>
            <a:noFill/>
          </a:ln>
          <a:effectLst>
            <a:outerShdw blurRad="190500" algn="tl" rotWithShape="0">
              <a:srgbClr val="000000">
                <a:alpha val="70000"/>
              </a:srgbClr>
            </a:outerShdw>
          </a:effectLst>
        </p:spPr>
      </p:pic>
      <p:sp>
        <p:nvSpPr>
          <p:cNvPr id="5" name="Text Placeholder 2">
            <a:extLst>
              <a:ext uri="{FF2B5EF4-FFF2-40B4-BE49-F238E27FC236}">
                <a16:creationId xmlns:a16="http://schemas.microsoft.com/office/drawing/2014/main" id="{95A431DA-5B70-7187-A99B-4AABF80FCFFF}"/>
              </a:ext>
            </a:extLst>
          </p:cNvPr>
          <p:cNvSpPr txBox="1">
            <a:spLocks/>
          </p:cNvSpPr>
          <p:nvPr/>
        </p:nvSpPr>
        <p:spPr>
          <a:xfrm>
            <a:off x="4229293" y="2166012"/>
            <a:ext cx="2411867" cy="666875"/>
          </a:xfrm>
          <a:prstGeom prst="rect">
            <a:avLst/>
          </a:prstGeom>
        </p:spPr>
        <p:txBody>
          <a:bodyPr vert="horz" lIns="91440" tIns="45720" rIns="91440" bIns="45720" rtlCol="0">
            <a:noAutofit/>
          </a:bodyPr>
          <a:lstStyle>
            <a:lvl1pPr marL="0" indent="0" algn="l" defTabSz="685800" rtl="0" eaLnBrk="1" latinLnBrk="0" hangingPunct="1">
              <a:lnSpc>
                <a:spcPts val="1600"/>
              </a:lnSpc>
              <a:spcBef>
                <a:spcPts val="750"/>
              </a:spcBef>
              <a:buFont typeface="Arial" panose="020B0604020202020204" pitchFamily="34" charset="0"/>
              <a:buNone/>
              <a:defRPr sz="2000" kern="1200">
                <a:solidFill>
                  <a:srgbClr val="FFFFFF"/>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600" dirty="0"/>
              <a:t>Dean Mullaly</a:t>
            </a:r>
          </a:p>
          <a:p>
            <a:r>
              <a:rPr lang="en-US" sz="1200" i="1" dirty="0"/>
              <a:t>Mark Dean Wealth Management</a:t>
            </a:r>
          </a:p>
        </p:txBody>
      </p:sp>
    </p:spTree>
    <p:extLst>
      <p:ext uri="{BB962C8B-B14F-4D97-AF65-F5344CB8AC3E}">
        <p14:creationId xmlns:p14="http://schemas.microsoft.com/office/powerpoint/2010/main" val="433795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242" name="Google Shape;242;p5"/>
          <p:cNvGrpSpPr/>
          <p:nvPr/>
        </p:nvGrpSpPr>
        <p:grpSpPr>
          <a:xfrm>
            <a:off x="0" y="-1"/>
            <a:ext cx="1258552" cy="1622923"/>
            <a:chOff x="0" y="0"/>
            <a:chExt cx="1553397" cy="1952538"/>
          </a:xfrm>
        </p:grpSpPr>
        <p:sp>
          <p:nvSpPr>
            <p:cNvPr id="243" name="Google Shape;243;p5"/>
            <p:cNvSpPr/>
            <p:nvPr/>
          </p:nvSpPr>
          <p:spPr>
            <a:xfrm>
              <a:off x="0" y="0"/>
              <a:ext cx="1553397" cy="1952538"/>
            </a:xfrm>
            <a:custGeom>
              <a:avLst/>
              <a:gdLst/>
              <a:ahLst/>
              <a:cxnLst/>
              <a:rect l="l" t="t" r="r" b="b"/>
              <a:pathLst>
                <a:path w="1553397" h="1952538" extrusionOk="0">
                  <a:moveTo>
                    <a:pt x="0" y="0"/>
                  </a:moveTo>
                  <a:lnTo>
                    <a:pt x="1553397" y="0"/>
                  </a:lnTo>
                  <a:lnTo>
                    <a:pt x="1553397" y="1952538"/>
                  </a:lnTo>
                  <a:lnTo>
                    <a:pt x="0" y="1952538"/>
                  </a:lnTo>
                  <a:close/>
                </a:path>
              </a:pathLst>
            </a:custGeom>
            <a:solidFill>
              <a:srgbClr val="00187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244" name="Google Shape;244;p5"/>
            <p:cNvSpPr txBox="1"/>
            <p:nvPr/>
          </p:nvSpPr>
          <p:spPr>
            <a:xfrm>
              <a:off x="0" y="9525"/>
              <a:ext cx="1553397" cy="1943013"/>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94666"/>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grpSp>
      <p:sp>
        <p:nvSpPr>
          <p:cNvPr id="245" name="Google Shape;245;p5"/>
          <p:cNvSpPr/>
          <p:nvPr/>
        </p:nvSpPr>
        <p:spPr>
          <a:xfrm>
            <a:off x="158581" y="155925"/>
            <a:ext cx="1423642" cy="1804617"/>
          </a:xfrm>
          <a:custGeom>
            <a:avLst/>
            <a:gdLst/>
            <a:ahLst/>
            <a:cxnLst/>
            <a:rect l="l" t="t" r="r" b="b"/>
            <a:pathLst>
              <a:path w="1257272" h="1593725" extrusionOk="0">
                <a:moveTo>
                  <a:pt x="0" y="0"/>
                </a:moveTo>
                <a:lnTo>
                  <a:pt x="1257272" y="0"/>
                </a:lnTo>
                <a:lnTo>
                  <a:pt x="1257272" y="1593725"/>
                </a:lnTo>
                <a:lnTo>
                  <a:pt x="0" y="1593725"/>
                </a:lnTo>
                <a:close/>
              </a:path>
            </a:pathLst>
          </a:custGeom>
          <a:blipFill rotWithShape="1">
            <a:blip r:embed="rId3">
              <a:alphaModFix/>
            </a:blip>
            <a:stretch>
              <a:fillRect l="-45125" r="-4512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246" name="Google Shape;246;p5"/>
          <p:cNvSpPr txBox="1"/>
          <p:nvPr/>
        </p:nvSpPr>
        <p:spPr>
          <a:xfrm>
            <a:off x="2443460" y="471845"/>
            <a:ext cx="3509129"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0" i="0" u="none" strike="noStrike" kern="0" cap="none" spc="0" normalizeH="0" baseline="0" noProof="0">
                <a:ln>
                  <a:noFill/>
                </a:ln>
                <a:solidFill>
                  <a:srgbClr val="FEDD00"/>
                </a:solidFill>
                <a:effectLst/>
                <a:uLnTx/>
                <a:uFillTx/>
                <a:latin typeface="Ubuntu"/>
                <a:ea typeface="Ubuntu"/>
                <a:cs typeface="Ubuntu"/>
                <a:sym typeface="Ubuntu"/>
              </a:rPr>
              <a:t>Research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5"/>
          <p:cNvSpPr txBox="1"/>
          <p:nvPr/>
        </p:nvSpPr>
        <p:spPr>
          <a:xfrm>
            <a:off x="2443460" y="911760"/>
            <a:ext cx="4014833"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1" i="0" u="none" strike="noStrike" kern="0" cap="none" spc="0" normalizeH="0" baseline="0" noProof="0">
                <a:ln>
                  <a:noFill/>
                </a:ln>
                <a:solidFill>
                  <a:srgbClr val="011A76"/>
                </a:solidFill>
                <a:effectLst/>
                <a:uLnTx/>
                <a:uFillTx/>
                <a:latin typeface="Ubuntu"/>
                <a:ea typeface="Ubuntu"/>
                <a:cs typeface="Ubuntu"/>
                <a:sym typeface="Ubuntu"/>
              </a:rPr>
              <a:t>OBJECTIVES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5"/>
          <p:cNvSpPr txBox="1"/>
          <p:nvPr/>
        </p:nvSpPr>
        <p:spPr>
          <a:xfrm>
            <a:off x="2443460" y="1472885"/>
            <a:ext cx="5845926" cy="436017"/>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93333"/>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2060"/>
                </a:solidFill>
                <a:effectLst/>
                <a:uLnTx/>
                <a:uFillTx/>
                <a:latin typeface="Arial"/>
                <a:ea typeface="Arial"/>
                <a:cs typeface="Arial"/>
                <a:sym typeface="Arial"/>
              </a:rPr>
              <a:t>In the context of financial health, the study specifically examined: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txBox="1"/>
          <p:nvPr/>
        </p:nvSpPr>
        <p:spPr>
          <a:xfrm>
            <a:off x="2443460" y="1940714"/>
            <a:ext cx="5244600" cy="2686800"/>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231F20"/>
                </a:solidFill>
                <a:effectLst/>
                <a:uLnTx/>
                <a:uFillTx/>
                <a:latin typeface="Ubuntu"/>
                <a:ea typeface="Ubuntu"/>
                <a:cs typeface="Ubuntu"/>
                <a:sym typeface="Ubuntu"/>
              </a:rPr>
              <a:t> </a:t>
            </a:r>
            <a:r>
              <a:rPr kumimoji="0" lang="en-US" sz="1800" b="0" i="0" u="none" strike="noStrike" kern="0" cap="none" spc="0" normalizeH="0" baseline="0" noProof="0">
                <a:ln>
                  <a:noFill/>
                </a:ln>
                <a:solidFill>
                  <a:srgbClr val="231F20"/>
                </a:solidFill>
                <a:effectLst/>
                <a:uLnTx/>
                <a:uFillTx/>
                <a:latin typeface="Arial"/>
                <a:ea typeface="Arial"/>
                <a:cs typeface="Arial"/>
                <a:sym typeface="Arial"/>
              </a:rPr>
              <a:t>• </a:t>
            </a:r>
            <a:r>
              <a:rPr kumimoji="0" lang="en-US" sz="1700" b="0" i="0" u="none" strike="noStrike" kern="0" cap="none" spc="0" normalizeH="0" baseline="0" noProof="0">
                <a:ln>
                  <a:noFill/>
                </a:ln>
                <a:solidFill>
                  <a:srgbClr val="002060"/>
                </a:solidFill>
                <a:effectLst/>
                <a:uLnTx/>
                <a:uFillTx/>
                <a:latin typeface="Arial"/>
                <a:ea typeface="Arial"/>
                <a:cs typeface="Arial"/>
                <a:sym typeface="Arial"/>
              </a:rPr>
              <a:t>The financial situation of the surveyed sample</a:t>
            </a:r>
            <a:endParaRPr kumimoji="0" sz="13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2060"/>
                </a:solidFill>
                <a:effectLst/>
                <a:uLnTx/>
                <a:uFillTx/>
                <a:latin typeface="Arial"/>
                <a:ea typeface="Arial"/>
                <a:cs typeface="Arial"/>
                <a:sym typeface="Arial"/>
              </a:rPr>
              <a:t> • A sense of financial security and stability</a:t>
            </a:r>
            <a:endParaRPr kumimoji="0" sz="13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2060"/>
                </a:solidFill>
                <a:effectLst/>
                <a:uLnTx/>
                <a:uFillTx/>
                <a:latin typeface="Arial"/>
                <a:ea typeface="Arial"/>
                <a:cs typeface="Arial"/>
                <a:sym typeface="Arial"/>
              </a:rPr>
              <a:t> • Planning and achieving financial goals</a:t>
            </a:r>
            <a:endParaRPr kumimoji="0" sz="13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2060"/>
                </a:solidFill>
                <a:effectLst/>
                <a:uLnTx/>
                <a:uFillTx/>
                <a:latin typeface="Arial"/>
                <a:ea typeface="Arial"/>
                <a:cs typeface="Arial"/>
                <a:sym typeface="Arial"/>
              </a:rPr>
              <a:t> • Self-assessed financial knowledge and skills</a:t>
            </a:r>
            <a:endParaRPr kumimoji="0" sz="13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2060"/>
                </a:solidFill>
                <a:effectLst/>
                <a:uLnTx/>
                <a:uFillTx/>
                <a:latin typeface="Arial"/>
                <a:ea typeface="Arial"/>
                <a:cs typeface="Arial"/>
                <a:sym typeface="Arial"/>
              </a:rPr>
              <a:t> • The state of financial liabilities</a:t>
            </a:r>
            <a:endParaRPr kumimoji="0" sz="13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2060"/>
                </a:solidFill>
                <a:effectLst/>
                <a:uLnTx/>
                <a:uFillTx/>
                <a:latin typeface="Arial"/>
                <a:ea typeface="Arial"/>
                <a:cs typeface="Arial"/>
                <a:sym typeface="Arial"/>
              </a:rPr>
              <a:t> • The level and type of financial safeguards</a:t>
            </a:r>
            <a:endParaRPr kumimoji="0" sz="13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2060"/>
                </a:solidFill>
                <a:effectLst/>
                <a:uLnTx/>
                <a:uFillTx/>
                <a:latin typeface="Arial"/>
                <a:ea typeface="Arial"/>
                <a:cs typeface="Arial"/>
                <a:sym typeface="Arial"/>
              </a:rPr>
              <a:t> • Financial preparedness for retirement</a:t>
            </a:r>
            <a:endParaRPr kumimoji="0" sz="13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2060"/>
                </a:solidFill>
                <a:effectLst/>
                <a:uLnTx/>
                <a:uFillTx/>
                <a:latin typeface="Arial"/>
                <a:ea typeface="Arial"/>
                <a:cs typeface="Arial"/>
                <a:sym typeface="Arial"/>
              </a:rPr>
              <a:t> • The degree of financial control</a:t>
            </a:r>
            <a:endParaRPr kumimoji="0" sz="13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2060"/>
                </a:solidFill>
                <a:effectLst/>
                <a:uLnTx/>
                <a:uFillTx/>
                <a:latin typeface="Arial"/>
                <a:ea typeface="Arial"/>
                <a:cs typeface="Arial"/>
                <a:sym typeface="Arial"/>
              </a:rPr>
              <a:t> • Europeans’ attitudes toward money</a:t>
            </a:r>
            <a:endParaRPr kumimoji="0" sz="13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7872645" y="155755"/>
            <a:ext cx="1052040" cy="330301"/>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4">
              <a:alphaModFix/>
            </a:blip>
            <a:stretch>
              <a:fillRect t="-13740" r="-2514" b="-1429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
          <p:cNvSpPr/>
          <p:nvPr/>
        </p:nvSpPr>
        <p:spPr>
          <a:xfrm>
            <a:off x="3033132" y="66907"/>
            <a:ext cx="4476378" cy="4642253"/>
          </a:xfrm>
          <a:custGeom>
            <a:avLst/>
            <a:gdLst/>
            <a:ahLst/>
            <a:cxnLst/>
            <a:rect l="l" t="t" r="r" b="b"/>
            <a:pathLst>
              <a:path w="7451521" h="8002285" extrusionOk="0">
                <a:moveTo>
                  <a:pt x="0" y="0"/>
                </a:moveTo>
                <a:lnTo>
                  <a:pt x="7451520" y="0"/>
                </a:lnTo>
                <a:lnTo>
                  <a:pt x="7451520" y="8002285"/>
                </a:lnTo>
                <a:lnTo>
                  <a:pt x="0" y="8002285"/>
                </a:lnTo>
                <a:lnTo>
                  <a:pt x="0" y="0"/>
                </a:lnTo>
                <a:close/>
              </a:path>
            </a:pathLst>
          </a:custGeom>
          <a:blipFill rotWithShape="1">
            <a:blip r:embed="rId3">
              <a:alphaModFix/>
            </a:blip>
            <a:stretch>
              <a:fillRect t="-19431" r="-1783" b="-2273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260" name="Google Shape;260;p6"/>
          <p:cNvSpPr txBox="1"/>
          <p:nvPr/>
        </p:nvSpPr>
        <p:spPr>
          <a:xfrm>
            <a:off x="508534" y="978326"/>
            <a:ext cx="2708341"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1" i="0" u="none" strike="noStrike" kern="0" cap="none" spc="0" normalizeH="0" baseline="0" noProof="0">
                <a:ln>
                  <a:noFill/>
                </a:ln>
                <a:solidFill>
                  <a:srgbClr val="FCDC10"/>
                </a:solidFill>
                <a:effectLst/>
                <a:uLnTx/>
                <a:uFillTx/>
                <a:latin typeface="Ubuntu"/>
                <a:ea typeface="Ubuntu"/>
                <a:cs typeface="Ubuntu"/>
                <a:sym typeface="Ubuntu"/>
              </a:rPr>
              <a:t>RECIPIENTS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6"/>
          <p:cNvSpPr txBox="1"/>
          <p:nvPr/>
        </p:nvSpPr>
        <p:spPr>
          <a:xfrm>
            <a:off x="514350" y="509588"/>
            <a:ext cx="1975841"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1" i="0" u="none" strike="noStrike" kern="0" cap="none" spc="0" normalizeH="0" baseline="0" noProof="0">
                <a:ln>
                  <a:noFill/>
                </a:ln>
                <a:solidFill>
                  <a:srgbClr val="011A76"/>
                </a:solidFill>
                <a:effectLst/>
                <a:uLnTx/>
                <a:uFillTx/>
                <a:latin typeface="Ubuntu"/>
                <a:ea typeface="Ubuntu"/>
                <a:cs typeface="Ubuntu"/>
                <a:sym typeface="Ubuntu"/>
              </a:rPr>
              <a:t>Report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6"/>
          <p:cNvSpPr/>
          <p:nvPr/>
        </p:nvSpPr>
        <p:spPr>
          <a:xfrm>
            <a:off x="7872645" y="155755"/>
            <a:ext cx="1052040" cy="330301"/>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4">
              <a:alphaModFix/>
            </a:blip>
            <a:stretch>
              <a:fillRect t="-13740" r="-2514" b="-1429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grpSp>
        <p:nvGrpSpPr>
          <p:cNvPr id="267" name="Google Shape;267;p7"/>
          <p:cNvGrpSpPr/>
          <p:nvPr/>
        </p:nvGrpSpPr>
        <p:grpSpPr>
          <a:xfrm>
            <a:off x="8933952" y="-106225"/>
            <a:ext cx="401746" cy="5355950"/>
            <a:chOff x="0" y="0"/>
            <a:chExt cx="211619" cy="2821241"/>
          </a:xfrm>
        </p:grpSpPr>
        <p:sp>
          <p:nvSpPr>
            <p:cNvPr id="268" name="Google Shape;268;p7"/>
            <p:cNvSpPr/>
            <p:nvPr/>
          </p:nvSpPr>
          <p:spPr>
            <a:xfrm>
              <a:off x="0" y="0"/>
              <a:ext cx="211619" cy="2821241"/>
            </a:xfrm>
            <a:custGeom>
              <a:avLst/>
              <a:gdLst/>
              <a:ahLst/>
              <a:cxnLst/>
              <a:rect l="l" t="t" r="r" b="b"/>
              <a:pathLst>
                <a:path w="211619" h="2821241" extrusionOk="0">
                  <a:moveTo>
                    <a:pt x="0" y="0"/>
                  </a:moveTo>
                  <a:lnTo>
                    <a:pt x="211619" y="0"/>
                  </a:lnTo>
                  <a:lnTo>
                    <a:pt x="211619" y="2821241"/>
                  </a:lnTo>
                  <a:lnTo>
                    <a:pt x="0" y="2821241"/>
                  </a:lnTo>
                  <a:close/>
                </a:path>
              </a:pathLst>
            </a:custGeom>
            <a:solidFill>
              <a:srgbClr val="00187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269" name="Google Shape;269;p7"/>
            <p:cNvSpPr txBox="1"/>
            <p:nvPr/>
          </p:nvSpPr>
          <p:spPr>
            <a:xfrm>
              <a:off x="0" y="9525"/>
              <a:ext cx="211619" cy="2811716"/>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94666"/>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grpSp>
      <p:sp>
        <p:nvSpPr>
          <p:cNvPr id="270" name="Google Shape;270;p7"/>
          <p:cNvSpPr txBox="1"/>
          <p:nvPr/>
        </p:nvSpPr>
        <p:spPr>
          <a:xfrm>
            <a:off x="2365014" y="430198"/>
            <a:ext cx="3509129"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0" i="0" u="none" strike="noStrike" kern="0" cap="none" spc="0" normalizeH="0" baseline="0" noProof="0">
                <a:ln>
                  <a:noFill/>
                </a:ln>
                <a:solidFill>
                  <a:srgbClr val="FEDD00"/>
                </a:solidFill>
                <a:effectLst/>
                <a:uLnTx/>
                <a:uFillTx/>
                <a:latin typeface="Ubuntu"/>
                <a:ea typeface="Ubuntu"/>
                <a:cs typeface="Ubuntu"/>
                <a:sym typeface="Ubuntu"/>
              </a:rPr>
              <a:t>Definition of</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7"/>
          <p:cNvSpPr txBox="1"/>
          <p:nvPr/>
        </p:nvSpPr>
        <p:spPr>
          <a:xfrm>
            <a:off x="2365014" y="870112"/>
            <a:ext cx="4394664"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1" i="0" u="none" strike="noStrike" kern="0" cap="none" spc="0" normalizeH="0" baseline="0" noProof="0">
                <a:ln>
                  <a:noFill/>
                </a:ln>
                <a:solidFill>
                  <a:srgbClr val="011A76"/>
                </a:solidFill>
                <a:effectLst/>
                <a:uLnTx/>
                <a:uFillTx/>
                <a:latin typeface="Ubuntu"/>
                <a:ea typeface="Ubuntu"/>
                <a:cs typeface="Ubuntu"/>
                <a:sym typeface="Ubuntu"/>
              </a:rPr>
              <a:t>FINANCIAL HEALTH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7"/>
          <p:cNvSpPr txBox="1"/>
          <p:nvPr/>
        </p:nvSpPr>
        <p:spPr>
          <a:xfrm>
            <a:off x="2365014" y="1565439"/>
            <a:ext cx="5996275" cy="436017"/>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93333"/>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2060"/>
                </a:solidFill>
                <a:effectLst/>
                <a:uLnTx/>
                <a:uFillTx/>
                <a:latin typeface="Arial"/>
                <a:ea typeface="Arial"/>
                <a:cs typeface="Arial"/>
                <a:sym typeface="Arial"/>
              </a:rPr>
              <a:t>The study adopted a definition of financial health as a state in which: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7"/>
          <p:cNvSpPr txBox="1"/>
          <p:nvPr/>
        </p:nvSpPr>
        <p:spPr>
          <a:xfrm>
            <a:off x="2416107" y="2286414"/>
            <a:ext cx="5683084" cy="1748556"/>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26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Arial"/>
                <a:ea typeface="Arial"/>
                <a:cs typeface="Arial"/>
                <a:sym typeface="Arial"/>
              </a:rPr>
              <a:t>- You feel you are in control of your current finances and your monthly and annual budget,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26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Arial"/>
                <a:ea typeface="Arial"/>
                <a:cs typeface="Arial"/>
                <a:sym typeface="Arial"/>
              </a:rPr>
              <a:t>- You are able to cope with unexpected major expenses,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26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Arial"/>
                <a:ea typeface="Arial"/>
                <a:cs typeface="Arial"/>
                <a:sym typeface="Arial"/>
              </a:rPr>
              <a:t>- You meet your financial goals according to plan,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26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060"/>
                </a:solidFill>
                <a:effectLst/>
                <a:uLnTx/>
                <a:uFillTx/>
                <a:latin typeface="Arial"/>
                <a:ea typeface="Arial"/>
                <a:cs typeface="Arial"/>
                <a:sym typeface="Arial"/>
              </a:rPr>
              <a:t>- You have the financial freedom to make decisions that allow you to enjoy life.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4" name="Google Shape;274;p7"/>
          <p:cNvGrpSpPr/>
          <p:nvPr/>
        </p:nvGrpSpPr>
        <p:grpSpPr>
          <a:xfrm>
            <a:off x="-1" y="0"/>
            <a:ext cx="1257835" cy="1622022"/>
            <a:chOff x="0" y="0"/>
            <a:chExt cx="1553397" cy="1952538"/>
          </a:xfrm>
        </p:grpSpPr>
        <p:sp>
          <p:nvSpPr>
            <p:cNvPr id="275" name="Google Shape;275;p7"/>
            <p:cNvSpPr/>
            <p:nvPr/>
          </p:nvSpPr>
          <p:spPr>
            <a:xfrm>
              <a:off x="0" y="0"/>
              <a:ext cx="1553397" cy="1952538"/>
            </a:xfrm>
            <a:custGeom>
              <a:avLst/>
              <a:gdLst/>
              <a:ahLst/>
              <a:cxnLst/>
              <a:rect l="l" t="t" r="r" b="b"/>
              <a:pathLst>
                <a:path w="1553397" h="1952538" extrusionOk="0">
                  <a:moveTo>
                    <a:pt x="0" y="0"/>
                  </a:moveTo>
                  <a:lnTo>
                    <a:pt x="1553397" y="0"/>
                  </a:lnTo>
                  <a:lnTo>
                    <a:pt x="1553397" y="1952538"/>
                  </a:lnTo>
                  <a:lnTo>
                    <a:pt x="0" y="1952538"/>
                  </a:lnTo>
                  <a:close/>
                </a:path>
              </a:pathLst>
            </a:custGeom>
            <a:solidFill>
              <a:srgbClr val="00187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276" name="Google Shape;276;p7"/>
            <p:cNvSpPr txBox="1"/>
            <p:nvPr/>
          </p:nvSpPr>
          <p:spPr>
            <a:xfrm>
              <a:off x="0" y="9525"/>
              <a:ext cx="1553397" cy="1943013"/>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94666"/>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grpSp>
      <p:sp>
        <p:nvSpPr>
          <p:cNvPr id="277" name="Google Shape;277;p7"/>
          <p:cNvSpPr/>
          <p:nvPr/>
        </p:nvSpPr>
        <p:spPr>
          <a:xfrm>
            <a:off x="158412" y="155755"/>
            <a:ext cx="1422933" cy="1803718"/>
          </a:xfrm>
          <a:custGeom>
            <a:avLst/>
            <a:gdLst/>
            <a:ahLst/>
            <a:cxnLst/>
            <a:rect l="l" t="t" r="r" b="b"/>
            <a:pathLst>
              <a:path w="1257272" h="1593725" extrusionOk="0">
                <a:moveTo>
                  <a:pt x="0" y="0"/>
                </a:moveTo>
                <a:lnTo>
                  <a:pt x="1257272" y="0"/>
                </a:lnTo>
                <a:lnTo>
                  <a:pt x="1257272" y="1593725"/>
                </a:lnTo>
                <a:lnTo>
                  <a:pt x="0" y="1593725"/>
                </a:lnTo>
                <a:close/>
              </a:path>
            </a:pathLst>
          </a:custGeom>
          <a:blipFill rotWithShape="1">
            <a:blip r:embed="rId3">
              <a:alphaModFix/>
            </a:blip>
            <a:stretch>
              <a:fillRect l="-45125" r="-4512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278" name="Google Shape;278;p7"/>
          <p:cNvSpPr/>
          <p:nvPr/>
        </p:nvSpPr>
        <p:spPr>
          <a:xfrm>
            <a:off x="7872645" y="155755"/>
            <a:ext cx="1052040" cy="330301"/>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4">
              <a:alphaModFix/>
            </a:blip>
            <a:stretch>
              <a:fillRect t="-13740" r="-2514" b="-1429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8"/>
          <p:cNvSpPr/>
          <p:nvPr/>
        </p:nvSpPr>
        <p:spPr>
          <a:xfrm>
            <a:off x="0" y="0"/>
            <a:ext cx="9144000" cy="51435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4999" b="-4998"/>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grpSp>
        <p:nvGrpSpPr>
          <p:cNvPr id="288" name="Google Shape;288;p8"/>
          <p:cNvGrpSpPr/>
          <p:nvPr/>
        </p:nvGrpSpPr>
        <p:grpSpPr>
          <a:xfrm>
            <a:off x="-1" y="514552"/>
            <a:ext cx="5712101" cy="3353659"/>
            <a:chOff x="0" y="0"/>
            <a:chExt cx="3103900" cy="1766536"/>
          </a:xfrm>
        </p:grpSpPr>
        <p:sp>
          <p:nvSpPr>
            <p:cNvPr id="289" name="Google Shape;289;p8"/>
            <p:cNvSpPr/>
            <p:nvPr/>
          </p:nvSpPr>
          <p:spPr>
            <a:xfrm>
              <a:off x="0" y="0"/>
              <a:ext cx="3103900" cy="1766536"/>
            </a:xfrm>
            <a:custGeom>
              <a:avLst/>
              <a:gdLst/>
              <a:ahLst/>
              <a:cxnLst/>
              <a:rect l="l" t="t" r="r" b="b"/>
              <a:pathLst>
                <a:path w="3103900" h="1766536" extrusionOk="0">
                  <a:moveTo>
                    <a:pt x="0" y="0"/>
                  </a:moveTo>
                  <a:lnTo>
                    <a:pt x="3103900" y="0"/>
                  </a:lnTo>
                  <a:lnTo>
                    <a:pt x="3103900" y="1766536"/>
                  </a:lnTo>
                  <a:lnTo>
                    <a:pt x="0" y="1766536"/>
                  </a:lnTo>
                  <a:close/>
                </a:path>
              </a:pathLst>
            </a:custGeom>
            <a:solidFill>
              <a:srgbClr val="001871">
                <a:alpha val="80000"/>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290" name="Google Shape;290;p8"/>
            <p:cNvSpPr txBox="1"/>
            <p:nvPr/>
          </p:nvSpPr>
          <p:spPr>
            <a:xfrm>
              <a:off x="0" y="9525"/>
              <a:ext cx="3103900" cy="1757011"/>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94666"/>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grpSp>
      <p:sp>
        <p:nvSpPr>
          <p:cNvPr id="291" name="Google Shape;291;p8"/>
          <p:cNvSpPr txBox="1"/>
          <p:nvPr/>
        </p:nvSpPr>
        <p:spPr>
          <a:xfrm>
            <a:off x="514350" y="844826"/>
            <a:ext cx="3687857" cy="82073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0" i="0" u="none" strike="noStrike" kern="0" cap="none" spc="0" normalizeH="0" baseline="0" noProof="0">
                <a:ln>
                  <a:noFill/>
                </a:ln>
                <a:solidFill>
                  <a:srgbClr val="E5E6E8"/>
                </a:solidFill>
                <a:effectLst/>
                <a:uLnTx/>
                <a:uFillTx/>
                <a:latin typeface="Ubuntu"/>
                <a:ea typeface="Ubuntu"/>
                <a:cs typeface="Ubuntu"/>
                <a:sym typeface="Ubuntu"/>
              </a:rPr>
              <a:t>Financial Health of Europeans: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8"/>
          <p:cNvSpPr txBox="1"/>
          <p:nvPr/>
        </p:nvSpPr>
        <p:spPr>
          <a:xfrm>
            <a:off x="514350" y="1928475"/>
            <a:ext cx="4618625" cy="21800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3981"/>
              </a:lnSpc>
              <a:spcBef>
                <a:spcPts val="0"/>
              </a:spcBef>
              <a:spcAft>
                <a:spcPts val="0"/>
              </a:spcAft>
              <a:buClr>
                <a:srgbClr val="000000"/>
              </a:buClr>
              <a:buSzTx/>
              <a:buFont typeface="Arial"/>
              <a:buNone/>
              <a:tabLst/>
              <a:defRPr/>
            </a:pPr>
            <a:r>
              <a:rPr kumimoji="0" lang="en-US" sz="1861" b="1" i="0" u="none" strike="noStrike" kern="0" cap="none" spc="0" normalizeH="0" baseline="0" noProof="0">
                <a:ln>
                  <a:noFill/>
                </a:ln>
                <a:solidFill>
                  <a:srgbClr val="FFFFFF"/>
                </a:solidFill>
                <a:effectLst/>
                <a:uLnTx/>
                <a:uFillTx/>
                <a:latin typeface="Ubuntu"/>
                <a:ea typeface="Ubuntu"/>
                <a:cs typeface="Ubuntu"/>
                <a:sym typeface="Ubuntu"/>
              </a:rPr>
              <a:t>SELF-EVALUATION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8"/>
          <p:cNvSpPr txBox="1"/>
          <p:nvPr/>
        </p:nvSpPr>
        <p:spPr>
          <a:xfrm>
            <a:off x="514350" y="2447121"/>
            <a:ext cx="4120955" cy="97462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3991"/>
              </a:lnSpc>
              <a:spcBef>
                <a:spcPts val="0"/>
              </a:spcBef>
              <a:spcAft>
                <a:spcPts val="0"/>
              </a:spcAft>
              <a:buClr>
                <a:srgbClr val="000000"/>
              </a:buClr>
              <a:buSzTx/>
              <a:buFont typeface="Arial"/>
              <a:buNone/>
              <a:tabLst/>
              <a:defRPr/>
            </a:pPr>
            <a:r>
              <a:rPr kumimoji="0" lang="en-US" sz="4211" b="1" i="0" u="none" strike="noStrike" kern="0" cap="none" spc="0" normalizeH="0" baseline="0" noProof="0">
                <a:ln>
                  <a:noFill/>
                </a:ln>
                <a:solidFill>
                  <a:srgbClr val="FCDC10"/>
                </a:solidFill>
                <a:effectLst/>
                <a:uLnTx/>
                <a:uFillTx/>
                <a:latin typeface="Ubuntu"/>
                <a:ea typeface="Ubuntu"/>
                <a:cs typeface="Ubuntu"/>
                <a:sym typeface="Ubuntu"/>
              </a:rPr>
              <a:t>4.3</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40180"/>
              </a:lnSpc>
              <a:spcBef>
                <a:spcPts val="0"/>
              </a:spcBef>
              <a:spcAft>
                <a:spcPts val="0"/>
              </a:spcAft>
              <a:buClr>
                <a:srgbClr val="000000"/>
              </a:buClr>
              <a:buSzTx/>
              <a:buFont typeface="Arial"/>
              <a:buNone/>
              <a:tabLst/>
              <a:defRPr/>
            </a:pPr>
            <a:endParaRPr kumimoji="0" sz="4211" b="1" i="0" u="none" strike="noStrike" kern="0" cap="none" spc="0" normalizeH="0" baseline="0" noProof="0">
              <a:ln>
                <a:noFill/>
              </a:ln>
              <a:solidFill>
                <a:srgbClr val="FCDC10"/>
              </a:solidFill>
              <a:effectLst/>
              <a:uLnTx/>
              <a:uFillTx/>
              <a:latin typeface="Ubuntu"/>
              <a:ea typeface="Ubuntu"/>
              <a:cs typeface="Ubuntu"/>
              <a:sym typeface="Ubuntu"/>
            </a:endParaRPr>
          </a:p>
          <a:p>
            <a:pPr marL="0" marR="0" lvl="0" indent="0" algn="l" defTabSz="914400" rtl="0" eaLnBrk="1" fontAlgn="auto" latinLnBrk="0" hangingPunct="1">
              <a:lnSpc>
                <a:spcPct val="94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7FBFA"/>
                </a:solidFill>
                <a:effectLst/>
                <a:uLnTx/>
                <a:uFillTx/>
                <a:latin typeface="Ubuntu"/>
                <a:ea typeface="Ubuntu"/>
                <a:cs typeface="Ubuntu"/>
                <a:sym typeface="Ubuntu"/>
              </a:rPr>
              <a:t>from 1- very bad to 7- very good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8"/>
          <p:cNvSpPr/>
          <p:nvPr/>
        </p:nvSpPr>
        <p:spPr>
          <a:xfrm>
            <a:off x="7962900" y="115138"/>
            <a:ext cx="1052040" cy="330301"/>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4">
              <a:alphaModFix/>
            </a:blip>
            <a:stretch>
              <a:fillRect t="-13740" r="-2514" b="-1429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pic>
        <p:nvPicPr>
          <p:cNvPr id="3" name="Imagen 2">
            <a:extLst>
              <a:ext uri="{FF2B5EF4-FFF2-40B4-BE49-F238E27FC236}">
                <a16:creationId xmlns:a16="http://schemas.microsoft.com/office/drawing/2014/main" id="{ECC42969-E66E-76B2-729F-28D2ACD7D542}"/>
              </a:ext>
            </a:extLst>
          </p:cNvPr>
          <p:cNvPicPr>
            <a:picLocks noChangeAspect="1"/>
          </p:cNvPicPr>
          <p:nvPr/>
        </p:nvPicPr>
        <p:blipFill>
          <a:blip r:embed="rId5"/>
          <a:stretch>
            <a:fillRect/>
          </a:stretch>
        </p:blipFill>
        <p:spPr>
          <a:xfrm>
            <a:off x="-1" y="4688405"/>
            <a:ext cx="9144000" cy="45221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9"/>
          <p:cNvSpPr txBox="1"/>
          <p:nvPr/>
        </p:nvSpPr>
        <p:spPr>
          <a:xfrm>
            <a:off x="83170" y="443031"/>
            <a:ext cx="1632036" cy="29495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EDD00"/>
                </a:solidFill>
                <a:effectLst/>
                <a:uLnTx/>
                <a:uFillTx/>
                <a:latin typeface="Ubuntu"/>
                <a:ea typeface="Ubuntu"/>
                <a:cs typeface="Ubuntu"/>
                <a:sym typeface="Ubuntu"/>
              </a:rPr>
              <a:t>THE MAP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9"/>
          <p:cNvSpPr txBox="1"/>
          <p:nvPr/>
        </p:nvSpPr>
        <p:spPr>
          <a:xfrm>
            <a:off x="90607" y="744222"/>
            <a:ext cx="2416381" cy="88485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11A76"/>
                </a:solidFill>
                <a:effectLst/>
                <a:uLnTx/>
                <a:uFillTx/>
                <a:latin typeface="Ubuntu"/>
                <a:ea typeface="Ubuntu"/>
                <a:cs typeface="Ubuntu"/>
                <a:sym typeface="Ubuntu"/>
              </a:rPr>
              <a:t>OF EUROPEANS’ FINANCIAL HEALTH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5" name="Google Shape;305;p9"/>
          <p:cNvGrpSpPr/>
          <p:nvPr/>
        </p:nvGrpSpPr>
        <p:grpSpPr>
          <a:xfrm>
            <a:off x="2810107" y="59473"/>
            <a:ext cx="4934885" cy="4624031"/>
            <a:chOff x="0" y="0"/>
            <a:chExt cx="12282592" cy="11068212"/>
          </a:xfrm>
        </p:grpSpPr>
        <p:sp>
          <p:nvSpPr>
            <p:cNvPr id="306" name="Google Shape;306;p9"/>
            <p:cNvSpPr/>
            <p:nvPr/>
          </p:nvSpPr>
          <p:spPr>
            <a:xfrm>
              <a:off x="0" y="0"/>
              <a:ext cx="12282592" cy="11068212"/>
            </a:xfrm>
            <a:custGeom>
              <a:avLst/>
              <a:gdLst/>
              <a:ahLst/>
              <a:cxnLst/>
              <a:rect l="l" t="t" r="r" b="b"/>
              <a:pathLst>
                <a:path w="12282592" h="11068212" extrusionOk="0">
                  <a:moveTo>
                    <a:pt x="0" y="0"/>
                  </a:moveTo>
                  <a:lnTo>
                    <a:pt x="12282592" y="0"/>
                  </a:lnTo>
                  <a:lnTo>
                    <a:pt x="12282592" y="11068212"/>
                  </a:lnTo>
                  <a:lnTo>
                    <a:pt x="0" y="11068212"/>
                  </a:lnTo>
                  <a:lnTo>
                    <a:pt x="0" y="0"/>
                  </a:lnTo>
                  <a:close/>
                </a:path>
              </a:pathLst>
            </a:custGeom>
            <a:blipFill rotWithShape="1">
              <a:blip r:embed="rId3">
                <a:alphaModFix/>
              </a:blip>
              <a:stretch>
                <a:fillRect l="-4475" t="-4940" r="-40351" b="-6891"/>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307" name="Google Shape;307;p9"/>
            <p:cNvSpPr txBox="1"/>
            <p:nvPr/>
          </p:nvSpPr>
          <p:spPr>
            <a:xfrm>
              <a:off x="1952608" y="9935735"/>
              <a:ext cx="859333" cy="42866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60"/>
                </a:lnSpc>
                <a:spcBef>
                  <a:spcPts val="0"/>
                </a:spcBef>
                <a:spcAft>
                  <a:spcPts val="0"/>
                </a:spcAft>
                <a:buClr>
                  <a:srgbClr val="000000"/>
                </a:buClr>
                <a:buSzTx/>
                <a:buFont typeface="Arial"/>
                <a:buNone/>
                <a:tabLst/>
                <a:defRPr/>
              </a:pPr>
              <a:r>
                <a:rPr kumimoji="0" lang="en-US" sz="1006" b="1" i="0" u="none" strike="noStrike" kern="0" cap="none" spc="0" normalizeH="0" baseline="0" noProof="0">
                  <a:ln>
                    <a:noFill/>
                  </a:ln>
                  <a:solidFill>
                    <a:srgbClr val="FF3131"/>
                  </a:solidFill>
                  <a:effectLst/>
                  <a:uLnTx/>
                  <a:uFillTx/>
                  <a:latin typeface="Ubuntu"/>
                  <a:ea typeface="Ubuntu"/>
                  <a:cs typeface="Ubuntu"/>
                  <a:sym typeface="Ubuntu"/>
                </a:rPr>
                <a:t>4.26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9"/>
            <p:cNvSpPr txBox="1"/>
            <p:nvPr/>
          </p:nvSpPr>
          <p:spPr>
            <a:xfrm>
              <a:off x="3638160" y="3330045"/>
              <a:ext cx="859333" cy="42866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60"/>
                </a:lnSpc>
                <a:spcBef>
                  <a:spcPts val="0"/>
                </a:spcBef>
                <a:spcAft>
                  <a:spcPts val="0"/>
                </a:spcAft>
                <a:buClr>
                  <a:srgbClr val="000000"/>
                </a:buClr>
                <a:buSzTx/>
                <a:buFont typeface="Arial"/>
                <a:buNone/>
                <a:tabLst/>
                <a:defRPr/>
              </a:pPr>
              <a:r>
                <a:rPr kumimoji="0" lang="en-US" sz="1006" b="1" i="0" u="none" strike="noStrike" kern="0" cap="none" spc="0" normalizeH="0" baseline="0" noProof="0">
                  <a:ln>
                    <a:noFill/>
                  </a:ln>
                  <a:solidFill>
                    <a:srgbClr val="FF3131"/>
                  </a:solidFill>
                  <a:effectLst/>
                  <a:uLnTx/>
                  <a:uFillTx/>
                  <a:latin typeface="Ubuntu"/>
                  <a:ea typeface="Ubuntu"/>
                  <a:cs typeface="Ubuntu"/>
                  <a:sym typeface="Ubuntu"/>
                </a:rPr>
                <a:t>4.51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9"/>
            <p:cNvSpPr txBox="1"/>
            <p:nvPr/>
          </p:nvSpPr>
          <p:spPr>
            <a:xfrm>
              <a:off x="4497491" y="7029434"/>
              <a:ext cx="859333" cy="42866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60"/>
                </a:lnSpc>
                <a:spcBef>
                  <a:spcPts val="0"/>
                </a:spcBef>
                <a:spcAft>
                  <a:spcPts val="0"/>
                </a:spcAft>
                <a:buClr>
                  <a:srgbClr val="000000"/>
                </a:buClr>
                <a:buSzTx/>
                <a:buFont typeface="Arial"/>
                <a:buNone/>
                <a:tabLst/>
                <a:defRPr/>
              </a:pPr>
              <a:r>
                <a:rPr kumimoji="0" lang="en-US" sz="1006" b="1" i="0" u="none" strike="noStrike" kern="0" cap="none" spc="0" normalizeH="0" baseline="0" noProof="0">
                  <a:ln>
                    <a:noFill/>
                  </a:ln>
                  <a:solidFill>
                    <a:srgbClr val="FF3131"/>
                  </a:solidFill>
                  <a:effectLst/>
                  <a:uLnTx/>
                  <a:uFillTx/>
                  <a:latin typeface="Ubuntu"/>
                  <a:ea typeface="Ubuntu"/>
                  <a:cs typeface="Ubuntu"/>
                  <a:sym typeface="Ubuntu"/>
                </a:rPr>
                <a:t>4.2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9"/>
            <p:cNvSpPr txBox="1"/>
            <p:nvPr/>
          </p:nvSpPr>
          <p:spPr>
            <a:xfrm>
              <a:off x="7248205" y="5002735"/>
              <a:ext cx="859333" cy="42866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60"/>
                </a:lnSpc>
                <a:spcBef>
                  <a:spcPts val="0"/>
                </a:spcBef>
                <a:spcAft>
                  <a:spcPts val="0"/>
                </a:spcAft>
                <a:buClr>
                  <a:srgbClr val="000000"/>
                </a:buClr>
                <a:buSzTx/>
                <a:buFont typeface="Arial"/>
                <a:buNone/>
                <a:tabLst/>
                <a:defRPr/>
              </a:pPr>
              <a:r>
                <a:rPr kumimoji="0" lang="en-US" sz="1006" b="1" i="0" u="none" strike="noStrike" kern="0" cap="none" spc="0" normalizeH="0" baseline="0" noProof="0">
                  <a:ln>
                    <a:noFill/>
                  </a:ln>
                  <a:solidFill>
                    <a:srgbClr val="FF3131"/>
                  </a:solidFill>
                  <a:effectLst/>
                  <a:uLnTx/>
                  <a:uFillTx/>
                  <a:latin typeface="Ubuntu"/>
                  <a:ea typeface="Ubuntu"/>
                  <a:cs typeface="Ubuntu"/>
                  <a:sym typeface="Ubuntu"/>
                </a:rPr>
                <a:t>4.41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9"/>
            <p:cNvSpPr txBox="1"/>
            <p:nvPr/>
          </p:nvSpPr>
          <p:spPr>
            <a:xfrm>
              <a:off x="9012696" y="5476957"/>
              <a:ext cx="859333" cy="42866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60"/>
                </a:lnSpc>
                <a:spcBef>
                  <a:spcPts val="0"/>
                </a:spcBef>
                <a:spcAft>
                  <a:spcPts val="0"/>
                </a:spcAft>
                <a:buClr>
                  <a:srgbClr val="000000"/>
                </a:buClr>
                <a:buSzTx/>
                <a:buFont typeface="Arial"/>
                <a:buNone/>
                <a:tabLst/>
                <a:defRPr/>
              </a:pPr>
              <a:r>
                <a:rPr kumimoji="0" lang="en-US" sz="1006" b="1" i="0" u="none" strike="noStrike" kern="0" cap="none" spc="0" normalizeH="0" baseline="0" noProof="0">
                  <a:ln>
                    <a:noFill/>
                  </a:ln>
                  <a:solidFill>
                    <a:srgbClr val="FF3131"/>
                  </a:solidFill>
                  <a:effectLst/>
                  <a:uLnTx/>
                  <a:uFillTx/>
                  <a:latin typeface="Ubuntu"/>
                  <a:ea typeface="Ubuntu"/>
                  <a:cs typeface="Ubuntu"/>
                  <a:sym typeface="Ubuntu"/>
                </a:rPr>
                <a:t>4.39</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9"/>
            <p:cNvSpPr txBox="1"/>
            <p:nvPr/>
          </p:nvSpPr>
          <p:spPr>
            <a:xfrm>
              <a:off x="10144389" y="4195823"/>
              <a:ext cx="859333" cy="42866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60"/>
                </a:lnSpc>
                <a:spcBef>
                  <a:spcPts val="0"/>
                </a:spcBef>
                <a:spcAft>
                  <a:spcPts val="0"/>
                </a:spcAft>
                <a:buClr>
                  <a:srgbClr val="000000"/>
                </a:buClr>
                <a:buSzTx/>
                <a:buFont typeface="Arial"/>
                <a:buNone/>
                <a:tabLst/>
                <a:defRPr/>
              </a:pPr>
              <a:r>
                <a:rPr kumimoji="0" lang="en-US" sz="1006" b="1" i="0" u="none" strike="noStrike" kern="0" cap="none" spc="0" normalizeH="0" baseline="0" noProof="0">
                  <a:ln>
                    <a:noFill/>
                  </a:ln>
                  <a:solidFill>
                    <a:srgbClr val="FF3131"/>
                  </a:solidFill>
                  <a:effectLst/>
                  <a:uLnTx/>
                  <a:uFillTx/>
                  <a:latin typeface="Ubuntu"/>
                  <a:ea typeface="Ubuntu"/>
                  <a:cs typeface="Ubuntu"/>
                  <a:sym typeface="Ubuntu"/>
                </a:rPr>
                <a:t>4.61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9"/>
            <p:cNvSpPr txBox="1"/>
            <p:nvPr/>
          </p:nvSpPr>
          <p:spPr>
            <a:xfrm>
              <a:off x="8342635" y="1110576"/>
              <a:ext cx="859333" cy="42866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60"/>
                </a:lnSpc>
                <a:spcBef>
                  <a:spcPts val="0"/>
                </a:spcBef>
                <a:spcAft>
                  <a:spcPts val="0"/>
                </a:spcAft>
                <a:buClr>
                  <a:srgbClr val="000000"/>
                </a:buClr>
                <a:buSzTx/>
                <a:buFont typeface="Arial"/>
                <a:buNone/>
                <a:tabLst/>
                <a:defRPr/>
              </a:pPr>
              <a:r>
                <a:rPr kumimoji="0" lang="en-US" sz="1006" b="1" i="0" u="none" strike="noStrike" kern="0" cap="none" spc="0" normalizeH="0" baseline="0" noProof="0">
                  <a:ln>
                    <a:noFill/>
                  </a:ln>
                  <a:solidFill>
                    <a:srgbClr val="FF3131"/>
                  </a:solidFill>
                  <a:effectLst/>
                  <a:uLnTx/>
                  <a:uFillTx/>
                  <a:latin typeface="Ubuntu"/>
                  <a:ea typeface="Ubuntu"/>
                  <a:cs typeface="Ubuntu"/>
                  <a:sym typeface="Ubuntu"/>
                </a:rPr>
                <a:t>4.25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9"/>
            <p:cNvSpPr txBox="1"/>
            <p:nvPr/>
          </p:nvSpPr>
          <p:spPr>
            <a:xfrm>
              <a:off x="7483304" y="7833503"/>
              <a:ext cx="859333" cy="42866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60"/>
                </a:lnSpc>
                <a:spcBef>
                  <a:spcPts val="0"/>
                </a:spcBef>
                <a:spcAft>
                  <a:spcPts val="0"/>
                </a:spcAft>
                <a:buClr>
                  <a:srgbClr val="000000"/>
                </a:buClr>
                <a:buSzTx/>
                <a:buFont typeface="Arial"/>
                <a:buNone/>
                <a:tabLst/>
                <a:defRPr/>
              </a:pPr>
              <a:r>
                <a:rPr kumimoji="0" lang="en-US" sz="1006" b="1" i="0" u="none" strike="noStrike" kern="0" cap="none" spc="0" normalizeH="0" baseline="0" noProof="0">
                  <a:ln>
                    <a:noFill/>
                  </a:ln>
                  <a:solidFill>
                    <a:srgbClr val="FF3131"/>
                  </a:solidFill>
                  <a:effectLst/>
                  <a:uLnTx/>
                  <a:uFillTx/>
                  <a:latin typeface="Ubuntu"/>
                  <a:ea typeface="Ubuntu"/>
                  <a:cs typeface="Ubuntu"/>
                  <a:sym typeface="Ubuntu"/>
                </a:rPr>
                <a:t>4.14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9"/>
            <p:cNvSpPr txBox="1"/>
            <p:nvPr/>
          </p:nvSpPr>
          <p:spPr>
            <a:xfrm>
              <a:off x="10375149" y="6627055"/>
              <a:ext cx="859333" cy="42866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60"/>
                </a:lnSpc>
                <a:spcBef>
                  <a:spcPts val="0"/>
                </a:spcBef>
                <a:spcAft>
                  <a:spcPts val="0"/>
                </a:spcAft>
                <a:buClr>
                  <a:srgbClr val="000000"/>
                </a:buClr>
                <a:buSzTx/>
                <a:buFont typeface="Arial"/>
                <a:buNone/>
                <a:tabLst/>
                <a:defRPr/>
              </a:pPr>
              <a:r>
                <a:rPr kumimoji="0" lang="en-US" sz="1006" b="1" i="0" u="none" strike="noStrike" kern="0" cap="none" spc="0" normalizeH="0" baseline="0" noProof="0">
                  <a:ln>
                    <a:noFill/>
                  </a:ln>
                  <a:solidFill>
                    <a:srgbClr val="FF3131"/>
                  </a:solidFill>
                  <a:effectLst/>
                  <a:uLnTx/>
                  <a:uFillTx/>
                  <a:latin typeface="Ubuntu"/>
                  <a:ea typeface="Ubuntu"/>
                  <a:cs typeface="Ubuntu"/>
                  <a:sym typeface="Ubuntu"/>
                </a:rPr>
                <a:t>3.92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9"/>
            <p:cNvSpPr txBox="1"/>
            <p:nvPr/>
          </p:nvSpPr>
          <p:spPr>
            <a:xfrm>
              <a:off x="10804816" y="5678143"/>
              <a:ext cx="859333" cy="42866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60"/>
                </a:lnSpc>
                <a:spcBef>
                  <a:spcPts val="0"/>
                </a:spcBef>
                <a:spcAft>
                  <a:spcPts val="0"/>
                </a:spcAft>
                <a:buClr>
                  <a:srgbClr val="000000"/>
                </a:buClr>
                <a:buSzTx/>
                <a:buFont typeface="Arial"/>
                <a:buNone/>
                <a:tabLst/>
                <a:defRPr/>
              </a:pPr>
              <a:r>
                <a:rPr kumimoji="0" lang="en-US" sz="1006" b="1" i="0" u="none" strike="noStrike" kern="0" cap="none" spc="0" normalizeH="0" baseline="0" noProof="0">
                  <a:ln>
                    <a:noFill/>
                  </a:ln>
                  <a:solidFill>
                    <a:srgbClr val="FF3131"/>
                  </a:solidFill>
                  <a:effectLst/>
                  <a:uLnTx/>
                  <a:uFillTx/>
                  <a:latin typeface="Ubuntu"/>
                  <a:ea typeface="Ubuntu"/>
                  <a:cs typeface="Ubuntu"/>
                  <a:sym typeface="Ubuntu"/>
                </a:rPr>
                <a:t>4.33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7" name="Google Shape;317;p9"/>
          <p:cNvSpPr txBox="1"/>
          <p:nvPr/>
        </p:nvSpPr>
        <p:spPr>
          <a:xfrm>
            <a:off x="112907" y="1658804"/>
            <a:ext cx="3220487" cy="150098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A5ABC8"/>
                </a:solidFill>
                <a:effectLst/>
                <a:uLnTx/>
                <a:uFillTx/>
                <a:latin typeface="Ubuntu"/>
                <a:ea typeface="Ubuntu"/>
                <a:cs typeface="Ubuntu"/>
                <a:sym typeface="Ubuntu"/>
              </a:rPr>
              <a:t>How would you rate</a:t>
            </a:r>
            <a:r>
              <a:rPr kumimoji="0" lang="en-US" sz="2000" b="0" i="0" u="none" strike="noStrike" kern="0" cap="none" spc="0" normalizeH="0" baseline="0" noProof="0">
                <a:ln>
                  <a:noFill/>
                </a:ln>
                <a:solidFill>
                  <a:srgbClr val="011A76"/>
                </a:solidFill>
                <a:effectLst/>
                <a:uLnTx/>
                <a:uFillTx/>
                <a:latin typeface="Ubuntu"/>
                <a:ea typeface="Ubuntu"/>
                <a:cs typeface="Ubuntu"/>
                <a:sym typeface="Ubuntu"/>
              </a:rPr>
              <a:t>          the state of your financial health?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603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11A76"/>
              </a:solidFill>
              <a:effectLst/>
              <a:uLnTx/>
              <a:uFillTx/>
              <a:latin typeface="Ubuntu"/>
              <a:ea typeface="Ubuntu"/>
              <a:cs typeface="Ubuntu"/>
              <a:sym typeface="Ubuntu"/>
            </a:endParaRPr>
          </a:p>
          <a:p>
            <a:pPr marL="0" marR="0" lvl="0" indent="0" algn="l" defTabSz="914400" rtl="0" eaLnBrk="1" fontAlgn="auto" latinLnBrk="0" hangingPunct="1">
              <a:lnSpc>
                <a:spcPct val="1603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11A76"/>
              </a:solidFill>
              <a:effectLst/>
              <a:uLnTx/>
              <a:uFillTx/>
              <a:latin typeface="Ubuntu"/>
              <a:ea typeface="Ubuntu"/>
              <a:cs typeface="Ubuntu"/>
              <a:sym typeface="Ubuntu"/>
            </a:endParaRPr>
          </a:p>
        </p:txBody>
      </p:sp>
      <p:sp>
        <p:nvSpPr>
          <p:cNvPr id="318" name="Google Shape;318;p9"/>
          <p:cNvSpPr/>
          <p:nvPr/>
        </p:nvSpPr>
        <p:spPr>
          <a:xfrm>
            <a:off x="7872645" y="155755"/>
            <a:ext cx="1052040" cy="330301"/>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4">
              <a:alphaModFix/>
            </a:blip>
            <a:stretch>
              <a:fillRect t="-13740" r="-2514" b="-1429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0"/>
          <p:cNvSpPr/>
          <p:nvPr/>
        </p:nvSpPr>
        <p:spPr>
          <a:xfrm>
            <a:off x="7749477" y="250725"/>
            <a:ext cx="1052040" cy="330301"/>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3">
              <a:alphaModFix/>
            </a:blip>
            <a:stretch>
              <a:fillRect t="-13740" r="-2514" b="-1429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328" name="Google Shape;328;p10"/>
          <p:cNvSpPr/>
          <p:nvPr/>
        </p:nvSpPr>
        <p:spPr>
          <a:xfrm>
            <a:off x="603443" y="2120691"/>
            <a:ext cx="910008" cy="1076207"/>
          </a:xfrm>
          <a:custGeom>
            <a:avLst/>
            <a:gdLst/>
            <a:ahLst/>
            <a:cxnLst/>
            <a:rect l="l" t="t" r="r" b="b"/>
            <a:pathLst>
              <a:path w="1820015" h="2152414" extrusionOk="0">
                <a:moveTo>
                  <a:pt x="0" y="0"/>
                </a:moveTo>
                <a:lnTo>
                  <a:pt x="1820016" y="0"/>
                </a:lnTo>
                <a:lnTo>
                  <a:pt x="1820016" y="2152414"/>
                </a:lnTo>
                <a:lnTo>
                  <a:pt x="0" y="215241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329" name="Google Shape;329;p10"/>
          <p:cNvSpPr txBox="1"/>
          <p:nvPr/>
        </p:nvSpPr>
        <p:spPr>
          <a:xfrm>
            <a:off x="1631961" y="849219"/>
            <a:ext cx="6400200" cy="3747600"/>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86666"/>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a:p>
            <a:pPr marL="285750" marR="0" lvl="0" indent="-273050" algn="just" defTabSz="914400" rtl="0" eaLnBrk="1" fontAlgn="auto" latinLnBrk="0" hangingPunct="1">
              <a:lnSpc>
                <a:spcPct val="100000"/>
              </a:lnSpc>
              <a:spcBef>
                <a:spcPts val="0"/>
              </a:spcBef>
              <a:spcAft>
                <a:spcPts val="0"/>
              </a:spcAft>
              <a:buClr>
                <a:srgbClr val="002060"/>
              </a:buClr>
              <a:buSzPts val="1600"/>
              <a:buFont typeface="Arial"/>
              <a:buChar char="•"/>
              <a:tabLst/>
              <a:defRPr/>
            </a:pPr>
            <a:r>
              <a:rPr kumimoji="0" lang="en-US" sz="1600" b="0" i="0" u="none" strike="noStrike" kern="0" cap="none" spc="0" normalizeH="0" baseline="0" noProof="0">
                <a:ln>
                  <a:noFill/>
                </a:ln>
                <a:solidFill>
                  <a:srgbClr val="002060"/>
                </a:solidFill>
                <a:effectLst/>
                <a:uLnTx/>
                <a:uFillTx/>
                <a:latin typeface="Arial"/>
                <a:ea typeface="Arial"/>
                <a:cs typeface="Arial"/>
                <a:sym typeface="Arial"/>
              </a:rPr>
              <a:t>Financial Health Is Highly Valued, Yet Feels Out of Reach</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285750" marR="0" lvl="0" indent="-273050" algn="just" defTabSz="914400" rtl="0" eaLnBrk="1" fontAlgn="auto" latinLnBrk="0" hangingPunct="1">
              <a:lnSpc>
                <a:spcPct val="100000"/>
              </a:lnSpc>
              <a:spcBef>
                <a:spcPts val="1000"/>
              </a:spcBef>
              <a:spcAft>
                <a:spcPts val="0"/>
              </a:spcAft>
              <a:buClr>
                <a:srgbClr val="002060"/>
              </a:buClr>
              <a:buSzPts val="1600"/>
              <a:buFont typeface="Arial"/>
              <a:buChar char="•"/>
              <a:tabLst/>
              <a:defRPr/>
            </a:pPr>
            <a:r>
              <a:rPr kumimoji="0" lang="en-US" sz="1600" b="0" i="0" u="none" strike="noStrike" kern="0" cap="none" spc="0" normalizeH="0" baseline="0" noProof="0">
                <a:ln>
                  <a:noFill/>
                </a:ln>
                <a:solidFill>
                  <a:srgbClr val="002060"/>
                </a:solidFill>
                <a:effectLst/>
                <a:uLnTx/>
                <a:uFillTx/>
                <a:latin typeface="Arial"/>
                <a:ea typeface="Arial"/>
                <a:cs typeface="Arial"/>
                <a:sym typeface="Arial"/>
              </a:rPr>
              <a:t>Strong Connection Between Financial Health and Mental, Physical and Social Well-Being </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285750" marR="0" lvl="0" indent="-273050" algn="just" defTabSz="914400" rtl="0" eaLnBrk="1" fontAlgn="auto" latinLnBrk="0" hangingPunct="1">
              <a:lnSpc>
                <a:spcPct val="100000"/>
              </a:lnSpc>
              <a:spcBef>
                <a:spcPts val="1000"/>
              </a:spcBef>
              <a:spcAft>
                <a:spcPts val="0"/>
              </a:spcAft>
              <a:buClr>
                <a:srgbClr val="002060"/>
              </a:buClr>
              <a:buSzPts val="1600"/>
              <a:buFont typeface="Arial"/>
              <a:buChar char="•"/>
              <a:tabLst/>
              <a:defRPr/>
            </a:pPr>
            <a:r>
              <a:rPr kumimoji="0" lang="en-US" sz="1600" b="0" i="0" u="none" strike="noStrike" kern="0" cap="none" spc="0" normalizeH="0" baseline="0" noProof="0">
                <a:ln>
                  <a:noFill/>
                </a:ln>
                <a:solidFill>
                  <a:srgbClr val="002060"/>
                </a:solidFill>
                <a:effectLst/>
                <a:uLnTx/>
                <a:uFillTx/>
                <a:latin typeface="Arial"/>
                <a:ea typeface="Arial"/>
                <a:cs typeface="Arial"/>
                <a:sym typeface="Arial"/>
              </a:rPr>
              <a:t>Financial security as the foundation for financial health</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285750" marR="0" lvl="0" indent="-273050" algn="just" defTabSz="914400" rtl="0" eaLnBrk="1" fontAlgn="auto" latinLnBrk="0" hangingPunct="1">
              <a:lnSpc>
                <a:spcPct val="100000"/>
              </a:lnSpc>
              <a:spcBef>
                <a:spcPts val="1000"/>
              </a:spcBef>
              <a:spcAft>
                <a:spcPts val="0"/>
              </a:spcAft>
              <a:buClr>
                <a:srgbClr val="002060"/>
              </a:buClr>
              <a:buSzPts val="1600"/>
              <a:buFont typeface="Arial"/>
              <a:buChar char="•"/>
              <a:tabLst/>
              <a:defRPr/>
            </a:pPr>
            <a:r>
              <a:rPr kumimoji="0" lang="en-US" sz="1600" b="0" i="0" u="none" strike="noStrike" kern="0" cap="none" spc="0" normalizeH="0" baseline="0" noProof="0">
                <a:ln>
                  <a:noFill/>
                </a:ln>
                <a:solidFill>
                  <a:srgbClr val="002060"/>
                </a:solidFill>
                <a:effectLst/>
                <a:uLnTx/>
                <a:uFillTx/>
                <a:latin typeface="Arial"/>
                <a:ea typeface="Arial"/>
                <a:cs typeface="Arial"/>
                <a:sym typeface="Arial"/>
              </a:rPr>
              <a:t>Perceived Security Varies Across Europe</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285750" marR="0" lvl="0" indent="-273050" algn="just" defTabSz="914400" rtl="0" eaLnBrk="1" fontAlgn="auto" latinLnBrk="0" hangingPunct="1">
              <a:lnSpc>
                <a:spcPct val="100000"/>
              </a:lnSpc>
              <a:spcBef>
                <a:spcPts val="1000"/>
              </a:spcBef>
              <a:spcAft>
                <a:spcPts val="0"/>
              </a:spcAft>
              <a:buClr>
                <a:srgbClr val="002060"/>
              </a:buClr>
              <a:buSzPts val="1600"/>
              <a:buFont typeface="Arial"/>
              <a:buChar char="•"/>
              <a:tabLst/>
              <a:defRPr/>
            </a:pPr>
            <a:r>
              <a:rPr kumimoji="0" lang="en-US" sz="1600" b="0" i="0" u="none" strike="noStrike" kern="0" cap="none" spc="0" normalizeH="0" baseline="0" noProof="0">
                <a:ln>
                  <a:noFill/>
                </a:ln>
                <a:solidFill>
                  <a:srgbClr val="002060"/>
                </a:solidFill>
                <a:effectLst/>
                <a:uLnTx/>
                <a:uFillTx/>
                <a:latin typeface="Arial"/>
                <a:ea typeface="Arial"/>
                <a:cs typeface="Arial"/>
                <a:sym typeface="Arial"/>
              </a:rPr>
              <a:t>Most Europeans Meet Only Basic Financial Needs</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285750" marR="0" lvl="0" indent="-273050" algn="just" defTabSz="914400" rtl="0" eaLnBrk="1" fontAlgn="auto" latinLnBrk="0" hangingPunct="1">
              <a:lnSpc>
                <a:spcPct val="100000"/>
              </a:lnSpc>
              <a:spcBef>
                <a:spcPts val="1000"/>
              </a:spcBef>
              <a:spcAft>
                <a:spcPts val="0"/>
              </a:spcAft>
              <a:buClr>
                <a:srgbClr val="002060"/>
              </a:buClr>
              <a:buSzPts val="1600"/>
              <a:buFont typeface="Arial"/>
              <a:buChar char="•"/>
              <a:tabLst/>
              <a:defRPr/>
            </a:pPr>
            <a:r>
              <a:rPr kumimoji="0" lang="en-US" sz="1600" b="0" i="0" u="none" strike="noStrike" kern="0" cap="none" spc="0" normalizeH="0" baseline="0" noProof="0">
                <a:ln>
                  <a:noFill/>
                </a:ln>
                <a:solidFill>
                  <a:srgbClr val="002060"/>
                </a:solidFill>
                <a:effectLst/>
                <a:uLnTx/>
                <a:uFillTx/>
                <a:latin typeface="Arial"/>
                <a:ea typeface="Arial"/>
                <a:cs typeface="Arial"/>
                <a:sym typeface="Arial"/>
              </a:rPr>
              <a:t>Limited Financial Control &amp; Budgeting Practices</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285750" marR="0" lvl="0" indent="-273050" algn="just" defTabSz="914400" rtl="0" eaLnBrk="1" fontAlgn="auto" latinLnBrk="0" hangingPunct="1">
              <a:lnSpc>
                <a:spcPct val="100000"/>
              </a:lnSpc>
              <a:spcBef>
                <a:spcPts val="1000"/>
              </a:spcBef>
              <a:spcAft>
                <a:spcPts val="0"/>
              </a:spcAft>
              <a:buClr>
                <a:srgbClr val="002060"/>
              </a:buClr>
              <a:buSzPts val="1600"/>
              <a:buFont typeface="Arial"/>
              <a:buChar char="•"/>
              <a:tabLst/>
              <a:defRPr/>
            </a:pPr>
            <a:r>
              <a:rPr kumimoji="0" lang="en-US" sz="1600" b="0" i="0" u="none" strike="noStrike" kern="0" cap="none" spc="0" normalizeH="0" baseline="0" noProof="0">
                <a:ln>
                  <a:noFill/>
                </a:ln>
                <a:solidFill>
                  <a:srgbClr val="002060"/>
                </a:solidFill>
                <a:effectLst/>
                <a:uLnTx/>
                <a:uFillTx/>
                <a:latin typeface="Arial"/>
                <a:ea typeface="Arial"/>
                <a:cs typeface="Arial"/>
                <a:sym typeface="Arial"/>
              </a:rPr>
              <a:t>Major Gaps in Investment &amp; Retirement Knowledge and Behaviour</a:t>
            </a:r>
            <a:endParaRPr kumimoji="0" sz="1600" b="0" i="0" u="none" strike="noStrike" kern="0" cap="none" spc="0" normalizeH="0" baseline="0" noProof="0">
              <a:ln>
                <a:noFill/>
              </a:ln>
              <a:solidFill>
                <a:srgbClr val="002060"/>
              </a:solidFill>
              <a:effectLst/>
              <a:uLnTx/>
              <a:uFillTx/>
              <a:latin typeface="Arial"/>
              <a:ea typeface="Arial"/>
              <a:cs typeface="Arial"/>
              <a:sym typeface="Arial"/>
            </a:endParaRPr>
          </a:p>
          <a:p>
            <a:pPr marL="285750" marR="0" lvl="0" indent="-273050" algn="just" defTabSz="914400" rtl="0" eaLnBrk="1" fontAlgn="auto" latinLnBrk="0" hangingPunct="1">
              <a:lnSpc>
                <a:spcPct val="100000"/>
              </a:lnSpc>
              <a:spcBef>
                <a:spcPts val="1000"/>
              </a:spcBef>
              <a:spcAft>
                <a:spcPts val="0"/>
              </a:spcAft>
              <a:buClr>
                <a:srgbClr val="002060"/>
              </a:buClr>
              <a:buSzPts val="1600"/>
              <a:buFont typeface="Arial"/>
              <a:buChar char="•"/>
              <a:tabLst/>
              <a:defRPr/>
            </a:pPr>
            <a:r>
              <a:rPr kumimoji="0" lang="en-US" sz="1600" b="0" i="0" u="none" strike="noStrike" kern="0" cap="none" spc="0" normalizeH="0" baseline="0" noProof="0">
                <a:ln>
                  <a:noFill/>
                </a:ln>
                <a:solidFill>
                  <a:srgbClr val="002060"/>
                </a:solidFill>
                <a:effectLst/>
                <a:uLnTx/>
                <a:uFillTx/>
                <a:latin typeface="Arial"/>
                <a:ea typeface="Arial"/>
                <a:cs typeface="Arial"/>
                <a:sym typeface="Arial"/>
              </a:rPr>
              <a:t>Major Gaps between Goal Setting and Implementation</a:t>
            </a:r>
            <a:endParaRPr kumimoji="0" sz="1600" b="0" i="0" u="none" strike="noStrike" kern="0" cap="none" spc="0" normalizeH="0" baseline="0" noProof="0">
              <a:ln>
                <a:noFill/>
              </a:ln>
              <a:solidFill>
                <a:srgbClr val="000000"/>
              </a:solidFill>
              <a:effectLst/>
              <a:uLnTx/>
              <a:uFillTx/>
              <a:latin typeface="Arial"/>
              <a:cs typeface="Arial"/>
              <a:sym typeface="Arial"/>
            </a:endParaRPr>
          </a:p>
          <a:p>
            <a:pPr marL="285750" marR="0" lvl="0" indent="-273050" algn="just" defTabSz="914400" rtl="0" eaLnBrk="1" fontAlgn="auto" latinLnBrk="0" hangingPunct="1">
              <a:lnSpc>
                <a:spcPct val="100000"/>
              </a:lnSpc>
              <a:spcBef>
                <a:spcPts val="1000"/>
              </a:spcBef>
              <a:spcAft>
                <a:spcPts val="0"/>
              </a:spcAft>
              <a:buClr>
                <a:srgbClr val="002060"/>
              </a:buClr>
              <a:buSzPts val="1600"/>
              <a:buFont typeface="Arial"/>
              <a:buChar char="•"/>
              <a:tabLst/>
              <a:defRPr/>
            </a:pPr>
            <a:r>
              <a:rPr kumimoji="0" lang="en-US" sz="1600" b="0" i="0" u="none" strike="noStrike" kern="0" cap="none" spc="0" normalizeH="0" baseline="0" noProof="0">
                <a:ln>
                  <a:noFill/>
                </a:ln>
                <a:solidFill>
                  <a:srgbClr val="002060"/>
                </a:solidFill>
                <a:effectLst/>
                <a:uLnTx/>
                <a:uFillTx/>
                <a:latin typeface="Arial"/>
                <a:ea typeface="Arial"/>
                <a:cs typeface="Arial"/>
                <a:sym typeface="Arial"/>
              </a:rPr>
              <a:t>High Motivation to Learn</a:t>
            </a: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0"/>
          <p:cNvSpPr txBox="1"/>
          <p:nvPr/>
        </p:nvSpPr>
        <p:spPr>
          <a:xfrm>
            <a:off x="510425" y="542539"/>
            <a:ext cx="7953600" cy="493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1" i="0" u="none" strike="noStrike" kern="0" cap="none" spc="0" normalizeH="0" baseline="0" noProof="0">
                <a:ln>
                  <a:noFill/>
                </a:ln>
                <a:solidFill>
                  <a:srgbClr val="011A76"/>
                </a:solidFill>
                <a:effectLst/>
                <a:uLnTx/>
                <a:uFillTx/>
                <a:latin typeface="Ubuntu"/>
                <a:ea typeface="Ubuntu"/>
                <a:cs typeface="Ubuntu"/>
                <a:sym typeface="Ubuntu"/>
              </a:rPr>
              <a:t>KEY FINDINGS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35" name="Google Shape;335;p11"/>
          <p:cNvGrpSpPr/>
          <p:nvPr/>
        </p:nvGrpSpPr>
        <p:grpSpPr>
          <a:xfrm>
            <a:off x="0" y="6302"/>
            <a:ext cx="9144000" cy="1043414"/>
            <a:chOff x="0" y="0"/>
            <a:chExt cx="4816593" cy="859752"/>
          </a:xfrm>
        </p:grpSpPr>
        <p:sp>
          <p:nvSpPr>
            <p:cNvPr id="336" name="Google Shape;336;p11"/>
            <p:cNvSpPr/>
            <p:nvPr/>
          </p:nvSpPr>
          <p:spPr>
            <a:xfrm>
              <a:off x="0" y="0"/>
              <a:ext cx="4816592" cy="859752"/>
            </a:xfrm>
            <a:custGeom>
              <a:avLst/>
              <a:gdLst/>
              <a:ahLst/>
              <a:cxnLst/>
              <a:rect l="l" t="t" r="r" b="b"/>
              <a:pathLst>
                <a:path w="4816592" h="859752" extrusionOk="0">
                  <a:moveTo>
                    <a:pt x="0" y="0"/>
                  </a:moveTo>
                  <a:lnTo>
                    <a:pt x="4816592" y="0"/>
                  </a:lnTo>
                  <a:lnTo>
                    <a:pt x="4816592" y="859752"/>
                  </a:lnTo>
                  <a:lnTo>
                    <a:pt x="0" y="859752"/>
                  </a:lnTo>
                  <a:close/>
                </a:path>
              </a:pathLst>
            </a:custGeom>
            <a:solidFill>
              <a:srgbClr val="011A7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337" name="Google Shape;337;p11"/>
            <p:cNvSpPr txBox="1"/>
            <p:nvPr/>
          </p:nvSpPr>
          <p:spPr>
            <a:xfrm>
              <a:off x="0" y="9525"/>
              <a:ext cx="4816593" cy="850227"/>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94666"/>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grpSp>
      <p:sp>
        <p:nvSpPr>
          <p:cNvPr id="338" name="Google Shape;338;p11"/>
          <p:cNvSpPr/>
          <p:nvPr/>
        </p:nvSpPr>
        <p:spPr>
          <a:xfrm>
            <a:off x="7261767" y="1348775"/>
            <a:ext cx="1565712" cy="1386409"/>
          </a:xfrm>
          <a:custGeom>
            <a:avLst/>
            <a:gdLst/>
            <a:ahLst/>
            <a:cxnLst/>
            <a:rect l="l" t="t" r="r" b="b"/>
            <a:pathLst>
              <a:path w="1257272" h="1113292" extrusionOk="0">
                <a:moveTo>
                  <a:pt x="0" y="0"/>
                </a:moveTo>
                <a:lnTo>
                  <a:pt x="1257272" y="0"/>
                </a:lnTo>
                <a:lnTo>
                  <a:pt x="1257272" y="1113292"/>
                </a:lnTo>
                <a:lnTo>
                  <a:pt x="0" y="1113292"/>
                </a:lnTo>
                <a:close/>
              </a:path>
            </a:pathLst>
          </a:custGeom>
          <a:blipFill rotWithShape="1">
            <a:blip r:embed="rId3">
              <a:alphaModFix/>
            </a:blip>
            <a:stretch>
              <a:fillRect r="-3265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339" name="Google Shape;339;p11"/>
          <p:cNvSpPr txBox="1"/>
          <p:nvPr/>
        </p:nvSpPr>
        <p:spPr>
          <a:xfrm>
            <a:off x="514350" y="123420"/>
            <a:ext cx="6747417"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1" i="0" u="none" strike="noStrike" kern="0" cap="none" spc="0" normalizeH="0" baseline="0" noProof="0">
                <a:ln>
                  <a:noFill/>
                </a:ln>
                <a:solidFill>
                  <a:srgbClr val="FFFFFF"/>
                </a:solidFill>
                <a:effectLst/>
                <a:uLnTx/>
                <a:uFillTx/>
                <a:latin typeface="Ubuntu"/>
                <a:ea typeface="Ubuntu"/>
                <a:cs typeface="Ubuntu"/>
                <a:sym typeface="Ubuntu"/>
              </a:rPr>
              <a:t>EUROPEANS’ PERCEPTION OF</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1"/>
          <p:cNvSpPr txBox="1"/>
          <p:nvPr/>
        </p:nvSpPr>
        <p:spPr>
          <a:xfrm>
            <a:off x="514350" y="583207"/>
            <a:ext cx="4544975"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1" i="0" u="none" strike="noStrike" kern="0" cap="none" spc="0" normalizeH="0" baseline="0" noProof="0">
                <a:ln>
                  <a:noFill/>
                </a:ln>
                <a:solidFill>
                  <a:srgbClr val="FEDD00"/>
                </a:solidFill>
                <a:effectLst/>
                <a:uLnTx/>
                <a:uFillTx/>
                <a:latin typeface="Ubuntu"/>
                <a:ea typeface="Ubuntu"/>
                <a:cs typeface="Ubuntu"/>
                <a:sym typeface="Ubuntu"/>
              </a:rPr>
              <a:t>FINANCIAL HEALTH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1"/>
          <p:cNvSpPr txBox="1"/>
          <p:nvPr/>
        </p:nvSpPr>
        <p:spPr>
          <a:xfrm>
            <a:off x="514350" y="1397973"/>
            <a:ext cx="6494100" cy="3232500"/>
          </a:xfrm>
          <a:prstGeom prst="rect">
            <a:avLst/>
          </a:prstGeom>
          <a:noFill/>
          <a:ln>
            <a:noFill/>
          </a:ln>
        </p:spPr>
        <p:txBody>
          <a:bodyPr spcFirstLastPara="1" wrap="square" lIns="0" tIns="0" rIns="0" bIns="0" anchor="t" anchorCtr="0">
            <a:spAutoFit/>
          </a:bodyPr>
          <a:lstStyle/>
          <a:p>
            <a:pPr marL="259079" marR="0" lvl="1" indent="-129538" algn="just" defTabSz="914400" rtl="0" eaLnBrk="1" fontAlgn="auto" latinLnBrk="0" hangingPunct="1">
              <a:lnSpc>
                <a:spcPct val="93333"/>
              </a:lnSpc>
              <a:spcBef>
                <a:spcPts val="0"/>
              </a:spcBef>
              <a:spcAft>
                <a:spcPts val="0"/>
              </a:spcAft>
              <a:buClr>
                <a:srgbClr val="002F5E"/>
              </a:buClr>
              <a:buSzPts val="1800"/>
              <a:buFont typeface="Arial"/>
              <a:buChar char="•"/>
              <a:tabLst/>
              <a:defRPr/>
            </a:pP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High Value, Low Fulfillment</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Although 86% of Europeans consider financial health important, only 15% feel financially free.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Most (83%) meet only basic financial needs.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29540" marR="0" lvl="1" indent="0" algn="just" defTabSz="914400" rtl="0" eaLnBrk="1" fontAlgn="auto" latinLnBrk="0" hangingPunct="1">
              <a:lnSpc>
                <a:spcPct val="93333"/>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2F5E"/>
              </a:solidFill>
              <a:effectLst/>
              <a:uLnTx/>
              <a:uFillTx/>
              <a:latin typeface="Arial"/>
              <a:ea typeface="Arial"/>
              <a:cs typeface="Arial"/>
              <a:sym typeface="Arial"/>
            </a:endParaRPr>
          </a:p>
          <a:p>
            <a:pPr marL="0" marR="0" lvl="0" indent="0" algn="just" defTabSz="914400" rtl="0" eaLnBrk="1" fontAlgn="auto" latinLnBrk="0" hangingPunct="1">
              <a:lnSpc>
                <a:spcPct val="46666"/>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2F5E"/>
              </a:solidFill>
              <a:effectLst/>
              <a:uLnTx/>
              <a:uFillTx/>
              <a:latin typeface="Arial"/>
              <a:ea typeface="Arial"/>
              <a:cs typeface="Arial"/>
              <a:sym typeface="Arial"/>
            </a:endParaRPr>
          </a:p>
          <a:p>
            <a:pPr marL="259079" marR="0" lvl="1" indent="-129538" algn="just" defTabSz="914400" rtl="0" eaLnBrk="1" fontAlgn="auto" latinLnBrk="0" hangingPunct="1">
              <a:lnSpc>
                <a:spcPct val="93333"/>
              </a:lnSpc>
              <a:spcBef>
                <a:spcPts val="0"/>
              </a:spcBef>
              <a:spcAft>
                <a:spcPts val="0"/>
              </a:spcAft>
              <a:buClr>
                <a:srgbClr val="002F5E"/>
              </a:buClr>
              <a:buSzPts val="1800"/>
              <a:buFont typeface="Arial"/>
              <a:buChar char="•"/>
              <a:tabLst/>
              <a:defRPr/>
            </a:pP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Aspirations vs. Reality</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While 78% believe financial health is achievable,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only 48% find it easy to attain</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One-third think it's reserved for the wealthy or financially educated.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29540" marR="0" lvl="1" indent="0" algn="just" defTabSz="914400" rtl="0" eaLnBrk="1" fontAlgn="auto" latinLnBrk="0" hangingPunct="1">
              <a:lnSpc>
                <a:spcPct val="93333"/>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2F5E"/>
              </a:solidFill>
              <a:effectLst/>
              <a:uLnTx/>
              <a:uFillTx/>
              <a:latin typeface="Arial"/>
              <a:ea typeface="Arial"/>
              <a:cs typeface="Arial"/>
              <a:sym typeface="Arial"/>
            </a:endParaRPr>
          </a:p>
          <a:p>
            <a:pPr marL="259079" marR="0" lvl="1" indent="-129538" algn="just" defTabSz="914400" rtl="0" eaLnBrk="1" fontAlgn="auto" latinLnBrk="0" hangingPunct="1">
              <a:lnSpc>
                <a:spcPct val="93333"/>
              </a:lnSpc>
              <a:spcBef>
                <a:spcPts val="0"/>
              </a:spcBef>
              <a:spcAft>
                <a:spcPts val="0"/>
              </a:spcAft>
              <a:buClr>
                <a:srgbClr val="002F5E"/>
              </a:buClr>
              <a:buSzPts val="1800"/>
              <a:buFont typeface="Arial"/>
              <a:buChar char="•"/>
              <a:tabLst/>
              <a:defRPr/>
            </a:pP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Confidence &amp; Disparities</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Less than half feel financially secure short or long term</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Confidence varies by country—higher in Germany, Spain, and Sweden; lower in Hungary and Slovakia. </a:t>
            </a:r>
            <a:endParaRPr kumimoji="0" sz="1200" b="0" i="0" u="none" strike="noStrike" kern="0" cap="none" spc="0" normalizeH="0" baseline="0" noProof="0">
              <a:ln>
                <a:noFill/>
              </a:ln>
              <a:solidFill>
                <a:srgbClr val="002F5E"/>
              </a:solidFill>
              <a:effectLst/>
              <a:uLnTx/>
              <a:uFillTx/>
              <a:latin typeface="Ubuntu"/>
              <a:ea typeface="Ubuntu"/>
              <a:cs typeface="Ubuntu"/>
              <a:sym typeface="Ubuntu"/>
            </a:endParaRPr>
          </a:p>
        </p:txBody>
      </p:sp>
      <p:sp>
        <p:nvSpPr>
          <p:cNvPr id="342" name="Google Shape;342;p11"/>
          <p:cNvSpPr/>
          <p:nvPr/>
        </p:nvSpPr>
        <p:spPr>
          <a:xfrm>
            <a:off x="7917651" y="93562"/>
            <a:ext cx="1107799" cy="296003"/>
          </a:xfrm>
          <a:custGeom>
            <a:avLst/>
            <a:gdLst/>
            <a:ahLst/>
            <a:cxnLst/>
            <a:rect l="l" t="t" r="r" b="b"/>
            <a:pathLst>
              <a:path w="2954129" h="789340" extrusionOk="0">
                <a:moveTo>
                  <a:pt x="0" y="0"/>
                </a:moveTo>
                <a:lnTo>
                  <a:pt x="2954129" y="0"/>
                </a:lnTo>
                <a:lnTo>
                  <a:pt x="2954129" y="789340"/>
                </a:lnTo>
                <a:lnTo>
                  <a:pt x="0" y="789340"/>
                </a:lnTo>
                <a:lnTo>
                  <a:pt x="0" y="0"/>
                </a:lnTo>
                <a:close/>
              </a:path>
            </a:pathLst>
          </a:custGeom>
          <a:blipFill rotWithShape="1">
            <a:blip r:embed="rId4">
              <a:alphaModFix/>
            </a:blip>
            <a:stretch>
              <a:fillRect t="-41530" r="-9135" b="-43971"/>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2"/>
          <p:cNvSpPr/>
          <p:nvPr/>
        </p:nvSpPr>
        <p:spPr>
          <a:xfrm flipH="1">
            <a:off x="0" y="0"/>
            <a:ext cx="9144000" cy="473202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blipFill rotWithShape="1">
            <a:blip r:embed="rId3">
              <a:alphaModFix/>
            </a:blip>
            <a:stretch>
              <a:fillRect t="-9220" b="-9219"/>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grpSp>
        <p:nvGrpSpPr>
          <p:cNvPr id="352" name="Google Shape;352;p12"/>
          <p:cNvGrpSpPr/>
          <p:nvPr/>
        </p:nvGrpSpPr>
        <p:grpSpPr>
          <a:xfrm>
            <a:off x="-1" y="514552"/>
            <a:ext cx="5712101" cy="3353659"/>
            <a:chOff x="0" y="0"/>
            <a:chExt cx="3103900" cy="1766536"/>
          </a:xfrm>
        </p:grpSpPr>
        <p:sp>
          <p:nvSpPr>
            <p:cNvPr id="353" name="Google Shape;353;p12"/>
            <p:cNvSpPr/>
            <p:nvPr/>
          </p:nvSpPr>
          <p:spPr>
            <a:xfrm>
              <a:off x="0" y="0"/>
              <a:ext cx="3103900" cy="1766536"/>
            </a:xfrm>
            <a:custGeom>
              <a:avLst/>
              <a:gdLst/>
              <a:ahLst/>
              <a:cxnLst/>
              <a:rect l="l" t="t" r="r" b="b"/>
              <a:pathLst>
                <a:path w="3103900" h="1766536" extrusionOk="0">
                  <a:moveTo>
                    <a:pt x="0" y="0"/>
                  </a:moveTo>
                  <a:lnTo>
                    <a:pt x="3103900" y="0"/>
                  </a:lnTo>
                  <a:lnTo>
                    <a:pt x="3103900" y="1766536"/>
                  </a:lnTo>
                  <a:lnTo>
                    <a:pt x="0" y="1766536"/>
                  </a:lnTo>
                  <a:close/>
                </a:path>
              </a:pathLst>
            </a:custGeom>
            <a:solidFill>
              <a:srgbClr val="FCDC10">
                <a:alpha val="80000"/>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354" name="Google Shape;354;p12"/>
            <p:cNvSpPr txBox="1"/>
            <p:nvPr/>
          </p:nvSpPr>
          <p:spPr>
            <a:xfrm>
              <a:off x="0" y="9525"/>
              <a:ext cx="3103900" cy="1757011"/>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94666"/>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grpSp>
      <p:sp>
        <p:nvSpPr>
          <p:cNvPr id="355" name="Google Shape;355;p12"/>
          <p:cNvSpPr/>
          <p:nvPr/>
        </p:nvSpPr>
        <p:spPr>
          <a:xfrm>
            <a:off x="7696200" y="184251"/>
            <a:ext cx="1052040" cy="330301"/>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4">
              <a:alphaModFix/>
            </a:blip>
            <a:stretch>
              <a:fillRect t="-13740" r="-2514" b="-1429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356" name="Google Shape;356;p12"/>
          <p:cNvSpPr txBox="1"/>
          <p:nvPr/>
        </p:nvSpPr>
        <p:spPr>
          <a:xfrm>
            <a:off x="514350" y="1082220"/>
            <a:ext cx="3687857"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0" i="0" u="none" strike="noStrike" kern="0" cap="none" spc="0" normalizeH="0" baseline="0" noProof="0">
                <a:ln>
                  <a:noFill/>
                </a:ln>
                <a:solidFill>
                  <a:srgbClr val="E5E6E8"/>
                </a:solidFill>
                <a:effectLst/>
                <a:uLnTx/>
                <a:uFillTx/>
                <a:latin typeface="Ubuntu"/>
                <a:ea typeface="Ubuntu"/>
                <a:cs typeface="Ubuntu"/>
                <a:sym typeface="Ubuntu"/>
              </a:rPr>
              <a:t>Advisor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2"/>
          <p:cNvSpPr txBox="1"/>
          <p:nvPr/>
        </p:nvSpPr>
        <p:spPr>
          <a:xfrm>
            <a:off x="514350" y="1632044"/>
            <a:ext cx="4618625"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1" i="0" u="none" strike="noStrike" kern="0" cap="none" spc="0" normalizeH="0" baseline="0" noProof="0">
                <a:ln>
                  <a:noFill/>
                </a:ln>
                <a:solidFill>
                  <a:srgbClr val="231F20"/>
                </a:solidFill>
                <a:effectLst/>
                <a:uLnTx/>
                <a:uFillTx/>
                <a:latin typeface="Ubuntu"/>
                <a:ea typeface="Ubuntu"/>
                <a:cs typeface="Ubuntu"/>
                <a:sym typeface="Ubuntu"/>
              </a:rPr>
              <a:t>BEST PRACTICES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3"/>
          <p:cNvSpPr txBox="1"/>
          <p:nvPr/>
        </p:nvSpPr>
        <p:spPr>
          <a:xfrm>
            <a:off x="514350" y="557289"/>
            <a:ext cx="5429250"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0" i="0" u="none" strike="noStrike" kern="0" cap="none" spc="0" normalizeH="0" baseline="0" noProof="0">
                <a:ln>
                  <a:noFill/>
                </a:ln>
                <a:solidFill>
                  <a:srgbClr val="AEABAB"/>
                </a:solidFill>
                <a:effectLst/>
                <a:uLnTx/>
                <a:uFillTx/>
                <a:latin typeface="Ubuntu"/>
                <a:ea typeface="Ubuntu"/>
                <a:cs typeface="Ubuntu"/>
                <a:sym typeface="Ubuntu"/>
              </a:rPr>
              <a:t>How Can Advisors Help?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3"/>
          <p:cNvSpPr txBox="1"/>
          <p:nvPr/>
        </p:nvSpPr>
        <p:spPr>
          <a:xfrm>
            <a:off x="514350" y="1042278"/>
            <a:ext cx="4829558"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1" i="0" u="none" strike="noStrike" kern="0" cap="none" spc="0" normalizeH="0" baseline="0" noProof="0">
                <a:ln>
                  <a:noFill/>
                </a:ln>
                <a:solidFill>
                  <a:srgbClr val="011A76"/>
                </a:solidFill>
                <a:effectLst/>
                <a:uLnTx/>
                <a:uFillTx/>
                <a:latin typeface="Ubuntu"/>
                <a:ea typeface="Ubuntu"/>
                <a:cs typeface="Ubuntu"/>
                <a:sym typeface="Ubuntu"/>
              </a:rPr>
              <a:t>BEST PRACTICES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3"/>
          <p:cNvSpPr txBox="1"/>
          <p:nvPr/>
        </p:nvSpPr>
        <p:spPr>
          <a:xfrm>
            <a:off x="765458" y="1658062"/>
            <a:ext cx="7961342" cy="3084178"/>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Encourage Clients to Get Holistic Advice</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No matter if they come for insurance or mutual funds, have them fill out a questionnaire at home and advocate for the importance of holistic planning.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100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Advocate for Financial Health </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which can and should be pursued by every individual. Start by helping the client define their objectives, then build a plan, then follow it.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100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Emphasize Retirement Planning </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Every young person in Europe needs to worry about the future of Pillar 1 pensions. Help build this consciousness and provide advice.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91111"/>
              </a:lnSpc>
              <a:spcBef>
                <a:spcPts val="100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231F2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3"/>
          <p:cNvSpPr/>
          <p:nvPr/>
        </p:nvSpPr>
        <p:spPr>
          <a:xfrm>
            <a:off x="7872645" y="155755"/>
            <a:ext cx="1052040" cy="330301"/>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3">
              <a:alphaModFix/>
            </a:blip>
            <a:stretch>
              <a:fillRect t="-13740" r="-2514" b="-1429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4"/>
          <p:cNvSpPr txBox="1"/>
          <p:nvPr/>
        </p:nvSpPr>
        <p:spPr>
          <a:xfrm>
            <a:off x="514350" y="557289"/>
            <a:ext cx="5429250"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0" i="0" u="none" strike="noStrike" kern="0" cap="none" spc="0" normalizeH="0" baseline="0" noProof="0">
                <a:ln>
                  <a:noFill/>
                </a:ln>
                <a:solidFill>
                  <a:srgbClr val="AEABAB"/>
                </a:solidFill>
                <a:effectLst/>
                <a:uLnTx/>
                <a:uFillTx/>
                <a:latin typeface="Ubuntu"/>
                <a:ea typeface="Ubuntu"/>
                <a:cs typeface="Ubuntu"/>
                <a:sym typeface="Ubuntu"/>
              </a:rPr>
              <a:t>How Can Advisors Help?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4"/>
          <p:cNvSpPr txBox="1"/>
          <p:nvPr/>
        </p:nvSpPr>
        <p:spPr>
          <a:xfrm>
            <a:off x="514350" y="1042278"/>
            <a:ext cx="4829558"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1" i="0" u="none" strike="noStrike" kern="0" cap="none" spc="0" normalizeH="0" baseline="0" noProof="0">
                <a:ln>
                  <a:noFill/>
                </a:ln>
                <a:solidFill>
                  <a:srgbClr val="011A76"/>
                </a:solidFill>
                <a:effectLst/>
                <a:uLnTx/>
                <a:uFillTx/>
                <a:latin typeface="Ubuntu"/>
                <a:ea typeface="Ubuntu"/>
                <a:cs typeface="Ubuntu"/>
                <a:sym typeface="Ubuntu"/>
              </a:rPr>
              <a:t>BEST PRACTICES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4"/>
          <p:cNvSpPr txBox="1"/>
          <p:nvPr/>
        </p:nvSpPr>
        <p:spPr>
          <a:xfrm>
            <a:off x="839916" y="1682342"/>
            <a:ext cx="7698000" cy="2750100"/>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231F20"/>
                </a:solidFill>
                <a:effectLst/>
                <a:uLnTx/>
                <a:uFillTx/>
                <a:latin typeface="Arial"/>
                <a:ea typeface="Arial"/>
                <a:cs typeface="Arial"/>
                <a:sym typeface="Arial"/>
              </a:rPr>
              <a:t>💳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Recommend Financial Literacy Tools &amp; Platforms </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Encourage your clients to do some self-learning and come back with questions.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100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Address Emotional Triggers</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 Recognize that money evokes strong emotions. Include stress management and communication strategies in your advisory work.</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100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Remember the  Code of Ethics </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The CII Code of Ethics (as well as the EFPA one) will guide you in your professional decisions. Ethical decision-making can be trained. Look out for tools and trainings to learn to identify and handle ethical dilemmas in your practice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4"/>
          <p:cNvSpPr/>
          <p:nvPr/>
        </p:nvSpPr>
        <p:spPr>
          <a:xfrm>
            <a:off x="7872645" y="155755"/>
            <a:ext cx="1052040" cy="330301"/>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3">
              <a:alphaModFix/>
            </a:blip>
            <a:stretch>
              <a:fillRect t="-13740" r="-2514" b="-1429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B36E-5E3F-5E56-8637-4142D0E1FC56}"/>
              </a:ext>
            </a:extLst>
          </p:cNvPr>
          <p:cNvSpPr>
            <a:spLocks noGrp="1"/>
          </p:cNvSpPr>
          <p:nvPr>
            <p:ph type="title"/>
          </p:nvPr>
        </p:nvSpPr>
        <p:spPr>
          <a:xfrm>
            <a:off x="384629" y="1126900"/>
            <a:ext cx="8253641" cy="830689"/>
          </a:xfrm>
        </p:spPr>
        <p:txBody>
          <a:bodyPr>
            <a:normAutofit fontScale="90000"/>
          </a:bodyPr>
          <a:lstStyle/>
          <a:p>
            <a:pPr algn="ctr"/>
            <a:r>
              <a:rPr lang="en-US" dirty="0"/>
              <a:t>Dangers of providing financial advice outside the UK</a:t>
            </a:r>
          </a:p>
        </p:txBody>
      </p:sp>
    </p:spTree>
    <p:extLst>
      <p:ext uri="{BB962C8B-B14F-4D97-AF65-F5344CB8AC3E}">
        <p14:creationId xmlns:p14="http://schemas.microsoft.com/office/powerpoint/2010/main" val="178133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15"/>
          <p:cNvSpPr txBox="1"/>
          <p:nvPr/>
        </p:nvSpPr>
        <p:spPr>
          <a:xfrm>
            <a:off x="514350" y="557289"/>
            <a:ext cx="6076950"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0" i="0" u="none" strike="noStrike" kern="0" cap="none" spc="0" normalizeH="0" baseline="0" noProof="0">
                <a:ln>
                  <a:noFill/>
                </a:ln>
                <a:solidFill>
                  <a:srgbClr val="AEABAB"/>
                </a:solidFill>
                <a:effectLst/>
                <a:uLnTx/>
                <a:uFillTx/>
                <a:latin typeface="Ubuntu"/>
                <a:ea typeface="Ubuntu"/>
                <a:cs typeface="Ubuntu"/>
                <a:sym typeface="Ubuntu"/>
              </a:rPr>
              <a:t>From the Advisor’s Handbook</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txBox="1"/>
          <p:nvPr/>
        </p:nvSpPr>
        <p:spPr>
          <a:xfrm>
            <a:off x="514350" y="1042278"/>
            <a:ext cx="4829558"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1" i="0" u="none" strike="noStrike" kern="0" cap="none" spc="0" normalizeH="0" baseline="0" noProof="0">
                <a:ln>
                  <a:noFill/>
                </a:ln>
                <a:solidFill>
                  <a:srgbClr val="011A76"/>
                </a:solidFill>
                <a:effectLst/>
                <a:uLnTx/>
                <a:uFillTx/>
                <a:latin typeface="Ubuntu"/>
                <a:ea typeface="Ubuntu"/>
                <a:cs typeface="Ubuntu"/>
                <a:sym typeface="Ubuntu"/>
              </a:rPr>
              <a:t>10 QUESTIONS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a:off x="7872645" y="155755"/>
            <a:ext cx="1052040" cy="330301"/>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3">
              <a:alphaModFix/>
            </a:blip>
            <a:stretch>
              <a:fillRect t="-13740" r="-2514" b="-1429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381" name="Google Shape;381;p15"/>
          <p:cNvSpPr txBox="1"/>
          <p:nvPr/>
        </p:nvSpPr>
        <p:spPr>
          <a:xfrm>
            <a:off x="514350" y="1672144"/>
            <a:ext cx="8149590" cy="2339102"/>
          </a:xfrm>
          <a:prstGeom prst="rect">
            <a:avLst/>
          </a:prstGeom>
          <a:noFill/>
          <a:ln>
            <a:noFill/>
          </a:ln>
        </p:spPr>
        <p:txBody>
          <a:bodyPr spcFirstLastPara="1" wrap="square" lIns="91425" tIns="45700" rIns="91425" bIns="45700" anchor="t" anchorCtr="0">
            <a:spAutoFit/>
          </a:bodyPr>
          <a:lstStyle/>
          <a:p>
            <a:pPr marL="342900" marR="0" lvl="0" indent="-342900" algn="just" defTabSz="914400" rtl="0" eaLnBrk="1" fontAlgn="auto" latinLnBrk="0" hangingPunct="1">
              <a:lnSpc>
                <a:spcPct val="100000"/>
              </a:lnSpc>
              <a:spcBef>
                <a:spcPts val="0"/>
              </a:spcBef>
              <a:spcAft>
                <a:spcPts val="0"/>
              </a:spcAft>
              <a:buClr>
                <a:srgbClr val="002F5E"/>
              </a:buClr>
              <a:buSzPts val="1800"/>
              <a:buFont typeface="Arial"/>
              <a:buAutoNum type="arabicPeriod"/>
              <a:tabLst/>
              <a:defRPr/>
            </a:pP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What is the time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horizon for your investments </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and/or for this investment?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600"/>
              </a:spcBef>
              <a:spcAft>
                <a:spcPts val="0"/>
              </a:spcAft>
              <a:buClr>
                <a:srgbClr val="002F5E"/>
              </a:buClr>
              <a:buSzPts val="1800"/>
              <a:buFont typeface="Arial"/>
              <a:buAutoNum type="arabicPeriod"/>
              <a:tabLst/>
              <a:defRPr/>
            </a:pP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When will you need to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dispose of your money</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600"/>
              </a:spcBef>
              <a:spcAft>
                <a:spcPts val="0"/>
              </a:spcAft>
              <a:buClr>
                <a:srgbClr val="002F5E"/>
              </a:buClr>
              <a:buSzPts val="1800"/>
              <a:buFont typeface="Arial"/>
              <a:buAutoNum type="arabicPeriod"/>
              <a:tabLst/>
              <a:defRPr/>
            </a:pP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What approximate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amount</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do you have available to save and invest?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600"/>
              </a:spcBef>
              <a:spcAft>
                <a:spcPts val="0"/>
              </a:spcAft>
              <a:buClr>
                <a:srgbClr val="002F5E"/>
              </a:buClr>
              <a:buSzPts val="1800"/>
              <a:buFont typeface="Arial"/>
              <a:buAutoNum type="arabicPeriod"/>
              <a:tabLst/>
              <a:defRPr/>
            </a:pP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What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purpose </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do you have for your money? What do you save/invest for?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600"/>
              </a:spcBef>
              <a:spcAft>
                <a:spcPts val="0"/>
              </a:spcAft>
              <a:buClr>
                <a:srgbClr val="002F5E"/>
              </a:buClr>
              <a:buSzPts val="1800"/>
              <a:buFont typeface="Arial"/>
              <a:buAutoNum type="arabicPeriod"/>
              <a:tabLst/>
              <a:defRPr/>
            </a:pP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Experience</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 either personally or through an advisory/portfolio management contract, how many years have you been operating in the financial markets (stocks, investment funds, ETFs, bonds)?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6"/>
          <p:cNvSpPr txBox="1"/>
          <p:nvPr/>
        </p:nvSpPr>
        <p:spPr>
          <a:xfrm>
            <a:off x="514350" y="557289"/>
            <a:ext cx="6076950"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0" i="0" u="none" strike="noStrike" kern="0" cap="none" spc="0" normalizeH="0" baseline="0" noProof="0">
                <a:ln>
                  <a:noFill/>
                </a:ln>
                <a:solidFill>
                  <a:srgbClr val="AEABAB"/>
                </a:solidFill>
                <a:effectLst/>
                <a:uLnTx/>
                <a:uFillTx/>
                <a:latin typeface="Ubuntu"/>
                <a:ea typeface="Ubuntu"/>
                <a:cs typeface="Ubuntu"/>
                <a:sym typeface="Ubuntu"/>
              </a:rPr>
              <a:t>From the Advisor’s Handbook</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6"/>
          <p:cNvSpPr txBox="1"/>
          <p:nvPr/>
        </p:nvSpPr>
        <p:spPr>
          <a:xfrm>
            <a:off x="514350" y="1042278"/>
            <a:ext cx="4829558" cy="41036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1" i="0" u="none" strike="noStrike" kern="0" cap="none" spc="0" normalizeH="0" baseline="0" noProof="0">
                <a:ln>
                  <a:noFill/>
                </a:ln>
                <a:solidFill>
                  <a:srgbClr val="011A76"/>
                </a:solidFill>
                <a:effectLst/>
                <a:uLnTx/>
                <a:uFillTx/>
                <a:latin typeface="Ubuntu"/>
                <a:ea typeface="Ubuntu"/>
                <a:cs typeface="Ubuntu"/>
                <a:sym typeface="Ubuntu"/>
              </a:rPr>
              <a:t>10 QUESTIONS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6"/>
          <p:cNvSpPr/>
          <p:nvPr/>
        </p:nvSpPr>
        <p:spPr>
          <a:xfrm>
            <a:off x="7872645" y="155755"/>
            <a:ext cx="1052040" cy="330301"/>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3">
              <a:alphaModFix/>
            </a:blip>
            <a:stretch>
              <a:fillRect t="-13740" r="-2514" b="-1429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389" name="Google Shape;389;p16"/>
          <p:cNvSpPr txBox="1"/>
          <p:nvPr/>
        </p:nvSpPr>
        <p:spPr>
          <a:xfrm>
            <a:off x="684450" y="1688645"/>
            <a:ext cx="8149590" cy="2693045"/>
          </a:xfrm>
          <a:prstGeom prst="rect">
            <a:avLst/>
          </a:prstGeom>
          <a:noFill/>
          <a:ln>
            <a:noFill/>
          </a:ln>
        </p:spPr>
        <p:txBody>
          <a:bodyPr spcFirstLastPara="1" wrap="square" lIns="91425" tIns="45700" rIns="91425" bIns="45700" anchor="t" anchorCtr="0">
            <a:spAutoFit/>
          </a:bodyPr>
          <a:lstStyle/>
          <a:p>
            <a:pPr marL="342900" marR="0" lvl="0" indent="-342900" algn="just" defTabSz="914400" rtl="0" eaLnBrk="1" fontAlgn="auto" latinLnBrk="0" hangingPunct="1">
              <a:lnSpc>
                <a:spcPct val="100000"/>
              </a:lnSpc>
              <a:spcBef>
                <a:spcPts val="0"/>
              </a:spcBef>
              <a:spcAft>
                <a:spcPts val="0"/>
              </a:spcAft>
              <a:buClr>
                <a:srgbClr val="002F5E"/>
              </a:buClr>
              <a:buSzPts val="1800"/>
              <a:buFont typeface="Arial"/>
              <a:buAutoNum type="arabicPeriod" startAt="6"/>
              <a:tabLst/>
              <a:defRPr/>
            </a:pP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What training and experience do you have in the investment world? Do you have any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positive or  negative experience </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to highlight?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600"/>
              </a:spcBef>
              <a:spcAft>
                <a:spcPts val="0"/>
              </a:spcAft>
              <a:buClr>
                <a:srgbClr val="002F5E"/>
              </a:buClr>
              <a:buSzPts val="1800"/>
              <a:buFont typeface="Arial"/>
              <a:buAutoNum type="arabicPeriod" startAt="6"/>
              <a:tabLst/>
              <a:defRPr/>
            </a:pP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What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negative return </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can you bear, that doesn’t keep you awake at night and result in you selling?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600"/>
              </a:spcBef>
              <a:spcAft>
                <a:spcPts val="0"/>
              </a:spcAft>
              <a:buClr>
                <a:srgbClr val="002F5E"/>
              </a:buClr>
              <a:buSzPts val="1800"/>
              <a:buFont typeface="Arial"/>
              <a:buAutoNum type="arabicPeriod" startAt="6"/>
              <a:tabLst/>
              <a:defRPr/>
            </a:pP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Are you saving for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retirement</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600"/>
              </a:spcBef>
              <a:spcAft>
                <a:spcPts val="0"/>
              </a:spcAft>
              <a:buClr>
                <a:srgbClr val="002F5E"/>
              </a:buClr>
              <a:buSzPts val="1800"/>
              <a:buFont typeface="Arial"/>
              <a:buAutoNum type="arabicPeriod" startAt="6"/>
              <a:tabLst/>
              <a:defRPr/>
            </a:pP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Is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owning a home </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a priority? Are you considering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property </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investment?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00000"/>
              </a:lnSpc>
              <a:spcBef>
                <a:spcPts val="600"/>
              </a:spcBef>
              <a:spcAft>
                <a:spcPts val="0"/>
              </a:spcAft>
              <a:buClr>
                <a:srgbClr val="002F5E"/>
              </a:buClr>
              <a:buSzPts val="1800"/>
              <a:buFont typeface="Arial"/>
              <a:buAutoNum type="arabicPeriod" startAt="6"/>
              <a:tabLst/>
              <a:defRPr/>
            </a:pP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What </a:t>
            </a:r>
            <a:r>
              <a:rPr kumimoji="0" lang="en-US" sz="1800" b="1" i="0" u="none" strike="noStrike" kern="0" cap="none" spc="0" normalizeH="0" baseline="0" noProof="0">
                <a:ln>
                  <a:noFill/>
                </a:ln>
                <a:solidFill>
                  <a:srgbClr val="002F5E"/>
                </a:solidFill>
                <a:effectLst/>
                <a:uLnTx/>
                <a:uFillTx/>
                <a:latin typeface="Arial"/>
                <a:ea typeface="Arial"/>
                <a:cs typeface="Arial"/>
                <a:sym typeface="Arial"/>
              </a:rPr>
              <a:t>percentage would you allocate </a:t>
            </a:r>
            <a:r>
              <a:rPr kumimoji="0" lang="en-US" sz="1800" b="0" i="0" u="none" strike="noStrike" kern="0" cap="none" spc="0" normalizeH="0" baseline="0" noProof="0">
                <a:ln>
                  <a:noFill/>
                </a:ln>
                <a:solidFill>
                  <a:srgbClr val="002F5E"/>
                </a:solidFill>
                <a:effectLst/>
                <a:uLnTx/>
                <a:uFillTx/>
                <a:latin typeface="Arial"/>
                <a:ea typeface="Arial"/>
                <a:cs typeface="Arial"/>
                <a:sym typeface="Arial"/>
              </a:rPr>
              <a:t>to ESG investment?</a:t>
            </a:r>
            <a:endParaRPr kumimoji="0" sz="1800" b="0" i="0" u="none" strike="noStrike" kern="0" cap="none" spc="0" normalizeH="0" baseline="0" noProof="0">
              <a:ln>
                <a:noFill/>
              </a:ln>
              <a:solidFill>
                <a:srgbClr val="231F20"/>
              </a:solidFill>
              <a:effectLst/>
              <a:uLnTx/>
              <a:uFillTx/>
              <a:latin typeface="Arial"/>
              <a:ea typeface="Arial"/>
              <a:cs typeface="Arial"/>
              <a:sym typeface="Arial"/>
            </a:endParaRPr>
          </a:p>
          <a:p>
            <a:pPr marL="0" marR="0" lvl="0" indent="0" algn="just" defTabSz="914400" rtl="0" eaLnBrk="1" fontAlgn="auto" latinLnBrk="0" hangingPunct="1">
              <a:lnSpc>
                <a:spcPct val="100000"/>
              </a:lnSpc>
              <a:spcBef>
                <a:spcPts val="600"/>
              </a:spcBef>
              <a:spcAft>
                <a:spcPts val="0"/>
              </a:spcAft>
              <a:buClr>
                <a:srgbClr val="000000"/>
              </a:buClr>
              <a:buSzTx/>
              <a:buFont typeface="Arial"/>
              <a:buNone/>
              <a:tabLst/>
              <a:defRPr/>
            </a:pPr>
            <a:endParaRPr kumimoji="0" sz="1800" b="0" i="0" u="none" strike="noStrike" kern="0" cap="none" spc="0" normalizeH="0" baseline="0" noProof="0">
              <a:ln>
                <a:noFill/>
              </a:ln>
              <a:solidFill>
                <a:srgbClr val="231F20"/>
              </a:solidFill>
              <a:effectLst/>
              <a:uLnTx/>
              <a:uFillTx/>
              <a:latin typeface="Ubuntu"/>
              <a:ea typeface="Ubuntu"/>
              <a:cs typeface="Ubuntu"/>
              <a:sym typeface="Ubuntu"/>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grpSp>
        <p:nvGrpSpPr>
          <p:cNvPr id="398" name="Google Shape;398;p17"/>
          <p:cNvGrpSpPr/>
          <p:nvPr/>
        </p:nvGrpSpPr>
        <p:grpSpPr>
          <a:xfrm>
            <a:off x="8852239" y="0"/>
            <a:ext cx="357199" cy="5143500"/>
            <a:chOff x="0" y="0"/>
            <a:chExt cx="188154" cy="2709333"/>
          </a:xfrm>
        </p:grpSpPr>
        <p:sp>
          <p:nvSpPr>
            <p:cNvPr id="399" name="Google Shape;399;p17"/>
            <p:cNvSpPr/>
            <p:nvPr/>
          </p:nvSpPr>
          <p:spPr>
            <a:xfrm>
              <a:off x="0" y="0"/>
              <a:ext cx="188154" cy="2709333"/>
            </a:xfrm>
            <a:custGeom>
              <a:avLst/>
              <a:gdLst/>
              <a:ahLst/>
              <a:cxnLst/>
              <a:rect l="l" t="t" r="r" b="b"/>
              <a:pathLst>
                <a:path w="188154" h="2709333" extrusionOk="0">
                  <a:moveTo>
                    <a:pt x="0" y="0"/>
                  </a:moveTo>
                  <a:lnTo>
                    <a:pt x="188154" y="0"/>
                  </a:lnTo>
                  <a:lnTo>
                    <a:pt x="188154" y="2709333"/>
                  </a:lnTo>
                  <a:lnTo>
                    <a:pt x="0" y="2709333"/>
                  </a:lnTo>
                  <a:close/>
                </a:path>
              </a:pathLst>
            </a:custGeom>
            <a:solidFill>
              <a:srgbClr val="FCDC1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400" name="Google Shape;400;p17"/>
            <p:cNvSpPr txBox="1"/>
            <p:nvPr/>
          </p:nvSpPr>
          <p:spPr>
            <a:xfrm>
              <a:off x="0" y="9525"/>
              <a:ext cx="188154" cy="2699808"/>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94666"/>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grpSp>
      <p:sp>
        <p:nvSpPr>
          <p:cNvPr id="401" name="Google Shape;401;p17"/>
          <p:cNvSpPr/>
          <p:nvPr/>
        </p:nvSpPr>
        <p:spPr>
          <a:xfrm>
            <a:off x="334449" y="268824"/>
            <a:ext cx="1428223" cy="2143674"/>
          </a:xfrm>
          <a:custGeom>
            <a:avLst/>
            <a:gdLst/>
            <a:ahLst/>
            <a:cxnLst/>
            <a:rect l="l" t="t" r="r" b="b"/>
            <a:pathLst>
              <a:path w="2856445" h="4287347" extrusionOk="0">
                <a:moveTo>
                  <a:pt x="0" y="0"/>
                </a:moveTo>
                <a:lnTo>
                  <a:pt x="2856445" y="0"/>
                </a:lnTo>
                <a:lnTo>
                  <a:pt x="2856445" y="4287347"/>
                </a:lnTo>
                <a:lnTo>
                  <a:pt x="0" y="428734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402" name="Google Shape;402;p17"/>
          <p:cNvSpPr txBox="1"/>
          <p:nvPr/>
        </p:nvSpPr>
        <p:spPr>
          <a:xfrm>
            <a:off x="514350" y="1598424"/>
            <a:ext cx="8115300" cy="82073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1" i="0" u="none" strike="noStrike" kern="0" cap="none" spc="0" normalizeH="0" baseline="0" noProof="0">
                <a:ln>
                  <a:noFill/>
                </a:ln>
                <a:solidFill>
                  <a:srgbClr val="FEDD00"/>
                </a:solidFill>
                <a:effectLst/>
                <a:uLnTx/>
                <a:uFillTx/>
                <a:latin typeface="Ubuntu"/>
                <a:ea typeface="Ubuntu"/>
                <a:cs typeface="Ubuntu"/>
                <a:sym typeface="Ubuntu"/>
              </a:rPr>
              <a:t>FINANCIAL </a:t>
            </a:r>
            <a:r>
              <a:rPr kumimoji="0" lang="en-US" sz="3409" b="1" i="0" u="none" strike="noStrike" kern="0" cap="none" spc="0" normalizeH="0" baseline="0" noProof="0">
                <a:ln>
                  <a:noFill/>
                </a:ln>
                <a:solidFill>
                  <a:srgbClr val="011A76"/>
                </a:solidFill>
                <a:effectLst/>
                <a:uLnTx/>
                <a:uFillTx/>
                <a:latin typeface="Ubuntu"/>
                <a:ea typeface="Ubuntu"/>
                <a:cs typeface="Ubuntu"/>
                <a:sym typeface="Ubuntu"/>
              </a:rPr>
              <a:t>HEALTH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4045"/>
              </a:lnSpc>
              <a:spcBef>
                <a:spcPts val="0"/>
              </a:spcBef>
              <a:spcAft>
                <a:spcPts val="0"/>
              </a:spcAft>
              <a:buClr>
                <a:srgbClr val="000000"/>
              </a:buClr>
              <a:buSzTx/>
              <a:buFont typeface="Arial"/>
              <a:buNone/>
              <a:tabLst/>
              <a:defRPr/>
            </a:pPr>
            <a:r>
              <a:rPr kumimoji="0" lang="en-US" sz="3409" b="1" i="0" u="none" strike="noStrike" kern="0" cap="none" spc="0" normalizeH="0" baseline="0" noProof="0">
                <a:ln>
                  <a:noFill/>
                </a:ln>
                <a:solidFill>
                  <a:srgbClr val="011A76"/>
                </a:solidFill>
                <a:effectLst/>
                <a:uLnTx/>
                <a:uFillTx/>
                <a:latin typeface="Ubuntu"/>
                <a:ea typeface="Ubuntu"/>
                <a:cs typeface="Ubuntu"/>
                <a:sym typeface="Ubuntu"/>
              </a:rPr>
              <a:t>IS OUR COMMON GOOD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7"/>
          <p:cNvSpPr txBox="1"/>
          <p:nvPr/>
        </p:nvSpPr>
        <p:spPr>
          <a:xfrm>
            <a:off x="514350" y="2870893"/>
            <a:ext cx="8115300" cy="58990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2" b="1" i="0" u="none" strike="noStrike" kern="0" cap="none" spc="0" normalizeH="0" baseline="0" noProof="0">
                <a:ln>
                  <a:noFill/>
                </a:ln>
                <a:solidFill>
                  <a:srgbClr val="001871"/>
                </a:solidFill>
                <a:effectLst/>
                <a:uLnTx/>
                <a:uFillTx/>
                <a:latin typeface="Ubuntu"/>
                <a:ea typeface="Ubuntu"/>
                <a:cs typeface="Ubuntu"/>
                <a:sym typeface="Ubuntu"/>
              </a:rPr>
              <a:t>LET’S WORK TOGETHER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2" b="1" i="0" u="none" strike="noStrike" kern="0" cap="none" spc="0" normalizeH="0" baseline="0" noProof="0">
                <a:ln>
                  <a:noFill/>
                </a:ln>
                <a:solidFill>
                  <a:srgbClr val="001871"/>
                </a:solidFill>
                <a:effectLst/>
                <a:uLnTx/>
                <a:uFillTx/>
                <a:latin typeface="Ubuntu"/>
                <a:ea typeface="Ubuntu"/>
                <a:cs typeface="Ubuntu"/>
                <a:sym typeface="Ubuntu"/>
              </a:rPr>
              <a:t> TO IMPROVE FINANCIAL HEALTH IN EUROPE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7"/>
          <p:cNvSpPr/>
          <p:nvPr/>
        </p:nvSpPr>
        <p:spPr>
          <a:xfrm>
            <a:off x="7872645" y="155755"/>
            <a:ext cx="1052040" cy="330301"/>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4">
              <a:alphaModFix/>
            </a:blip>
            <a:stretch>
              <a:fillRect t="-13740" r="-2514" b="-1429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18"/>
          <p:cNvSpPr/>
          <p:nvPr/>
        </p:nvSpPr>
        <p:spPr>
          <a:xfrm>
            <a:off x="-601627" y="15846"/>
            <a:ext cx="5384311" cy="5143500"/>
          </a:xfrm>
          <a:custGeom>
            <a:avLst/>
            <a:gdLst/>
            <a:ahLst/>
            <a:cxnLst/>
            <a:rect l="l" t="t" r="r" b="b"/>
            <a:pathLst>
              <a:path w="1668341" h="1593725" extrusionOk="0">
                <a:moveTo>
                  <a:pt x="0" y="0"/>
                </a:moveTo>
                <a:lnTo>
                  <a:pt x="1668341" y="0"/>
                </a:lnTo>
                <a:lnTo>
                  <a:pt x="1668341" y="1593725"/>
                </a:lnTo>
                <a:lnTo>
                  <a:pt x="0" y="1593725"/>
                </a:lnTo>
                <a:close/>
              </a:path>
            </a:pathLst>
          </a:custGeom>
          <a:blipFill rotWithShape="1">
            <a:blip r:embed="rId3">
              <a:alphaModFix amt="7999"/>
            </a:blip>
            <a:stretch>
              <a:fillRect l="-21622" r="-21622"/>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
        <p:nvSpPr>
          <p:cNvPr id="410" name="Google Shape;410;p18"/>
          <p:cNvSpPr txBox="1"/>
          <p:nvPr/>
        </p:nvSpPr>
        <p:spPr>
          <a:xfrm>
            <a:off x="5440680" y="2552365"/>
            <a:ext cx="2667772" cy="111569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4002"/>
              </a:lnSpc>
              <a:spcBef>
                <a:spcPts val="0"/>
              </a:spcBef>
              <a:spcAft>
                <a:spcPts val="0"/>
              </a:spcAft>
              <a:buClr>
                <a:srgbClr val="000000"/>
              </a:buClr>
              <a:buSzTx/>
              <a:buFont typeface="Arial"/>
              <a:buNone/>
              <a:tabLst/>
              <a:defRPr/>
            </a:pPr>
            <a:r>
              <a:rPr kumimoji="0" lang="en-US" sz="9254" b="1" i="0" u="none" strike="noStrike" kern="0" cap="none" spc="0" normalizeH="0" baseline="0" noProof="0">
                <a:ln>
                  <a:noFill/>
                </a:ln>
                <a:solidFill>
                  <a:srgbClr val="FEDD00"/>
                </a:solidFill>
                <a:effectLst/>
                <a:uLnTx/>
                <a:uFillTx/>
                <a:latin typeface="Ubuntu"/>
                <a:ea typeface="Ubuntu"/>
                <a:cs typeface="Ubuntu"/>
                <a:sym typeface="Ubuntu"/>
              </a:rPr>
              <a:t>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8"/>
          <p:cNvSpPr txBox="1"/>
          <p:nvPr/>
        </p:nvSpPr>
        <p:spPr>
          <a:xfrm>
            <a:off x="5440680" y="2151579"/>
            <a:ext cx="1710823" cy="43601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3981"/>
              </a:lnSpc>
              <a:spcBef>
                <a:spcPts val="0"/>
              </a:spcBef>
              <a:spcAft>
                <a:spcPts val="0"/>
              </a:spcAft>
              <a:buClr>
                <a:srgbClr val="000000"/>
              </a:buClr>
              <a:buSzTx/>
              <a:buFont typeface="Arial"/>
              <a:buNone/>
              <a:tabLst/>
              <a:defRPr/>
            </a:pPr>
            <a:r>
              <a:rPr kumimoji="0" lang="en-US" sz="3589" b="1" i="0" u="none" strike="noStrike" kern="0" cap="none" spc="0" normalizeH="0" baseline="0" noProof="0">
                <a:ln>
                  <a:noFill/>
                </a:ln>
                <a:solidFill>
                  <a:srgbClr val="011A76"/>
                </a:solidFill>
                <a:effectLst/>
                <a:uLnTx/>
                <a:uFillTx/>
                <a:latin typeface="Ubuntu"/>
                <a:ea typeface="Ubuntu"/>
                <a:cs typeface="Ubuntu"/>
                <a:sym typeface="Ubuntu"/>
              </a:rPr>
              <a:t>THANK</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8"/>
          <p:cNvSpPr txBox="1"/>
          <p:nvPr/>
        </p:nvSpPr>
        <p:spPr>
          <a:xfrm>
            <a:off x="5440680" y="3814814"/>
            <a:ext cx="3099877" cy="830997"/>
          </a:xfrm>
          <a:prstGeom prst="rect">
            <a:avLst/>
          </a:prstGeom>
          <a:noFill/>
          <a:ln>
            <a:noFill/>
          </a:ln>
        </p:spPr>
        <p:txBody>
          <a:bodyPr spcFirstLastPara="1" wrap="square" lIns="0" tIns="0" rIns="0" bIns="0" anchor="t" anchorCtr="0">
            <a:spAutoFit/>
          </a:bodyPr>
          <a:lstStyle/>
          <a:p>
            <a:pPr marL="172721" marR="0" lvl="1" indent="-114300" algn="just" defTabSz="914400" rtl="0" eaLnBrk="1" fontAlgn="auto" latinLnBrk="0" hangingPunct="1">
              <a:lnSpc>
                <a:spcPct val="100000"/>
              </a:lnSpc>
              <a:spcBef>
                <a:spcPts val="0"/>
              </a:spcBef>
              <a:spcAft>
                <a:spcPts val="0"/>
              </a:spcAft>
              <a:buClr>
                <a:srgbClr val="231F20"/>
              </a:buClr>
              <a:buSzPts val="1800"/>
              <a:buFont typeface="Arial"/>
              <a:buChar char="•"/>
              <a:tabLst/>
              <a:defRPr/>
            </a:pPr>
            <a:r>
              <a:rPr kumimoji="0" lang="en-US" sz="1800" b="0" i="0" u="none" strike="noStrike" kern="0" cap="none" spc="0" normalizeH="0" baseline="0" noProof="0">
                <a:ln>
                  <a:noFill/>
                </a:ln>
                <a:solidFill>
                  <a:srgbClr val="231F20"/>
                </a:solidFill>
                <a:effectLst/>
                <a:uLnTx/>
                <a:uFillTx/>
                <a:latin typeface="Arial"/>
                <a:ea typeface="Arial"/>
                <a:cs typeface="Arial"/>
                <a:sym typeface="Arial"/>
              </a:rPr>
              <a:t>info@efpa-eu.org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2721" marR="0" lvl="1" indent="-114300" algn="just" defTabSz="914400" rtl="0" eaLnBrk="1" fontAlgn="auto" latinLnBrk="0" hangingPunct="1">
              <a:lnSpc>
                <a:spcPct val="100000"/>
              </a:lnSpc>
              <a:spcBef>
                <a:spcPts val="0"/>
              </a:spcBef>
              <a:spcAft>
                <a:spcPts val="0"/>
              </a:spcAft>
              <a:buClr>
                <a:srgbClr val="231F20"/>
              </a:buClr>
              <a:buSzPts val="1800"/>
              <a:buFont typeface="Arial"/>
              <a:buChar char="•"/>
              <a:tabLst/>
              <a:defRPr/>
            </a:pPr>
            <a:r>
              <a:rPr kumimoji="0" lang="en-US" sz="1800" b="0" i="0" u="none" strike="noStrike" kern="0" cap="none" spc="0" normalizeH="0" baseline="0" noProof="0">
                <a:ln>
                  <a:noFill/>
                </a:ln>
                <a:solidFill>
                  <a:srgbClr val="231F20"/>
                </a:solidFill>
                <a:effectLst/>
                <a:uLnTx/>
                <a:uFillTx/>
                <a:latin typeface="Arial"/>
                <a:ea typeface="Arial"/>
                <a:cs typeface="Arial"/>
                <a:sym typeface="Arial"/>
              </a:rPr>
              <a:t>Sq de Meeus 35, Brussels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2721" marR="0" lvl="1" indent="-114300" algn="just" defTabSz="914400" rtl="0" eaLnBrk="1" fontAlgn="auto" latinLnBrk="0" hangingPunct="1">
              <a:lnSpc>
                <a:spcPct val="100000"/>
              </a:lnSpc>
              <a:spcBef>
                <a:spcPts val="0"/>
              </a:spcBef>
              <a:spcAft>
                <a:spcPts val="0"/>
              </a:spcAft>
              <a:buClr>
                <a:srgbClr val="231F20"/>
              </a:buClr>
              <a:buSzPts val="1800"/>
              <a:buFont typeface="Arial"/>
              <a:buChar char="•"/>
              <a:tabLst/>
              <a:defRPr/>
            </a:pPr>
            <a:r>
              <a:rPr kumimoji="0" lang="en-US" sz="1800" b="0" i="0" u="none" strike="noStrike" kern="0" cap="none" spc="0" normalizeH="0" baseline="0" noProof="0">
                <a:ln>
                  <a:noFill/>
                </a:ln>
                <a:solidFill>
                  <a:srgbClr val="231F20"/>
                </a:solidFill>
                <a:effectLst/>
                <a:uLnTx/>
                <a:uFillTx/>
                <a:latin typeface="Arial"/>
                <a:ea typeface="Arial"/>
                <a:cs typeface="Arial"/>
                <a:sym typeface="Arial"/>
              </a:rPr>
              <a:t>www.efpa-eu.org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8"/>
          <p:cNvSpPr/>
          <p:nvPr/>
        </p:nvSpPr>
        <p:spPr>
          <a:xfrm>
            <a:off x="7872645" y="155755"/>
            <a:ext cx="1052040" cy="330301"/>
          </a:xfrm>
          <a:custGeom>
            <a:avLst/>
            <a:gdLst/>
            <a:ahLst/>
            <a:cxnLst/>
            <a:rect l="l" t="t" r="r" b="b"/>
            <a:pathLst>
              <a:path w="2805438" h="880801" extrusionOk="0">
                <a:moveTo>
                  <a:pt x="0" y="0"/>
                </a:moveTo>
                <a:lnTo>
                  <a:pt x="2805438" y="0"/>
                </a:lnTo>
                <a:lnTo>
                  <a:pt x="2805438" y="880801"/>
                </a:lnTo>
                <a:lnTo>
                  <a:pt x="0" y="880801"/>
                </a:lnTo>
                <a:lnTo>
                  <a:pt x="0" y="0"/>
                </a:lnTo>
                <a:close/>
              </a:path>
            </a:pathLst>
          </a:custGeom>
          <a:blipFill rotWithShape="1">
            <a:blip r:embed="rId4">
              <a:alphaModFix/>
            </a:blip>
            <a:stretch>
              <a:fillRect t="-13740" r="-2514" b="-14295"/>
            </a:stretch>
          </a:blip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2F5E"/>
              </a:solidFill>
              <a:effectLst/>
              <a:uLnTx/>
              <a:uFillTx/>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DFB1D-7620-FE6F-868C-80042E2D2F7B}"/>
              </a:ext>
            </a:extLst>
          </p:cNvPr>
          <p:cNvSpPr>
            <a:spLocks noGrp="1"/>
          </p:cNvSpPr>
          <p:nvPr>
            <p:ph type="title"/>
          </p:nvPr>
        </p:nvSpPr>
        <p:spPr>
          <a:xfrm>
            <a:off x="384629" y="597755"/>
            <a:ext cx="5101771" cy="628097"/>
          </a:xfrm>
        </p:spPr>
        <p:txBody>
          <a:bodyPr/>
          <a:lstStyle/>
          <a:p>
            <a:r>
              <a:rPr lang="en-US" dirty="0"/>
              <a:t>Learning Objectives</a:t>
            </a:r>
          </a:p>
        </p:txBody>
      </p:sp>
      <p:sp>
        <p:nvSpPr>
          <p:cNvPr id="3" name="Text Placeholder 2">
            <a:extLst>
              <a:ext uri="{FF2B5EF4-FFF2-40B4-BE49-F238E27FC236}">
                <a16:creationId xmlns:a16="http://schemas.microsoft.com/office/drawing/2014/main" id="{4A683FD5-4281-10CF-05AD-8394AC93577F}"/>
              </a:ext>
            </a:extLst>
          </p:cNvPr>
          <p:cNvSpPr>
            <a:spLocks noGrp="1"/>
          </p:cNvSpPr>
          <p:nvPr>
            <p:ph type="body" idx="1"/>
          </p:nvPr>
        </p:nvSpPr>
        <p:spPr>
          <a:xfrm>
            <a:off x="384629" y="1435995"/>
            <a:ext cx="4187371" cy="2137892"/>
          </a:xfrm>
        </p:spPr>
        <p:txBody>
          <a:bodyPr/>
          <a:lstStyle/>
          <a:p>
            <a:pPr marL="457200" indent="-457200">
              <a:buAutoNum type="arabicPeriod"/>
            </a:pPr>
            <a:r>
              <a:rPr lang="en-US" dirty="0"/>
              <a:t>Know &amp; understand your limitations.</a:t>
            </a:r>
          </a:p>
          <a:p>
            <a:pPr marL="457200" indent="-457200">
              <a:buAutoNum type="arabicPeriod"/>
            </a:pPr>
            <a:r>
              <a:rPr lang="en-US" dirty="0"/>
              <a:t>Dangers of relying on the reverse solicitation rules.</a:t>
            </a:r>
          </a:p>
          <a:p>
            <a:pPr marL="457200" indent="-457200">
              <a:buAutoNum type="arabicPeriod"/>
            </a:pPr>
            <a:r>
              <a:rPr lang="en-US" dirty="0"/>
              <a:t>Interaction with Consumer Duty rules.</a:t>
            </a:r>
          </a:p>
          <a:p>
            <a:pPr marL="457200" indent="-457200">
              <a:buAutoNum type="arabicPeriod"/>
            </a:pPr>
            <a:r>
              <a:rPr lang="en-US" dirty="0"/>
              <a:t>Possible solutions to deliver good client outcomes.</a:t>
            </a:r>
          </a:p>
          <a:p>
            <a:endParaRPr lang="en-US" dirty="0"/>
          </a:p>
        </p:txBody>
      </p:sp>
    </p:spTree>
    <p:extLst>
      <p:ext uri="{BB962C8B-B14F-4D97-AF65-F5344CB8AC3E}">
        <p14:creationId xmlns:p14="http://schemas.microsoft.com/office/powerpoint/2010/main" val="3902961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8294-BD7E-8FEA-6293-F11C908F6FCB}"/>
              </a:ext>
            </a:extLst>
          </p:cNvPr>
          <p:cNvSpPr>
            <a:spLocks noGrp="1"/>
          </p:cNvSpPr>
          <p:nvPr>
            <p:ph type="title"/>
          </p:nvPr>
        </p:nvSpPr>
        <p:spPr/>
        <p:txBody>
          <a:bodyPr/>
          <a:lstStyle/>
          <a:p>
            <a:r>
              <a:rPr lang="en-US" dirty="0"/>
              <a:t>Know Your Limitations</a:t>
            </a:r>
          </a:p>
        </p:txBody>
      </p:sp>
      <p:sp>
        <p:nvSpPr>
          <p:cNvPr id="3" name="Content Placeholder 2">
            <a:extLst>
              <a:ext uri="{FF2B5EF4-FFF2-40B4-BE49-F238E27FC236}">
                <a16:creationId xmlns:a16="http://schemas.microsoft.com/office/drawing/2014/main" id="{EB01884E-BF4E-8B22-0465-E19E0A69B341}"/>
              </a:ext>
            </a:extLst>
          </p:cNvPr>
          <p:cNvSpPr>
            <a:spLocks noGrp="1"/>
          </p:cNvSpPr>
          <p:nvPr>
            <p:ph idx="1"/>
          </p:nvPr>
        </p:nvSpPr>
        <p:spPr/>
        <p:txBody>
          <a:bodyPr/>
          <a:lstStyle/>
          <a:p>
            <a:r>
              <a:rPr lang="en-US" dirty="0"/>
              <a:t>You are </a:t>
            </a:r>
            <a:r>
              <a:rPr lang="en-US" dirty="0" err="1"/>
              <a:t>authorised</a:t>
            </a:r>
            <a:r>
              <a:rPr lang="en-US" dirty="0"/>
              <a:t> to provide financial advice to anyone in the UK only, unless you hold specific passporting rights granted by the FCA.</a:t>
            </a:r>
          </a:p>
          <a:p>
            <a:r>
              <a:rPr lang="en-US" dirty="0"/>
              <a:t>What does your PI cover you for, are there exclusions?</a:t>
            </a:r>
          </a:p>
          <a:p>
            <a:r>
              <a:rPr lang="en-US" dirty="0"/>
              <a:t>Beware of accidental breach of cross border marketing.</a:t>
            </a:r>
          </a:p>
          <a:p>
            <a:pPr lvl="1"/>
            <a:r>
              <a:rPr lang="en-US" dirty="0"/>
              <a:t>Social Media post</a:t>
            </a:r>
          </a:p>
          <a:p>
            <a:pPr lvl="1"/>
            <a:r>
              <a:rPr lang="en-US" dirty="0"/>
              <a:t>Website</a:t>
            </a:r>
          </a:p>
          <a:p>
            <a:pPr lvl="1"/>
            <a:r>
              <a:rPr lang="en-US" dirty="0"/>
              <a:t>Webinar</a:t>
            </a:r>
          </a:p>
          <a:p>
            <a:pPr lvl="1"/>
            <a:r>
              <a:rPr lang="en-US" dirty="0"/>
              <a:t>Phone/Zoom (blind ignorance is no excuse)</a:t>
            </a:r>
          </a:p>
        </p:txBody>
      </p:sp>
    </p:spTree>
    <p:extLst>
      <p:ext uri="{BB962C8B-B14F-4D97-AF65-F5344CB8AC3E}">
        <p14:creationId xmlns:p14="http://schemas.microsoft.com/office/powerpoint/2010/main" val="1728441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54CF-4A2A-AEBA-79E6-D004D3275FBC}"/>
              </a:ext>
            </a:extLst>
          </p:cNvPr>
          <p:cNvSpPr>
            <a:spLocks noGrp="1"/>
          </p:cNvSpPr>
          <p:nvPr>
            <p:ph type="title"/>
          </p:nvPr>
        </p:nvSpPr>
        <p:spPr/>
        <p:txBody>
          <a:bodyPr>
            <a:normAutofit/>
          </a:bodyPr>
          <a:lstStyle/>
          <a:p>
            <a:r>
              <a:rPr lang="en-US" sz="2800" dirty="0"/>
              <a:t>Dangers of relying on ‘Reverse Solicitation’ rules</a:t>
            </a:r>
          </a:p>
        </p:txBody>
      </p:sp>
      <p:sp>
        <p:nvSpPr>
          <p:cNvPr id="5" name="Content Placeholder 4">
            <a:extLst>
              <a:ext uri="{FF2B5EF4-FFF2-40B4-BE49-F238E27FC236}">
                <a16:creationId xmlns:a16="http://schemas.microsoft.com/office/drawing/2014/main" id="{0272F2A3-BEA6-79A8-CF25-5B2A157192F3}"/>
              </a:ext>
            </a:extLst>
          </p:cNvPr>
          <p:cNvSpPr>
            <a:spLocks noGrp="1"/>
          </p:cNvSpPr>
          <p:nvPr>
            <p:ph idx="1"/>
          </p:nvPr>
        </p:nvSpPr>
        <p:spPr/>
        <p:txBody>
          <a:bodyPr/>
          <a:lstStyle/>
          <a:p>
            <a:pPr lvl="0"/>
            <a:r>
              <a:rPr lang="en-GB" sz="1800" b="1" dirty="0"/>
              <a:t>Definition of reverse solicitation:</a:t>
            </a:r>
            <a:r>
              <a:rPr lang="en-GB" sz="1800" dirty="0"/>
              <a:t> It refers to a client </a:t>
            </a:r>
            <a:r>
              <a:rPr lang="en-GB" sz="1800" b="1" dirty="0"/>
              <a:t>initiating contact</a:t>
            </a:r>
            <a:r>
              <a:rPr lang="en-GB" sz="1800" dirty="0"/>
              <a:t> with a financial adviser or firm, rather than the adviser marketing or soliciting the client.</a:t>
            </a:r>
          </a:p>
          <a:p>
            <a:pPr lvl="0"/>
            <a:r>
              <a:rPr lang="en-GB" sz="1800" dirty="0"/>
              <a:t>Many jurisdictions </a:t>
            </a:r>
            <a:r>
              <a:rPr lang="en-GB" sz="1800" b="1" dirty="0"/>
              <a:t>require financial advisers to be licensed or authorised</a:t>
            </a:r>
            <a:r>
              <a:rPr lang="en-GB" sz="1800" dirty="0"/>
              <a:t> if they’re providing services to it’s residents —</a:t>
            </a:r>
            <a:r>
              <a:rPr lang="en-GB" sz="1800" b="1" dirty="0"/>
              <a:t>regardless</a:t>
            </a:r>
            <a:r>
              <a:rPr lang="en-GB" sz="1800" dirty="0"/>
              <a:t> of how the relationship started.</a:t>
            </a:r>
          </a:p>
          <a:p>
            <a:pPr lvl="0"/>
            <a:r>
              <a:rPr lang="en-GB" sz="1800" b="1" dirty="0"/>
              <a:t>Risk:</a:t>
            </a:r>
            <a:r>
              <a:rPr lang="en-GB" sz="1800" dirty="0"/>
              <a:t> Regulators might </a:t>
            </a:r>
            <a:r>
              <a:rPr lang="en-GB" sz="1800" b="1" dirty="0"/>
              <a:t>not accept the reverse solicitation claim</a:t>
            </a:r>
            <a:r>
              <a:rPr lang="en-GB" sz="1800" dirty="0"/>
              <a:t> if they believe there was any indirect solicitation (e.g., websites, webinars, social media posts, etc.).</a:t>
            </a:r>
          </a:p>
          <a:p>
            <a:endParaRPr lang="en-GB" dirty="0"/>
          </a:p>
        </p:txBody>
      </p:sp>
    </p:spTree>
    <p:extLst>
      <p:ext uri="{BB962C8B-B14F-4D97-AF65-F5344CB8AC3E}">
        <p14:creationId xmlns:p14="http://schemas.microsoft.com/office/powerpoint/2010/main" val="1178848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2833C5-4062-404C-B22F-E5EC0C9D25CA}"/>
              </a:ext>
            </a:extLst>
          </p:cNvPr>
          <p:cNvSpPr>
            <a:spLocks noGrp="1"/>
          </p:cNvSpPr>
          <p:nvPr>
            <p:ph idx="1"/>
          </p:nvPr>
        </p:nvSpPr>
        <p:spPr>
          <a:xfrm>
            <a:off x="357351" y="319591"/>
            <a:ext cx="8513379" cy="4220212"/>
          </a:xfrm>
        </p:spPr>
        <p:txBody>
          <a:bodyPr>
            <a:normAutofit fontScale="85000" lnSpcReduction="20000"/>
          </a:bodyPr>
          <a:lstStyle/>
          <a:p>
            <a:pPr marL="0" indent="0" algn="ctr">
              <a:buNone/>
            </a:pPr>
            <a:r>
              <a:rPr lang="en-GB" sz="2600" b="1" dirty="0"/>
              <a:t>Inconsistent Interpretations Across Jurisdictions</a:t>
            </a:r>
          </a:p>
          <a:p>
            <a:pPr marL="0" indent="0" algn="ctr">
              <a:buNone/>
            </a:pPr>
            <a:endParaRPr lang="en-GB" sz="2600" b="1" dirty="0"/>
          </a:p>
          <a:p>
            <a:pPr lvl="0"/>
            <a:r>
              <a:rPr lang="en-GB" sz="1900" dirty="0"/>
              <a:t>Different countries and regulators interpret reverse solicitation </a:t>
            </a:r>
            <a:r>
              <a:rPr lang="en-GB" sz="1900" b="1" dirty="0"/>
              <a:t>differently</a:t>
            </a:r>
            <a:r>
              <a:rPr lang="en-GB" sz="1900" dirty="0"/>
              <a:t>.</a:t>
            </a:r>
          </a:p>
          <a:p>
            <a:pPr lvl="0"/>
            <a:r>
              <a:rPr lang="en-GB" sz="1900" dirty="0"/>
              <a:t>Advisers might be compliant in one jurisdiction but </a:t>
            </a:r>
            <a:r>
              <a:rPr lang="en-GB" sz="1900" b="1" dirty="0"/>
              <a:t>in breach</a:t>
            </a:r>
            <a:r>
              <a:rPr lang="en-GB" sz="1900" dirty="0"/>
              <a:t> in another.</a:t>
            </a:r>
          </a:p>
          <a:p>
            <a:pPr lvl="0"/>
            <a:r>
              <a:rPr lang="en-GB" sz="1900" dirty="0"/>
              <a:t>Several firms have faced </a:t>
            </a:r>
            <a:r>
              <a:rPr lang="en-GB" sz="1900" b="1" dirty="0"/>
              <a:t>enforcement actions</a:t>
            </a:r>
            <a:r>
              <a:rPr lang="en-GB" sz="1900" dirty="0"/>
              <a:t> for misusing reverse solicitation as a loophole to bypass licensing.</a:t>
            </a:r>
          </a:p>
          <a:p>
            <a:pPr lvl="0"/>
            <a:r>
              <a:rPr lang="en-GB" sz="1900" dirty="0"/>
              <a:t>For instance, EU regulators have fined firms for:</a:t>
            </a:r>
          </a:p>
          <a:p>
            <a:pPr lvl="2"/>
            <a:r>
              <a:rPr lang="en-GB" sz="1900" dirty="0"/>
              <a:t>Actively maintaining websites targeting EU clients.</a:t>
            </a:r>
          </a:p>
          <a:p>
            <a:pPr lvl="2"/>
            <a:r>
              <a:rPr lang="en-GB" sz="1900" dirty="0"/>
              <a:t>Sending newsletters, or allowing easy onboarding that seems to imply solicitation.</a:t>
            </a:r>
          </a:p>
          <a:p>
            <a:pPr lvl="0"/>
            <a:r>
              <a:rPr lang="en-GB" sz="1900" dirty="0"/>
              <a:t>Advisers must be able to </a:t>
            </a:r>
            <a:r>
              <a:rPr lang="en-GB" sz="1900" b="1" dirty="0"/>
              <a:t>prove</a:t>
            </a:r>
            <a:r>
              <a:rPr lang="en-GB" sz="1900" dirty="0"/>
              <a:t> that the client initiated the relationship.</a:t>
            </a:r>
          </a:p>
          <a:p>
            <a:pPr lvl="0"/>
            <a:r>
              <a:rPr lang="en-GB" sz="1900" dirty="0"/>
              <a:t>If challenged by a regulator or in court, weak or missing documentation (e.g., logs, email trails, disclaimers) could invalidate the reverse solicitation claim.</a:t>
            </a:r>
          </a:p>
          <a:p>
            <a:pPr lvl="0"/>
            <a:r>
              <a:rPr lang="en-GB" sz="1900" dirty="0"/>
              <a:t>Take a look at Article 42 MIFID II </a:t>
            </a:r>
          </a:p>
          <a:p>
            <a:pPr lvl="0"/>
            <a:r>
              <a:rPr lang="en-GB" dirty="0"/>
              <a:t>https://dwfgroup.com/en/news-and-insights/insights/2021/1/brexit-and-mifid-ii-rules-on-reverse-solicitation</a:t>
            </a:r>
            <a:br>
              <a:rPr lang="en-GB" sz="1900" dirty="0"/>
            </a:br>
            <a:endParaRPr lang="en-GB" sz="1900" dirty="0"/>
          </a:p>
          <a:p>
            <a:pPr lvl="1"/>
            <a:endParaRPr lang="en-GB" dirty="0"/>
          </a:p>
        </p:txBody>
      </p:sp>
    </p:spTree>
    <p:extLst>
      <p:ext uri="{BB962C8B-B14F-4D97-AF65-F5344CB8AC3E}">
        <p14:creationId xmlns:p14="http://schemas.microsoft.com/office/powerpoint/2010/main" val="3958705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571E64-4BD8-5118-6CDD-74B491B2BC95}"/>
              </a:ext>
            </a:extLst>
          </p:cNvPr>
          <p:cNvSpPr>
            <a:spLocks noGrp="1"/>
          </p:cNvSpPr>
          <p:nvPr>
            <p:ph idx="1"/>
          </p:nvPr>
        </p:nvSpPr>
        <p:spPr>
          <a:xfrm>
            <a:off x="357351" y="274515"/>
            <a:ext cx="8513379" cy="4291046"/>
          </a:xfrm>
        </p:spPr>
        <p:txBody>
          <a:bodyPr>
            <a:normAutofit lnSpcReduction="10000"/>
          </a:bodyPr>
          <a:lstStyle/>
          <a:p>
            <a:pPr marL="0" indent="0" algn="ctr">
              <a:buNone/>
            </a:pPr>
            <a:r>
              <a:rPr lang="en-GB" sz="2400" b="1" dirty="0"/>
              <a:t>Legal Grey Areas &amp; Ambiguity</a:t>
            </a:r>
          </a:p>
          <a:p>
            <a:pPr marL="0" indent="0" algn="ctr">
              <a:buNone/>
            </a:pPr>
            <a:endParaRPr lang="en-GB" b="1" dirty="0"/>
          </a:p>
          <a:p>
            <a:r>
              <a:rPr lang="en-GB" sz="1900" dirty="0"/>
              <a:t>The line between </a:t>
            </a:r>
            <a:r>
              <a:rPr lang="en-GB" sz="1900" b="1" dirty="0"/>
              <a:t>passive acceptance of clients</a:t>
            </a:r>
            <a:r>
              <a:rPr lang="en-GB" sz="1900" dirty="0"/>
              <a:t> and </a:t>
            </a:r>
            <a:r>
              <a:rPr lang="en-GB" sz="1900" b="1" dirty="0"/>
              <a:t>indirect solicitation</a:t>
            </a:r>
            <a:r>
              <a:rPr lang="en-GB" sz="1900" dirty="0"/>
              <a:t> is often blurry.</a:t>
            </a:r>
          </a:p>
          <a:p>
            <a:pPr lvl="1"/>
            <a:r>
              <a:rPr lang="en-GB" sz="1900" dirty="0"/>
              <a:t>Example: A website available in multiple languages might be interpreted as </a:t>
            </a:r>
            <a:r>
              <a:rPr lang="en-GB" sz="1900" b="1" dirty="0"/>
              <a:t>targeting</a:t>
            </a:r>
            <a:r>
              <a:rPr lang="en-GB" sz="1900" dirty="0"/>
              <a:t> foreign clients.</a:t>
            </a:r>
          </a:p>
          <a:p>
            <a:r>
              <a:rPr lang="en-GB" sz="1900" dirty="0"/>
              <a:t>Even well-meaning efforts can fall foul of regulators due to </a:t>
            </a:r>
            <a:r>
              <a:rPr lang="en-GB" sz="1900" b="1" dirty="0"/>
              <a:t>technical non-compliance</a:t>
            </a:r>
            <a:r>
              <a:rPr lang="en-GB" sz="1900" dirty="0"/>
              <a:t>.</a:t>
            </a:r>
          </a:p>
          <a:p>
            <a:r>
              <a:rPr lang="en-GB" sz="1900" dirty="0"/>
              <a:t>Best Practice if relying on Reverse Solicitation</a:t>
            </a:r>
          </a:p>
          <a:p>
            <a:pPr lvl="1"/>
            <a:r>
              <a:rPr lang="en-GB" sz="1600" b="1" dirty="0"/>
              <a:t>Clear disclaimers</a:t>
            </a:r>
            <a:r>
              <a:rPr lang="en-GB" sz="1600" dirty="0"/>
              <a:t> on websites and materials.</a:t>
            </a:r>
          </a:p>
          <a:p>
            <a:pPr lvl="1"/>
            <a:r>
              <a:rPr lang="en-GB" sz="1600" dirty="0"/>
              <a:t>Avoid targeted advertising or SEO strategies in foreign markets.</a:t>
            </a:r>
          </a:p>
          <a:p>
            <a:pPr lvl="1"/>
            <a:r>
              <a:rPr lang="en-GB" sz="1600" dirty="0"/>
              <a:t>Keep </a:t>
            </a:r>
            <a:r>
              <a:rPr lang="en-GB" sz="1600" b="1" dirty="0"/>
              <a:t>detailed records</a:t>
            </a:r>
            <a:r>
              <a:rPr lang="en-GB" sz="1600" dirty="0"/>
              <a:t> of how the client initiated contact.</a:t>
            </a:r>
          </a:p>
          <a:p>
            <a:pPr lvl="1"/>
            <a:r>
              <a:rPr lang="en-GB" sz="1600" dirty="0"/>
              <a:t>Regularly review </a:t>
            </a:r>
            <a:r>
              <a:rPr lang="en-GB" sz="1600" b="1" dirty="0"/>
              <a:t>local regulations</a:t>
            </a:r>
            <a:r>
              <a:rPr lang="en-GB" sz="1600" dirty="0"/>
              <a:t> or consult legal counsel.</a:t>
            </a:r>
          </a:p>
          <a:p>
            <a:pPr lvl="1"/>
            <a:r>
              <a:rPr lang="en-GB" sz="1600" dirty="0"/>
              <a:t>Consider licensing or passporting where possible if clients are consistently from a specific jurisdiction.</a:t>
            </a:r>
          </a:p>
          <a:p>
            <a:pPr lvl="1"/>
            <a:endParaRPr lang="en-GB" dirty="0"/>
          </a:p>
          <a:p>
            <a:pPr marL="0" indent="0">
              <a:buNone/>
            </a:pPr>
            <a:endParaRPr lang="en-GB" dirty="0"/>
          </a:p>
        </p:txBody>
      </p:sp>
    </p:spTree>
    <p:extLst>
      <p:ext uri="{BB962C8B-B14F-4D97-AF65-F5344CB8AC3E}">
        <p14:creationId xmlns:p14="http://schemas.microsoft.com/office/powerpoint/2010/main" val="1198345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05CB-3388-D0F6-CB29-5A49D4FCE320}"/>
              </a:ext>
            </a:extLst>
          </p:cNvPr>
          <p:cNvSpPr>
            <a:spLocks noGrp="1"/>
          </p:cNvSpPr>
          <p:nvPr>
            <p:ph type="title"/>
          </p:nvPr>
        </p:nvSpPr>
        <p:spPr/>
        <p:txBody>
          <a:bodyPr/>
          <a:lstStyle/>
          <a:p>
            <a:pPr algn="ctr"/>
            <a:r>
              <a:rPr lang="en-GB" dirty="0"/>
              <a:t>Consumer Duty</a:t>
            </a:r>
          </a:p>
        </p:txBody>
      </p:sp>
      <p:sp>
        <p:nvSpPr>
          <p:cNvPr id="3" name="Content Placeholder 2">
            <a:extLst>
              <a:ext uri="{FF2B5EF4-FFF2-40B4-BE49-F238E27FC236}">
                <a16:creationId xmlns:a16="http://schemas.microsoft.com/office/drawing/2014/main" id="{BB4FDCA5-21E1-8F39-F93A-7DC1022F9ED9}"/>
              </a:ext>
            </a:extLst>
          </p:cNvPr>
          <p:cNvSpPr>
            <a:spLocks noGrp="1"/>
          </p:cNvSpPr>
          <p:nvPr>
            <p:ph idx="1"/>
          </p:nvPr>
        </p:nvSpPr>
        <p:spPr/>
        <p:txBody>
          <a:bodyPr/>
          <a:lstStyle/>
          <a:p>
            <a:r>
              <a:rPr lang="en-GB" dirty="0"/>
              <a:t>If charging for an ongoing service then you must be able to provide an ongoing service, not just annual reviews but </a:t>
            </a:r>
            <a:r>
              <a:rPr lang="en-GB" dirty="0" err="1"/>
              <a:t>adhoc</a:t>
            </a:r>
            <a:r>
              <a:rPr lang="en-GB" dirty="0"/>
              <a:t> communication which might involve providing advice.</a:t>
            </a:r>
          </a:p>
          <a:p>
            <a:r>
              <a:rPr lang="en-GB" dirty="0"/>
              <a:t>How can you confirm annual suitability of a product or service unless you also understand the tax rules in the jurisdiction where they live and are taxed?</a:t>
            </a:r>
          </a:p>
        </p:txBody>
      </p:sp>
    </p:spTree>
    <p:extLst>
      <p:ext uri="{BB962C8B-B14F-4D97-AF65-F5344CB8AC3E}">
        <p14:creationId xmlns:p14="http://schemas.microsoft.com/office/powerpoint/2010/main" val="3589544705"/>
      </p:ext>
    </p:extLst>
  </p:cSld>
  <p:clrMapOvr>
    <a:masterClrMapping/>
  </p:clrMapOvr>
</p:sld>
</file>

<file path=ppt/theme/theme1.xml><?xml version="1.0" encoding="utf-8"?>
<a:theme xmlns:a="http://schemas.openxmlformats.org/drawingml/2006/main" name="Office Theme">
  <a:themeElements>
    <a:clrScheme name="Spring">
      <a:dk1>
        <a:srgbClr val="002F5E"/>
      </a:dk1>
      <a:lt1>
        <a:srgbClr val="FEFFFF"/>
      </a:lt1>
      <a:dk2>
        <a:srgbClr val="44546A"/>
      </a:dk2>
      <a:lt2>
        <a:srgbClr val="E7E6E6"/>
      </a:lt2>
      <a:accent1>
        <a:srgbClr val="E8D600"/>
      </a:accent1>
      <a:accent2>
        <a:srgbClr val="E52A84"/>
      </a:accent2>
      <a:accent3>
        <a:srgbClr val="797979"/>
      </a:accent3>
      <a:accent4>
        <a:srgbClr val="0096FF"/>
      </a:accent4>
      <a:accent5>
        <a:srgbClr val="942092"/>
      </a:accent5>
      <a:accent6>
        <a:srgbClr val="01189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Spring">
      <a:dk1>
        <a:srgbClr val="002F5E"/>
      </a:dk1>
      <a:lt1>
        <a:srgbClr val="FEFFFF"/>
      </a:lt1>
      <a:dk2>
        <a:srgbClr val="44546A"/>
      </a:dk2>
      <a:lt2>
        <a:srgbClr val="E7E6E6"/>
      </a:lt2>
      <a:accent1>
        <a:srgbClr val="E8D600"/>
      </a:accent1>
      <a:accent2>
        <a:srgbClr val="E52A84"/>
      </a:accent2>
      <a:accent3>
        <a:srgbClr val="797979"/>
      </a:accent3>
      <a:accent4>
        <a:srgbClr val="0096FF"/>
      </a:accent4>
      <a:accent5>
        <a:srgbClr val="942092"/>
      </a:accent5>
      <a:accent6>
        <a:srgbClr val="01189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ema di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9D0606AAC24C4BB39CD917748087AC" ma:contentTypeVersion="19" ma:contentTypeDescription="Create a new document." ma:contentTypeScope="" ma:versionID="f126e502fb38d41714195e36d803356f">
  <xsd:schema xmlns:xsd="http://www.w3.org/2001/XMLSchema" xmlns:xs="http://www.w3.org/2001/XMLSchema" xmlns:p="http://schemas.microsoft.com/office/2006/metadata/properties" xmlns:ns2="eec3f55b-a9b2-4102-a16c-8ff48ca4bb68" xmlns:ns3="cb2ae47a-b3ea-43a8-a652-f5d4c51bf437" xmlns:ns4="4e4aa9c8-e249-4689-a79c-5668e8fb8004" targetNamespace="http://schemas.microsoft.com/office/2006/metadata/properties" ma:root="true" ma:fieldsID="d51ea1e11a090eb2c6ccc72703da21ef" ns2:_="" ns3:_="" ns4:_="">
    <xsd:import namespace="eec3f55b-a9b2-4102-a16c-8ff48ca4bb68"/>
    <xsd:import namespace="cb2ae47a-b3ea-43a8-a652-f5d4c51bf437"/>
    <xsd:import namespace="4e4aa9c8-e249-4689-a79c-5668e8fb80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3f55b-a9b2-4102-a16c-8ff48ca4bb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7ed0326-c9f1-4b81-a75c-020ae73521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2ae47a-b3ea-43a8-a652-f5d4c51bf43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4aa9c8-e249-4689-a79c-5668e8fb800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3c4a6cd-2da3-4875-b1f0-367a1f43dd01}" ma:internalName="TaxCatchAll" ma:showField="CatchAllData" ma:web="4e4aa9c8-e249-4689-a79c-5668e8fb80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e4aa9c8-e249-4689-a79c-5668e8fb8004" xsi:nil="true"/>
    <lcf76f155ced4ddcb4097134ff3c332f xmlns="eec3f55b-a9b2-4102-a16c-8ff48ca4bb6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B3E6782-4A36-484A-906F-A2B65C324882}">
  <ds:schemaRefs>
    <ds:schemaRef ds:uri="http://schemas.microsoft.com/sharepoint/v3/contenttype/forms"/>
  </ds:schemaRefs>
</ds:datastoreItem>
</file>

<file path=customXml/itemProps2.xml><?xml version="1.0" encoding="utf-8"?>
<ds:datastoreItem xmlns:ds="http://schemas.openxmlformats.org/officeDocument/2006/customXml" ds:itemID="{AF210AE2-AD24-4D1E-B673-E2770F0582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c3f55b-a9b2-4102-a16c-8ff48ca4bb68"/>
    <ds:schemaRef ds:uri="cb2ae47a-b3ea-43a8-a652-f5d4c51bf437"/>
    <ds:schemaRef ds:uri="4e4aa9c8-e249-4689-a79c-5668e8fb80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F88D69-49CD-400E-82FA-6DCCB1A7316C}">
  <ds:schemaRefs>
    <ds:schemaRef ds:uri="http://schemas.microsoft.com/office/2006/metadata/properties"/>
    <ds:schemaRef ds:uri="http://schemas.microsoft.com/office/infopath/2007/PartnerControls"/>
    <ds:schemaRef ds:uri="4e4aa9c8-e249-4689-a79c-5668e8fb8004"/>
    <ds:schemaRef ds:uri="198c72f6-7ae1-4eb8-b23e-e9d92a4ff1d4"/>
    <ds:schemaRef ds:uri="eec3f55b-a9b2-4102-a16c-8ff48ca4bb68"/>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TotalTime>
  <Words>2766</Words>
  <Application>Microsoft Office PowerPoint</Application>
  <PresentationFormat>On-screen Show (16:9)</PresentationFormat>
  <Paragraphs>261</Paragraphs>
  <Slides>33</Slides>
  <Notes>21</Notes>
  <HiddenSlides>1</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33</vt:i4>
      </vt:variant>
    </vt:vector>
  </HeadingPairs>
  <TitlesOfParts>
    <vt:vector size="42" baseType="lpstr">
      <vt:lpstr>Arial</vt:lpstr>
      <vt:lpstr>Ubuntu</vt:lpstr>
      <vt:lpstr>Montserrat</vt:lpstr>
      <vt:lpstr>Calibri</vt:lpstr>
      <vt:lpstr>Office Theme</vt:lpstr>
      <vt:lpstr>1_Office Theme</vt:lpstr>
      <vt:lpstr>Title</vt:lpstr>
      <vt:lpstr>Tema di Office</vt:lpstr>
      <vt:lpstr>1_Tema di Office</vt:lpstr>
      <vt:lpstr>PowerPoint Presentation</vt:lpstr>
      <vt:lpstr>Beyond borders: Navigating financial wellbeing across cultures</vt:lpstr>
      <vt:lpstr>Dangers of providing financial advice outside the UK</vt:lpstr>
      <vt:lpstr>Learning Objectives</vt:lpstr>
      <vt:lpstr>Know Your Limitations</vt:lpstr>
      <vt:lpstr>Dangers of relying on ‘Reverse Solicitation’ rules</vt:lpstr>
      <vt:lpstr>PowerPoint Presentation</vt:lpstr>
      <vt:lpstr>PowerPoint Presentation</vt:lpstr>
      <vt:lpstr>Consumer Duty</vt:lpstr>
      <vt:lpstr>Solutions to deliver good client outcomes</vt:lpstr>
      <vt:lpstr>Learning Outcomes</vt:lpstr>
      <vt:lpstr>Beyond borders: Navigating financial wellbeing across cultures</vt:lpstr>
      <vt:lpstr>Financial Health of Europeans</vt:lpstr>
      <vt:lpstr>Improving the competences of financial  advisors and planners in benefit of the customer, the professional itself, the financial institution they work for, the industry  25 yrs experience establishing  common European certification standards</vt:lpstr>
      <vt:lpstr>EFPA Map</vt:lpstr>
      <vt:lpstr>+100.000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Cohesion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Seat Three</dc:creator>
  <cp:lastModifiedBy>Daniela Ghidini - TFI Lodestar</cp:lastModifiedBy>
  <cp:revision>272</cp:revision>
  <dcterms:created xsi:type="dcterms:W3CDTF">2017-07-17T11:04:18Z</dcterms:created>
  <dcterms:modified xsi:type="dcterms:W3CDTF">2025-11-13T16:07:02Z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0x010100499D0606AAC24C4BB39CD917748087AC</vt:lpwstr>
  </property>
  <property fmtid="{D5CDD505-2E9C-101B-9397-08002B2CF9AE}" pid="3" name="MediaServiceImageTags">
    <vt:lpwstr/>
  </property>
</Properties>
</file>