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6"/>
  </p:notesMasterIdLst>
  <p:sldIdLst>
    <p:sldId id="260" r:id="rId6"/>
    <p:sldId id="2147473891" r:id="rId7"/>
    <p:sldId id="2147473892" r:id="rId8"/>
    <p:sldId id="367" r:id="rId9"/>
    <p:sldId id="2147473894" r:id="rId10"/>
    <p:sldId id="256" r:id="rId11"/>
    <p:sldId id="2147473877" r:id="rId12"/>
    <p:sldId id="2147473893" r:id="rId13"/>
    <p:sldId id="2147473896" r:id="rId14"/>
    <p:sldId id="21474738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8583"/>
    <a:srgbClr val="8BCBC9"/>
    <a:srgbClr val="AED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79184" autoAdjust="0"/>
  </p:normalViewPr>
  <p:slideViewPr>
    <p:cSldViewPr snapToGrid="0">
      <p:cViewPr varScale="1">
        <p:scale>
          <a:sx n="50" d="100"/>
          <a:sy n="50" d="100"/>
        </p:scale>
        <p:origin x="12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Ghidini - TFI Lodestar" userId="19874b5f-d719-4a41-ad34-fbf54a3885c7" providerId="ADAL" clId="{B7ABDCD7-F197-48A3-93C1-166B4FBB12F8}"/>
    <pc:docChg chg="delSld">
      <pc:chgData name="Daniela Ghidini - TFI Lodestar" userId="19874b5f-d719-4a41-ad34-fbf54a3885c7" providerId="ADAL" clId="{B7ABDCD7-F197-48A3-93C1-166B4FBB12F8}" dt="2025-11-13T16:04:03.764" v="0" actId="2696"/>
      <pc:docMkLst>
        <pc:docMk/>
      </pc:docMkLst>
      <pc:sldChg chg="del">
        <pc:chgData name="Daniela Ghidini - TFI Lodestar" userId="19874b5f-d719-4a41-ad34-fbf54a3885c7" providerId="ADAL" clId="{B7ABDCD7-F197-48A3-93C1-166B4FBB12F8}" dt="2025-11-13T16:04:03.764" v="0" actId="2696"/>
        <pc:sldMkLst>
          <pc:docMk/>
          <pc:sldMk cId="2450498852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DDEB1-1C47-4FA6-B040-597729495CD7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9E957-DBBB-4AC1-AB03-BF56C7BE48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1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outlines the protection needs. Even the wealthy need protection. Kate Garroway – over £800K caring for husband Derek long covid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A7AF8-6585-4AA2-A491-663674C4C4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03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9E957-DBBB-4AC1-AB03-BF56C7BE484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44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A7AF8-6585-4AA2-A491-663674C4C4C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97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C2E57-4066-B27D-D2C4-F7F203C02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AABA58-8BFB-7F27-AEE0-10F1E7AFE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62405-9637-9FD3-08BD-44F386548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EB7CF-9330-3F9D-F6E9-C9A5CAFA4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9E957-DBBB-4AC1-AB03-BF56C7BE484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22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8E3EF-D2CA-5EE1-1FAE-A48D6161E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9A27B-621B-861A-8D7F-102488C4C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96035-BBF2-0DAD-F618-19CF4CF6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7CEC-CFF9-4DF0-A42B-6E6AE3A70AF8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D7947-D1CE-1FBF-7DAE-B6365EBAB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C6BC4-A3EC-9DDC-66CF-C27317946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1611-9D88-4B8E-92DC-50DF05DEB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05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29323-DF1A-F76B-2252-3404D5C6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A402A1-6C76-D1C8-E950-95F5C2741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4E00F-25CB-623E-5E41-6DA48D62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7CEC-CFF9-4DF0-A42B-6E6AE3A70AF8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84FDF-F53B-AADF-8FE4-E2870112D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85FAD-B780-E4EC-72F9-64F1D39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1611-9D88-4B8E-92DC-50DF05DEB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1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45BD1-54DE-0682-641A-A2B30A81A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57582F-3AC3-BCA6-29F5-D99C2D8A6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FF4F5-85C5-0C33-4B27-1B6DDB56A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7CEC-CFF9-4DF0-A42B-6E6AE3A70AF8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0B16C-289B-0A22-EE21-A9DE63C2F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E78CD-2685-A4F2-5F44-88CD15AF2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1611-9D88-4B8E-92DC-50DF05DEB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54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0" y="202"/>
            <a:ext cx="12191281" cy="68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52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" y="2075"/>
            <a:ext cx="12194620" cy="6855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39" y="797008"/>
            <a:ext cx="11004855" cy="1443869"/>
          </a:xfrm>
        </p:spPr>
        <p:txBody>
          <a:bodyPr anchor="t">
            <a:normAutofit/>
          </a:bodyPr>
          <a:lstStyle>
            <a:lvl1pPr>
              <a:lnSpc>
                <a:spcPts val="4000"/>
              </a:lnSpc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839" y="2240878"/>
            <a:ext cx="11004855" cy="837463"/>
          </a:xfrm>
        </p:spPr>
        <p:txBody>
          <a:bodyPr>
            <a:normAutofit/>
          </a:bodyPr>
          <a:lstStyle>
            <a:lvl1pPr marL="0" indent="0">
              <a:lnSpc>
                <a:spcPts val="2133"/>
              </a:lnSpc>
              <a:buNone/>
              <a:defRPr sz="2667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3540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/Prom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4E0A4-BBD7-690E-DF12-1DE4BCC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7" y="2074"/>
            <a:ext cx="12194619" cy="6855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39" y="797007"/>
            <a:ext cx="6802361" cy="2276851"/>
          </a:xfrm>
        </p:spPr>
        <p:txBody>
          <a:bodyPr anchor="b">
            <a:normAutofit/>
          </a:bodyPr>
          <a:lstStyle>
            <a:lvl1pPr>
              <a:lnSpc>
                <a:spcPts val="4000"/>
              </a:lnSpc>
              <a:defRPr sz="4800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840" y="3426892"/>
            <a:ext cx="5583161" cy="837463"/>
          </a:xfrm>
        </p:spPr>
        <p:txBody>
          <a:bodyPr>
            <a:normAutofit/>
          </a:bodyPr>
          <a:lstStyle>
            <a:lvl1pPr marL="0" indent="0">
              <a:lnSpc>
                <a:spcPts val="2133"/>
              </a:lnSpc>
              <a:buNone/>
              <a:defRPr sz="2667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876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om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6C90E-351F-16E8-C1D8-7E37F9141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0" y="202"/>
            <a:ext cx="12191281" cy="6853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811" y="3652987"/>
            <a:ext cx="11566379" cy="843392"/>
          </a:xfrm>
        </p:spPr>
        <p:txBody>
          <a:bodyPr anchor="t">
            <a:normAutofit/>
          </a:bodyPr>
          <a:lstStyle>
            <a:lvl1pPr algn="ctr">
              <a:lnSpc>
                <a:spcPts val="4133"/>
              </a:lnSpc>
              <a:defRPr sz="2667" b="1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811" y="2395167"/>
            <a:ext cx="11566379" cy="758408"/>
          </a:xfrm>
        </p:spPr>
        <p:txBody>
          <a:bodyPr anchor="b">
            <a:normAutofit/>
          </a:bodyPr>
          <a:lstStyle>
            <a:lvl1pPr marL="0" indent="0" algn="ctr">
              <a:lnSpc>
                <a:spcPts val="3333"/>
              </a:lnSpc>
              <a:buNone/>
              <a:defRPr sz="3200">
                <a:solidFill>
                  <a:srgbClr val="FFFFF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899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133"/>
              </a:lnSpc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33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8888B-12AC-65D3-B797-C01815934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C58F0-1B21-06A9-C759-78D34CB68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3DCFD-6D7E-8E09-78AA-5343BC319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7CEC-CFF9-4DF0-A42B-6E6AE3A70AF8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12C56-2986-385B-8438-882C92D27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CE3F-5740-C5F4-B07D-EAE02B6F4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1611-9D88-4B8E-92DC-50DF05DEB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26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AC086-322B-6EC5-D0B9-1107150B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45698-23EE-77BD-BDB6-DE2C76D2A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F541B-D9F0-2824-C623-7AD09A6E1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7CEC-CFF9-4DF0-A42B-6E6AE3A70AF8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ABEA0-AC55-D06E-3A15-5DD720CE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6F599-54FE-60A1-D746-859BC8D6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1611-9D88-4B8E-92DC-50DF05DEB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173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D0073-EB05-8D9D-5B47-A1C7A7079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2A60A-6F83-F7D4-2A33-90CE561F81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B5622-1926-A1B8-E9BC-09E6DF397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CC39E-3C4E-B5DD-9B84-5F73BE6C1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7CEC-CFF9-4DF0-A42B-6E6AE3A70AF8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C5094-39EE-5B14-1D5F-5D4076F4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25A64-8DC0-B2A0-A7D6-D2D779CBC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1611-9D88-4B8E-92DC-50DF05DEB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32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4058-B34A-BC09-A918-872A9779F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0B4BB-B60B-3DD5-7A7F-96F83CC34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64E4E-51EF-3E35-5914-2F3BDBA93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AAD2E-4E2D-CC47-6BC2-EA906C84A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CDEF69-F365-C3D8-B0D3-5FA490B7E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73F0D4-2EEA-1044-9766-A4558771D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7CEC-CFF9-4DF0-A42B-6E6AE3A70AF8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6DD204-CE7F-52E2-8C5B-82CF2041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60169-09AD-8D23-C458-C271D8619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1611-9D88-4B8E-92DC-50DF05DEB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91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2D094-B88B-7006-15EF-AF9C4FC2F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86D0A-F4C3-156E-F81C-7DE2CB79D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7CEC-CFF9-4DF0-A42B-6E6AE3A70AF8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B59352-8E39-F1B9-47AE-CB9D0910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F4456-688F-4B65-C9C3-0197387C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1611-9D88-4B8E-92DC-50DF05DEB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84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B60F1E-A7EB-B552-D5FC-AA1AACE01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7CEC-CFF9-4DF0-A42B-6E6AE3A70AF8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BBBB3-553C-C6E6-DCF5-A501239B7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E736F-8FA6-6139-9DF7-BA738518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1611-9D88-4B8E-92DC-50DF05DEB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056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DFD4E-2353-5221-CE15-BD1FF64D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B4A5B-8EA9-A4A1-E1DA-3397C1B74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2AFAE7-5870-D559-3233-4E566E867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AE92A-A403-7A2F-A3AA-C0F712AC1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7CEC-CFF9-4DF0-A42B-6E6AE3A70AF8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EB6F4-C7C9-9DAE-38DC-26529570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0E6C7-8A96-24A2-4408-3F3B27AB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1611-9D88-4B8E-92DC-50DF05DEB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01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13856-8510-30ED-9F52-30E6712C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B791E-A92B-E03F-7B7D-855925031C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6D70F8-A42C-AC3E-2FFF-75A8C169C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FC48D-C3D2-685E-531C-73B25949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7CEC-CFF9-4DF0-A42B-6E6AE3A70AF8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03E64-C939-FEAC-182B-B871D36D8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C2BD2-1DE5-FB5D-E6B1-868EBAED0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1611-9D88-4B8E-92DC-50DF05DEB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53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C9D559-47B1-9399-1EA4-ECC7059B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5E5E4-7566-E800-0D06-78B34451D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C5FCA-BA92-34AF-245E-5BFF6F9DF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5A7CEC-CFF9-4DF0-A42B-6E6AE3A70AF8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0AE63-ACCB-B5BD-5028-16644DEBD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EF455-3BEA-78B5-2ABD-842950BE0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541611-9D88-4B8E-92DC-50DF05DEB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0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6469" y="365125"/>
            <a:ext cx="11351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469" y="1825625"/>
            <a:ext cx="11351172" cy="4080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59B001-A669-913B-4430-1B8A3A80C1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6310" b="6310"/>
          <a:stretch/>
        </p:blipFill>
        <p:spPr>
          <a:xfrm>
            <a:off x="0" y="6273079"/>
            <a:ext cx="12192000" cy="5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5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B36E-5E3F-5E56-8637-4142D0E1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40" y="669067"/>
            <a:ext cx="7716761" cy="1443869"/>
          </a:xfrm>
        </p:spPr>
        <p:txBody>
          <a:bodyPr>
            <a:normAutofit/>
          </a:bodyPr>
          <a:lstStyle/>
          <a:p>
            <a:pPr>
              <a:lnSpc>
                <a:spcPts val="4400"/>
              </a:lnSpc>
            </a:pPr>
            <a:r>
              <a:rPr lang="en-GB" dirty="0"/>
              <a:t>Protection: Doing good whilst doing well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E782C-7100-7D79-1228-9F7C2355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969" y="2444543"/>
            <a:ext cx="11004855" cy="837463"/>
          </a:xfrm>
        </p:spPr>
        <p:txBody>
          <a:bodyPr/>
          <a:lstStyle/>
          <a:p>
            <a:r>
              <a:rPr lang="en-US" dirty="0"/>
              <a:t>Emma Thomson</a:t>
            </a:r>
          </a:p>
          <a:p>
            <a:r>
              <a:rPr lang="en-US" sz="2400" i="1" dirty="0"/>
              <a:t>Women in Protection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AF4B8-CEDB-08B3-A9D9-B7BF8CB4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47" t="5397" r="13894" b="3968"/>
          <a:stretch>
            <a:fillRect/>
          </a:stretch>
        </p:blipFill>
        <p:spPr>
          <a:xfrm>
            <a:off x="8069053" y="272145"/>
            <a:ext cx="3073830" cy="3298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erson smiling at camera&#10;&#10;AI-generated content may be incorrect.">
            <a:extLst>
              <a:ext uri="{FF2B5EF4-FFF2-40B4-BE49-F238E27FC236}">
                <a16:creationId xmlns:a16="http://schemas.microsoft.com/office/drawing/2014/main" id="{1949A358-73A1-85BB-2D85-5D454888B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r="16959"/>
          <a:stretch>
            <a:fillRect/>
          </a:stretch>
        </p:blipFill>
        <p:spPr>
          <a:xfrm>
            <a:off x="8058719" y="272145"/>
            <a:ext cx="3084163" cy="33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3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9E61C6-1F6C-7044-0A37-8AF331FBC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F07979E-DFD6-3BF1-11ED-B3829719C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65" y="281825"/>
            <a:ext cx="5992022" cy="44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B0B61D-7183-054D-FABD-9F4B1472510F}"/>
              </a:ext>
            </a:extLst>
          </p:cNvPr>
          <p:cNvSpPr txBox="1"/>
          <p:nvPr/>
        </p:nvSpPr>
        <p:spPr>
          <a:xfrm>
            <a:off x="745390" y="4069821"/>
            <a:ext cx="8515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3B858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</a:t>
            </a:r>
          </a:p>
          <a:p>
            <a:endParaRPr lang="en-GB" sz="4800" b="1" dirty="0">
              <a:solidFill>
                <a:srgbClr val="3B858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sz="3200" b="1" dirty="0">
                <a:solidFill>
                  <a:srgbClr val="3B858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emmathomsoncs.co.uk </a:t>
            </a:r>
          </a:p>
        </p:txBody>
      </p:sp>
    </p:spTree>
    <p:extLst>
      <p:ext uri="{BB962C8B-B14F-4D97-AF65-F5344CB8AC3E}">
        <p14:creationId xmlns:p14="http://schemas.microsoft.com/office/powerpoint/2010/main" val="1272047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F65C90-64C5-5E9D-FBEE-A108540DC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252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96B392-B23F-C545-C769-AA557C5F287B}"/>
              </a:ext>
            </a:extLst>
          </p:cNvPr>
          <p:cNvSpPr txBox="1"/>
          <p:nvPr/>
        </p:nvSpPr>
        <p:spPr>
          <a:xfrm>
            <a:off x="-2" y="4226676"/>
            <a:ext cx="12191999" cy="2605986"/>
          </a:xfrm>
          <a:prstGeom prst="rect">
            <a:avLst/>
          </a:prstGeom>
          <a:solidFill>
            <a:srgbClr val="8BCBC9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7A8C5-CBD1-CCB6-5BD2-DB1FDB12B2DE}"/>
              </a:ext>
            </a:extLst>
          </p:cNvPr>
          <p:cNvSpPr txBox="1"/>
          <p:nvPr/>
        </p:nvSpPr>
        <p:spPr>
          <a:xfrm>
            <a:off x="1" y="6726476"/>
            <a:ext cx="12192000" cy="131523"/>
          </a:xfrm>
          <a:prstGeom prst="rect">
            <a:avLst/>
          </a:prstGeom>
          <a:solidFill>
            <a:srgbClr val="3B8583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FDD253-3C16-32E6-DE70-9F493794B088}"/>
              </a:ext>
            </a:extLst>
          </p:cNvPr>
          <p:cNvSpPr txBox="1"/>
          <p:nvPr/>
        </p:nvSpPr>
        <p:spPr>
          <a:xfrm>
            <a:off x="520665" y="676943"/>
            <a:ext cx="43214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3B858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PROTECTION:</a:t>
            </a:r>
          </a:p>
          <a:p>
            <a:endParaRPr lang="en-GB" sz="40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sz="44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Doing Good Whilst </a:t>
            </a:r>
          </a:p>
          <a:p>
            <a:r>
              <a:rPr lang="en-GB" sz="44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Doing Well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2B54C0-FD93-9686-F232-46BABD3DE86D}"/>
              </a:ext>
            </a:extLst>
          </p:cNvPr>
          <p:cNvSpPr txBox="1"/>
          <p:nvPr/>
        </p:nvSpPr>
        <p:spPr>
          <a:xfrm>
            <a:off x="483391" y="5179037"/>
            <a:ext cx="106288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Emma Thomson</a:t>
            </a:r>
          </a:p>
          <a:p>
            <a:endParaRPr lang="en-GB" sz="1000" b="1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GB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Emma Thomson Consultancy Services / Women in Protection Network</a:t>
            </a:r>
          </a:p>
        </p:txBody>
      </p:sp>
    </p:spTree>
    <p:extLst>
      <p:ext uri="{BB962C8B-B14F-4D97-AF65-F5344CB8AC3E}">
        <p14:creationId xmlns:p14="http://schemas.microsoft.com/office/powerpoint/2010/main" val="2560799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084B-F67B-56CE-CE42-D54328882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659"/>
          </a:xfrm>
          <a:solidFill>
            <a:srgbClr val="3B8583"/>
          </a:solidFill>
        </p:spPr>
        <p:txBody>
          <a:bodyPr/>
          <a:lstStyle/>
          <a:p>
            <a:r>
              <a:rPr lang="en-GB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BF0CE-EC08-94EE-04B2-F6B698C63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" y="1707399"/>
            <a:ext cx="10515600" cy="4351338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value of protection from a claimant’s perspective</a:t>
            </a:r>
          </a:p>
          <a:p>
            <a:r>
              <a:rPr lang="en-GB" sz="36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importance of having protection conversations with both new and existing clients</a:t>
            </a:r>
          </a:p>
          <a:p>
            <a:r>
              <a:rPr lang="en-GB" sz="3600" b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benefits </a:t>
            </a:r>
            <a:r>
              <a:rPr lang="en-GB" sz="36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having an effective review and retention strategy</a:t>
            </a:r>
          </a:p>
          <a:p>
            <a:r>
              <a:rPr lang="en-GB" sz="36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protection opportunities and responsibilities for advisers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44D4E7-1DBD-5156-7154-F0557F4411FB}"/>
              </a:ext>
            </a:extLst>
          </p:cNvPr>
          <p:cNvSpPr txBox="1"/>
          <p:nvPr/>
        </p:nvSpPr>
        <p:spPr>
          <a:xfrm>
            <a:off x="1" y="6726476"/>
            <a:ext cx="12192000" cy="131523"/>
          </a:xfrm>
          <a:prstGeom prst="rect">
            <a:avLst/>
          </a:prstGeom>
          <a:solidFill>
            <a:srgbClr val="3B8583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736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557954-6B93-CA04-2FDD-89A19145F720}"/>
              </a:ext>
            </a:extLst>
          </p:cNvPr>
          <p:cNvSpPr/>
          <p:nvPr/>
        </p:nvSpPr>
        <p:spPr>
          <a:xfrm>
            <a:off x="0" y="-62932"/>
            <a:ext cx="12192000" cy="6843252"/>
          </a:xfrm>
          <a:prstGeom prst="rect">
            <a:avLst/>
          </a:prstGeom>
          <a:solidFill>
            <a:srgbClr val="8BC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mputer and tablet showing a map&#10;&#10;Description automatically generated">
            <a:extLst>
              <a:ext uri="{FF2B5EF4-FFF2-40B4-BE49-F238E27FC236}">
                <a16:creationId xmlns:a16="http://schemas.microsoft.com/office/drawing/2014/main" id="{127ECE4E-B436-AC3D-93E9-9CBBC6690A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862" y="430423"/>
            <a:ext cx="12232862" cy="5766388"/>
          </a:xfrm>
          <a:prstGeom prst="rect">
            <a:avLst/>
          </a:prstGeom>
        </p:spPr>
      </p:pic>
      <p:sp>
        <p:nvSpPr>
          <p:cNvPr id="4" name="RedMask">
            <a:extLst>
              <a:ext uri="{FF2B5EF4-FFF2-40B4-BE49-F238E27FC236}">
                <a16:creationId xmlns:a16="http://schemas.microsoft.com/office/drawing/2014/main" id="{87392FEE-3A8D-455E-81D4-9DD2D5219428}"/>
              </a:ext>
            </a:extLst>
          </p:cNvPr>
          <p:cNvSpPr/>
          <p:nvPr/>
        </p:nvSpPr>
        <p:spPr>
          <a:xfrm>
            <a:off x="0" y="6690166"/>
            <a:ext cx="12192001" cy="167833"/>
          </a:xfrm>
          <a:prstGeom prst="rect">
            <a:avLst/>
          </a:prstGeom>
          <a:solidFill>
            <a:srgbClr val="3B8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CC09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73B53-99F4-4874-7D0D-56E8E406301F}"/>
              </a:ext>
            </a:extLst>
          </p:cNvPr>
          <p:cNvSpPr txBox="1"/>
          <p:nvPr/>
        </p:nvSpPr>
        <p:spPr>
          <a:xfrm>
            <a:off x="7835255" y="6335488"/>
            <a:ext cx="4050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Legal &amp; General’s Deadline to Breadline Report 2022</a:t>
            </a:r>
          </a:p>
        </p:txBody>
      </p:sp>
    </p:spTree>
    <p:extLst>
      <p:ext uri="{BB962C8B-B14F-4D97-AF65-F5344CB8AC3E}">
        <p14:creationId xmlns:p14="http://schemas.microsoft.com/office/powerpoint/2010/main" val="2800577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3A2AE-7802-766E-20E1-A069A767E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50" y="510144"/>
            <a:ext cx="11513499" cy="583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93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53007-0AF0-C54F-0D46-AB32DC3B6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187351" y="659502"/>
            <a:ext cx="21501547" cy="315508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51D30-D1F2-A9B9-F0F6-FB96FFF7AE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2F5C54-82AD-6A57-F328-53879F2BB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8572500" cy="635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45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327815-BF32-7A60-725D-31603394B17A}"/>
              </a:ext>
            </a:extLst>
          </p:cNvPr>
          <p:cNvSpPr/>
          <p:nvPr/>
        </p:nvSpPr>
        <p:spPr>
          <a:xfrm>
            <a:off x="-154541" y="0"/>
            <a:ext cx="12192000" cy="6858000"/>
          </a:xfrm>
          <a:prstGeom prst="rect">
            <a:avLst/>
          </a:prstGeom>
          <a:solidFill>
            <a:srgbClr val="AEDBDA"/>
          </a:solidFill>
          <a:ln>
            <a:solidFill>
              <a:srgbClr val="BC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63A7B8-C066-7378-2064-056CF2A0F5DB}"/>
              </a:ext>
            </a:extLst>
          </p:cNvPr>
          <p:cNvGrpSpPr/>
          <p:nvPr/>
        </p:nvGrpSpPr>
        <p:grpSpPr>
          <a:xfrm>
            <a:off x="-154541" y="-142769"/>
            <a:ext cx="12233856" cy="7143537"/>
            <a:chOff x="-350939" y="0"/>
            <a:chExt cx="12233856" cy="7143537"/>
          </a:xfrm>
        </p:grpSpPr>
        <p:pic>
          <p:nvPicPr>
            <p:cNvPr id="20" name="Picture 19" descr="A white light on a black surface&#10;&#10;Description automatically generated">
              <a:extLst>
                <a:ext uri="{FF2B5EF4-FFF2-40B4-BE49-F238E27FC236}">
                  <a16:creationId xmlns:a16="http://schemas.microsoft.com/office/drawing/2014/main" id="{731B82E1-6D72-342F-0334-05561C4E1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99649" y="136681"/>
              <a:ext cx="10683268" cy="70068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E83F30-E8B1-9359-7F9C-26857E850560}"/>
                </a:ext>
              </a:extLst>
            </p:cNvPr>
            <p:cNvSpPr/>
            <p:nvPr/>
          </p:nvSpPr>
          <p:spPr>
            <a:xfrm>
              <a:off x="-350939" y="0"/>
              <a:ext cx="6368968" cy="70068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8B7FBF-A92A-4FC7-A9A3-355C96AA2053}"/>
              </a:ext>
            </a:extLst>
          </p:cNvPr>
          <p:cNvSpPr txBox="1"/>
          <p:nvPr/>
        </p:nvSpPr>
        <p:spPr>
          <a:xfrm>
            <a:off x="305942" y="242765"/>
            <a:ext cx="11173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2E4E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Opportunities (&amp; Responsibilities)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E91B02A-A880-47F0-A647-21DFEB496FD8}"/>
              </a:ext>
            </a:extLst>
          </p:cNvPr>
          <p:cNvSpPr/>
          <p:nvPr/>
        </p:nvSpPr>
        <p:spPr>
          <a:xfrm>
            <a:off x="4364834" y="1752601"/>
            <a:ext cx="3636166" cy="1781174"/>
          </a:xfrm>
          <a:prstGeom prst="roundRect">
            <a:avLst>
              <a:gd name="adj" fmla="val 790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457200" algn="l"/>
              </a:tabLst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usiness Protection and Employee Benefits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5FE09A1-0912-BF78-2D32-C59046B858F2}"/>
              </a:ext>
            </a:extLst>
          </p:cNvPr>
          <p:cNvSpPr/>
          <p:nvPr/>
        </p:nvSpPr>
        <p:spPr>
          <a:xfrm>
            <a:off x="367085" y="1752602"/>
            <a:ext cx="3636166" cy="1781174"/>
          </a:xfrm>
          <a:prstGeom prst="roundRect">
            <a:avLst>
              <a:gd name="adj" fmla="val 6636"/>
            </a:avLst>
          </a:prstGeom>
          <a:solidFill>
            <a:srgbClr val="3B8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457200" algn="l"/>
              </a:tabLst>
            </a:pPr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Consumer Duty: Write It Or Refer It</a:t>
            </a:r>
            <a:endParaRPr lang="en-GB" sz="2400" u="sng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CC1DD2-DA39-2A4E-3A76-78983CBA80EC}"/>
              </a:ext>
            </a:extLst>
          </p:cNvPr>
          <p:cNvSpPr/>
          <p:nvPr/>
        </p:nvSpPr>
        <p:spPr>
          <a:xfrm>
            <a:off x="4364834" y="3906653"/>
            <a:ext cx="3636166" cy="1781174"/>
          </a:xfrm>
          <a:prstGeom prst="roundRect">
            <a:avLst>
              <a:gd name="adj" fmla="val 6260"/>
            </a:avLst>
          </a:prstGeom>
          <a:solidFill>
            <a:srgbClr val="8BC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457200" algn="l"/>
              </a:tabLst>
            </a:pPr>
            <a:r>
              <a:rPr lang="en-GB" sz="24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Reviews</a:t>
            </a:r>
            <a:endParaRPr lang="en-GB" sz="24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ABDE0F-25F0-3C2E-BBB5-C888A7A6B6C7}"/>
              </a:ext>
            </a:extLst>
          </p:cNvPr>
          <p:cNvSpPr/>
          <p:nvPr/>
        </p:nvSpPr>
        <p:spPr>
          <a:xfrm>
            <a:off x="367085" y="3906652"/>
            <a:ext cx="3636166" cy="1781174"/>
          </a:xfrm>
          <a:prstGeom prst="roundRect">
            <a:avLst>
              <a:gd name="adj" fmla="val 626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tabLst>
                <a:tab pos="457200" algn="l"/>
              </a:tabLst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Next Generation</a:t>
            </a:r>
            <a:endParaRPr lang="en-GB" sz="2400" b="1" dirty="0">
              <a:solidFill>
                <a:schemeClr val="bg2">
                  <a:lumMod val="2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01F09-8867-5D8F-94BB-F2C4D60986E4}"/>
              </a:ext>
            </a:extLst>
          </p:cNvPr>
          <p:cNvSpPr txBox="1"/>
          <p:nvPr/>
        </p:nvSpPr>
        <p:spPr>
          <a:xfrm>
            <a:off x="619125" y="6248400"/>
            <a:ext cx="712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3B8583"/>
                </a:solidFill>
              </a:rPr>
              <a:t>#ProtectThePlan</a:t>
            </a:r>
          </a:p>
        </p:txBody>
      </p:sp>
    </p:spTree>
    <p:extLst>
      <p:ext uri="{BB962C8B-B14F-4D97-AF65-F5344CB8AC3E}">
        <p14:creationId xmlns:p14="http://schemas.microsoft.com/office/powerpoint/2010/main" val="230531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A8CCB-99C9-6F21-6E5B-3FFEED9D7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0A4EF-0F1A-DE7F-D166-16FEA9B04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659"/>
          </a:xfrm>
          <a:solidFill>
            <a:srgbClr val="3B8583"/>
          </a:solidFill>
        </p:spPr>
        <p:txBody>
          <a:bodyPr/>
          <a:lstStyle/>
          <a:p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en-GB" b="1" dirty="0">
                <a:solidFill>
                  <a:schemeClr val="bg2"/>
                </a:solidFill>
              </a:rPr>
              <a:t>Resources &amp; Support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38E8C-53DB-A84A-C616-ECC2F8BBF456}"/>
              </a:ext>
            </a:extLst>
          </p:cNvPr>
          <p:cNvSpPr txBox="1"/>
          <p:nvPr/>
        </p:nvSpPr>
        <p:spPr>
          <a:xfrm>
            <a:off x="1" y="6726476"/>
            <a:ext cx="12192000" cy="131523"/>
          </a:xfrm>
          <a:prstGeom prst="rect">
            <a:avLst/>
          </a:prstGeom>
          <a:solidFill>
            <a:srgbClr val="3B8583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CB83F99-CAE2-09D1-A8CE-FAE7689D30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565" y="1659677"/>
            <a:ext cx="2272665" cy="176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Image result for protection distributors group logo">
            <a:extLst>
              <a:ext uri="{FF2B5EF4-FFF2-40B4-BE49-F238E27FC236}">
                <a16:creationId xmlns:a16="http://schemas.microsoft.com/office/drawing/2014/main" id="{6AB2E7AB-0F91-4430-AD32-306D8D833D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See related image detail. Specialist Life Insurance Company | The Insurance Surgery">
            <a:extLst>
              <a:ext uri="{FF2B5EF4-FFF2-40B4-BE49-F238E27FC236}">
                <a16:creationId xmlns:a16="http://schemas.microsoft.com/office/drawing/2014/main" id="{4292400D-FD16-BE90-08E9-41E4BE3F7C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Protection Distributors Group">
            <a:extLst>
              <a:ext uri="{FF2B5EF4-FFF2-40B4-BE49-F238E27FC236}">
                <a16:creationId xmlns:a16="http://schemas.microsoft.com/office/drawing/2014/main" id="{E70EBDDD-B626-AC1A-4223-8BA532EEC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70" y="1605915"/>
            <a:ext cx="3810000" cy="9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Picture 12" descr="ciexpert-logo-large">
            <a:extLst>
              <a:ext uri="{FF2B5EF4-FFF2-40B4-BE49-F238E27FC236}">
                <a16:creationId xmlns:a16="http://schemas.microsoft.com/office/drawing/2014/main" id="{DD33CE26-8A73-15EC-3388-26C82270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14" y="3144736"/>
            <a:ext cx="4351172" cy="15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4" descr="Image result for protection guru logo">
            <a:extLst>
              <a:ext uri="{FF2B5EF4-FFF2-40B4-BE49-F238E27FC236}">
                <a16:creationId xmlns:a16="http://schemas.microsoft.com/office/drawing/2014/main" id="{0175C59A-9983-DC2C-3BD5-9EAD3CC310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64" name="Picture 16" descr="Protection Guru">
            <a:extLst>
              <a:ext uri="{FF2B5EF4-FFF2-40B4-BE49-F238E27FC236}">
                <a16:creationId xmlns:a16="http://schemas.microsoft.com/office/drawing/2014/main" id="{54AEC4A1-1CEE-E663-6D33-81794E545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231722"/>
            <a:ext cx="5196840" cy="9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E60865F7-A963-70BE-C625-E6E731B3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6" y="3886199"/>
            <a:ext cx="2131115" cy="23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02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CB88A-9E62-AC68-2938-40C113A72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D598-9B4D-09B0-997F-0AD15DD32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659"/>
          </a:xfrm>
          <a:solidFill>
            <a:srgbClr val="3B8583"/>
          </a:solidFill>
        </p:spPr>
        <p:txBody>
          <a:bodyPr/>
          <a:lstStyle/>
          <a:p>
            <a:r>
              <a:rPr lang="en-GB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154BE-DA14-6B7D-0EBB-22D8112E4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" y="1707399"/>
            <a:ext cx="10515600" cy="4351338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value of protection from a claimant’s perspective</a:t>
            </a:r>
          </a:p>
          <a:p>
            <a:r>
              <a:rPr lang="en-GB" sz="36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importance of having protection conversations with both new and existing clients</a:t>
            </a:r>
          </a:p>
          <a:p>
            <a:r>
              <a:rPr lang="en-GB" sz="36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benefits of having an effective review and retention strategy</a:t>
            </a:r>
          </a:p>
          <a:p>
            <a:r>
              <a:rPr lang="en-GB" sz="36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protection opportunities and responsibilities for advisers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FA02A-DB6B-DC36-D1F3-C63A5CDE34A3}"/>
              </a:ext>
            </a:extLst>
          </p:cNvPr>
          <p:cNvSpPr txBox="1"/>
          <p:nvPr/>
        </p:nvSpPr>
        <p:spPr>
          <a:xfrm>
            <a:off x="1" y="6726476"/>
            <a:ext cx="12192000" cy="131523"/>
          </a:xfrm>
          <a:prstGeom prst="rect">
            <a:avLst/>
          </a:prstGeom>
          <a:solidFill>
            <a:srgbClr val="3B8583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787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Spring">
      <a:dk1>
        <a:srgbClr val="002F5E"/>
      </a:dk1>
      <a:lt1>
        <a:srgbClr val="FEFFFF"/>
      </a:lt1>
      <a:dk2>
        <a:srgbClr val="44546A"/>
      </a:dk2>
      <a:lt2>
        <a:srgbClr val="E7E6E6"/>
      </a:lt2>
      <a:accent1>
        <a:srgbClr val="E8D600"/>
      </a:accent1>
      <a:accent2>
        <a:srgbClr val="E52A84"/>
      </a:accent2>
      <a:accent3>
        <a:srgbClr val="797979"/>
      </a:accent3>
      <a:accent4>
        <a:srgbClr val="0096FF"/>
      </a:accent4>
      <a:accent5>
        <a:srgbClr val="942092"/>
      </a:accent5>
      <a:accent6>
        <a:srgbClr val="01189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9D0606AAC24C4BB39CD917748087AC" ma:contentTypeVersion="19" ma:contentTypeDescription="Create a new document." ma:contentTypeScope="" ma:versionID="f126e502fb38d41714195e36d803356f">
  <xsd:schema xmlns:xsd="http://www.w3.org/2001/XMLSchema" xmlns:xs="http://www.w3.org/2001/XMLSchema" xmlns:p="http://schemas.microsoft.com/office/2006/metadata/properties" xmlns:ns2="eec3f55b-a9b2-4102-a16c-8ff48ca4bb68" xmlns:ns3="cb2ae47a-b3ea-43a8-a652-f5d4c51bf437" xmlns:ns4="4e4aa9c8-e249-4689-a79c-5668e8fb8004" targetNamespace="http://schemas.microsoft.com/office/2006/metadata/properties" ma:root="true" ma:fieldsID="d51ea1e11a090eb2c6ccc72703da21ef" ns2:_="" ns3:_="" ns4:_="">
    <xsd:import namespace="eec3f55b-a9b2-4102-a16c-8ff48ca4bb68"/>
    <xsd:import namespace="cb2ae47a-b3ea-43a8-a652-f5d4c51bf437"/>
    <xsd:import namespace="4e4aa9c8-e249-4689-a79c-5668e8fb80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3f55b-a9b2-4102-a16c-8ff48ca4bb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ed0326-c9f1-4b81-a75c-020ae73521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ae47a-b3ea-43a8-a652-f5d4c51bf4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aa9c8-e249-4689-a79c-5668e8fb800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3c4a6cd-2da3-4875-b1f0-367a1f43dd01}" ma:internalName="TaxCatchAll" ma:showField="CatchAllData" ma:web="4e4aa9c8-e249-4689-a79c-5668e8fb80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4aa9c8-e249-4689-a79c-5668e8fb8004" xsi:nil="true"/>
    <lcf76f155ced4ddcb4097134ff3c332f xmlns="eec3f55b-a9b2-4102-a16c-8ff48ca4bb6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619F89-121E-48AD-9E86-6239EBD7C2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3f55b-a9b2-4102-a16c-8ff48ca4bb68"/>
    <ds:schemaRef ds:uri="cb2ae47a-b3ea-43a8-a652-f5d4c51bf437"/>
    <ds:schemaRef ds:uri="4e4aa9c8-e249-4689-a79c-5668e8fb80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7BBDB4-4DEA-4AEE-8230-EF65DBAD9C7B}">
  <ds:schemaRefs>
    <ds:schemaRef ds:uri="http://schemas.microsoft.com/office/2006/metadata/properties"/>
    <ds:schemaRef ds:uri="http://schemas.microsoft.com/office/infopath/2007/PartnerControls"/>
    <ds:schemaRef ds:uri="4e4aa9c8-e249-4689-a79c-5668e8fb8004"/>
    <ds:schemaRef ds:uri="198c72f6-7ae1-4eb8-b23e-e9d92a4ff1d4"/>
    <ds:schemaRef ds:uri="eec3f55b-a9b2-4102-a16c-8ff48ca4bb68"/>
  </ds:schemaRefs>
</ds:datastoreItem>
</file>

<file path=customXml/itemProps3.xml><?xml version="1.0" encoding="utf-8"?>
<ds:datastoreItem xmlns:ds="http://schemas.openxmlformats.org/officeDocument/2006/customXml" ds:itemID="{3B88273F-E642-4A51-9505-7380F74EBF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183</Words>
  <Application>Microsoft Office PowerPoint</Application>
  <PresentationFormat>Widescreen</PresentationFormat>
  <Paragraphs>36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Open Sans</vt:lpstr>
      <vt:lpstr>Roboto</vt:lpstr>
      <vt:lpstr>Office Theme</vt:lpstr>
      <vt:lpstr>1_Office Theme</vt:lpstr>
      <vt:lpstr>Protection: Doing good whilst doing well</vt:lpstr>
      <vt:lpstr>PowerPoint Presentation</vt:lpstr>
      <vt:lpstr>   Learning Objectives</vt:lpstr>
      <vt:lpstr>PowerPoint Presentation</vt:lpstr>
      <vt:lpstr>PowerPoint Presentation</vt:lpstr>
      <vt:lpstr>PowerPoint Presentation</vt:lpstr>
      <vt:lpstr>PowerPoint Presentation</vt:lpstr>
      <vt:lpstr>   Resources &amp; Support</vt:lpstr>
      <vt:lpstr>   Learning Outcomes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Thomson</dc:creator>
  <cp:lastModifiedBy>Daniela Ghidini - TFI Lodestar</cp:lastModifiedBy>
  <cp:revision>5</cp:revision>
  <dcterms:created xsi:type="dcterms:W3CDTF">2025-10-01T22:15:42Z</dcterms:created>
  <dcterms:modified xsi:type="dcterms:W3CDTF">2025-11-13T16:04:09Z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0x010100499D0606AAC24C4BB39CD917748087AC</vt:lpwstr>
  </property>
  <property fmtid="{D5CDD505-2E9C-101B-9397-08002B2CF9AE}" pid="3" name="MediaServiceImageTags">
    <vt:lpwstr/>
  </property>
</Properties>
</file>